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lvl1pPr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1pPr>
    <a:lvl2pPr indent="2286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2pPr>
    <a:lvl3pPr indent="4572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3pPr>
    <a:lvl4pPr indent="6858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4pPr>
    <a:lvl5pPr indent="9144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5pPr>
    <a:lvl6pPr indent="11430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6pPr>
    <a:lvl7pPr indent="13716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7pPr>
    <a:lvl8pPr indent="16002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8pPr>
    <a:lvl9pPr indent="1828800" algn="ctr" defTabSz="584200">
      <a:defRPr sz="4000">
        <a:solidFill>
          <a:srgbClr val="858585"/>
        </a:solidFill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rgbClr val="0097EB">
              <a:alpha val="62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97EB">
              <a:alpha val="1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533FF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1C9C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1C9C">
              <a:alpha val="8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6FBC00">
              <a:alpha val="6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rgbClr val="E3266D">
                  <a:alpha val="6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97EB">
                  <a:alpha val="62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Accept cards,</a:t>
            </a:r>
            <a:endParaRPr sz="2200"/>
          </a:p>
          <a:p>
            <a:pPr lvl="0">
              <a:defRPr sz="1800"/>
            </a:pPr>
            <a:r>
              <a:rPr sz="2200"/>
              <a:t>First 50k free</a:t>
            </a:r>
            <a:endParaRPr sz="2200"/>
          </a:p>
          <a:p>
            <a:pPr lvl="0">
              <a:defRPr sz="1800"/>
            </a:pPr>
            <a:r>
              <a:rPr sz="2200"/>
              <a:t>2.9% + 0.3 per transaction</a:t>
            </a:r>
            <a:endParaRPr sz="2200"/>
          </a:p>
          <a:p>
            <a:pPr lvl="0">
              <a:defRPr sz="1800"/>
            </a:pPr>
            <a:r>
              <a:rPr sz="2200"/>
              <a:t>Drop-in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One</a:t>
            </a:r>
            <a:endParaRPr sz="40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Two</a:t>
            </a:r>
            <a:endParaRPr sz="40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Three</a:t>
            </a:r>
            <a:endParaRPr sz="40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Four</a:t>
            </a:r>
            <a:endParaRPr sz="40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One</a:t>
            </a:r>
            <a:endParaRPr sz="40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Two</a:t>
            </a:r>
            <a:endParaRPr sz="40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Three</a:t>
            </a:r>
            <a:endParaRPr sz="40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Four</a:t>
            </a:r>
            <a:endParaRPr sz="40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One</a:t>
            </a:r>
            <a:endParaRPr sz="40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Two</a:t>
            </a:r>
            <a:endParaRPr sz="40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Three</a:t>
            </a:r>
            <a:endParaRPr sz="40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Four</a:t>
            </a:r>
            <a:endParaRPr sz="40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One</a:t>
            </a:r>
            <a:endParaRPr sz="4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Two</a:t>
            </a:r>
            <a:endParaRPr sz="4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Three</a:t>
            </a:r>
            <a:endParaRPr sz="4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Four</a:t>
            </a:r>
            <a:endParaRPr sz="4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One</a:t>
            </a:r>
            <a:endParaRPr sz="3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Two</a:t>
            </a:r>
            <a:endParaRPr sz="3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Three</a:t>
            </a:r>
            <a:endParaRPr sz="3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Four</a:t>
            </a:r>
            <a:endParaRPr sz="3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One</a:t>
            </a:r>
            <a:endParaRPr sz="4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Two</a:t>
            </a:r>
            <a:endParaRPr sz="4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Three</a:t>
            </a:r>
            <a:endParaRPr sz="4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Four</a:t>
            </a:r>
            <a:endParaRPr sz="4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One</a:t>
            </a:r>
            <a:endParaRPr sz="4600">
              <a:solidFill>
                <a:srgbClr val="85858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Two</a:t>
            </a:r>
            <a:endParaRPr sz="4600">
              <a:solidFill>
                <a:srgbClr val="85858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Three</a:t>
            </a:r>
            <a:endParaRPr sz="4600">
              <a:solidFill>
                <a:srgbClr val="85858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Four</a:t>
            </a:r>
            <a:endParaRPr sz="4600">
              <a:solidFill>
                <a:srgbClr val="85858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 sz="8000">
          <a:solidFill>
            <a:srgbClr val="45A7DE"/>
          </a:solidFill>
          <a:latin typeface="+mn-lt"/>
          <a:ea typeface="+mn-ea"/>
          <a:cs typeface="+mn-cs"/>
          <a:sym typeface="Marker Felt"/>
        </a:defRPr>
      </a:lvl9pPr>
    </p:titleStyle>
    <p:bodyStyle>
      <a:lvl1pPr marL="63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1pPr>
      <a:lvl2pPr marL="127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2pPr>
      <a:lvl3pPr marL="190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3pPr>
      <a:lvl4pPr marL="254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4pPr>
      <a:lvl5pPr marL="317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5pPr>
      <a:lvl6pPr marL="381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6pPr>
      <a:lvl7pPr marL="444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7pPr>
      <a:lvl8pPr marL="5080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8pPr>
      <a:lvl9pPr marL="5715000" indent="-635000" defTabSz="584200">
        <a:spcBef>
          <a:spcPts val="4200"/>
        </a:spcBef>
        <a:buSzPct val="47000"/>
        <a:buBlip>
          <a:blip r:embed="rId3"/>
        </a:buBlip>
        <a:defRPr sz="4600">
          <a:solidFill>
            <a:srgbClr val="858585"/>
          </a:solidFill>
          <a:latin typeface="+mn-lt"/>
          <a:ea typeface="+mn-ea"/>
          <a:cs typeface="+mn-cs"/>
          <a:sym typeface="Marker Fel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2812893"/>
            <a:ext cx="10464800" cy="2794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500">
                <a:solidFill>
                  <a:srgbClr val="45A7DE"/>
                </a:solidFill>
              </a:rPr>
              <a:t>Technical entrepreneurship</a:t>
            </a:r>
          </a:p>
        </p:txBody>
      </p:sp>
      <p:pic>
        <p:nvPicPr>
          <p:cNvPr id="33" name="HackBG-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8723913"/>
            <a:ext cx="3161577" cy="632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new-ms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8355" y="8720719"/>
            <a:ext cx="2988089" cy="638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clusterize-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40900" y="8659071"/>
            <a:ext cx="2622817" cy="76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Xamarin focused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Crash/exception reporting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Timing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Demo</a:t>
            </a:r>
          </a:p>
        </p:txBody>
      </p:sp>
      <p:sp>
        <p:nvSpPr>
          <p:cNvPr id="64" name="Shape 64"/>
          <p:cNvSpPr/>
          <p:nvPr/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>
                <a:solidFill>
                  <a:srgbClr val="45A7D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Insights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Video analytics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Semi-legal :)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Demo</a:t>
            </a:r>
          </a:p>
        </p:txBody>
      </p:sp>
      <p:sp>
        <p:nvSpPr>
          <p:cNvPr id="67" name="Shape 67"/>
          <p:cNvSpPr/>
          <p:nvPr/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>
                <a:solidFill>
                  <a:srgbClr val="45A7D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Taperecorder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Agenda for today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Payments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Feedback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Analytics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Monitoring</a:t>
            </a:r>
            <a:endParaRPr sz="4600">
              <a:solidFill>
                <a:srgbClr val="E6729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OAuth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1270000" y="36576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UptimeRobot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1270000" y="36576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NewRelic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Agenda for today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Payments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Feedback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Analytics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Monitoring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OAuth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1270000" y="36576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Facebook login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986112" y="3657600"/>
            <a:ext cx="11032576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Q&amp;A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Course overview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386B1A"/>
                </a:solidFill>
              </a:rPr>
              <a:t>Mobile-first SaaS in the Cloud</a:t>
            </a:r>
            <a:endParaRPr sz="4600">
              <a:solidFill>
                <a:srgbClr val="386B1A"/>
              </a:solidFill>
            </a:endParaRPr>
          </a:p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386B1A"/>
                </a:solidFill>
              </a:rPr>
              <a:t>Stack selection (.NET)</a:t>
            </a:r>
            <a:endParaRPr sz="4600">
              <a:solidFill>
                <a:srgbClr val="386B1A"/>
              </a:solidFill>
            </a:endParaRPr>
          </a:p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386B1A"/>
                </a:solidFill>
              </a:rPr>
              <a:t>Microservices architecture</a:t>
            </a:r>
            <a:endParaRPr sz="4600">
              <a:solidFill>
                <a:srgbClr val="386B1A"/>
              </a:solidFill>
            </a:endParaRPr>
          </a:p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386B1A"/>
                </a:solidFill>
              </a:rPr>
              <a:t>“Native” mobile development</a:t>
            </a:r>
            <a:endParaRPr sz="4600">
              <a:solidFill>
                <a:srgbClr val="386B1A"/>
              </a:solidFill>
            </a:endParaRPr>
          </a:p>
          <a:p>
            <a:pPr lvl="0" marL="812800" indent="-8128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386B1A"/>
                </a:solidFill>
              </a:rPr>
              <a:t>Startup infrastructure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Course overview (cont.)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Integration with other services</a:t>
            </a:r>
            <a:endParaRPr sz="4600">
              <a:solidFill>
                <a:srgbClr val="E6729F"/>
              </a:solidFill>
            </a:endParaRPr>
          </a:p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(TBD)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Analytics (Leanplum)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Node.js (Chaos group)</a:t>
            </a:r>
            <a:endParaRPr sz="4600">
              <a:solidFill>
                <a:srgbClr val="858585"/>
              </a:solidFill>
            </a:endParaRPr>
          </a:p>
          <a:p>
            <a:pPr lvl="0" marL="812800" indent="-812800">
              <a:buSzPct val="100000"/>
              <a:buAutoNum type="arabicPeriod" startAt="6"/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Hands on lab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Agenda for today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Payments</a:t>
            </a:r>
            <a:endParaRPr sz="4600">
              <a:solidFill>
                <a:srgbClr val="E6729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Feedback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Analytics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Monitoring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OAuth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Braintree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Accept cards + PayPal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First $50k free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2.9% + €0.30 per transaction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Provides Drop-in UI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Demo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Agenda for today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Payments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Feedback</a:t>
            </a:r>
            <a:endParaRPr sz="4600">
              <a:solidFill>
                <a:srgbClr val="E6729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Analytics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Monitoring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OAuth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UserVoice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Centralized HelpDesk tool 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Voteable feedback 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Knowledge base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Demo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Agenda for today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Payments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Feedback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E6729F"/>
                </a:solidFill>
              </a:rPr>
              <a:t>Analytics</a:t>
            </a:r>
            <a:endParaRPr sz="4600">
              <a:solidFill>
                <a:srgbClr val="E6729F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Monitoring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OAuth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8000">
                <a:solidFill>
                  <a:srgbClr val="45A7D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45A7DE"/>
                </a:solidFill>
              </a:rPr>
              <a:t>Leanplum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Mobile analytics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A/B testing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Marketing automation</a:t>
            </a:r>
            <a:endParaRPr sz="4600">
              <a:solidFill>
                <a:srgbClr val="858585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858585"/>
                </a:solidFill>
              </a:rPr>
              <a:t>Demo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43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7EB">
            <a:alpha val="62000"/>
          </a:srgbClr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7EB">
            <a:alpha val="62000"/>
          </a:srgbClr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