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27"/>
  </p:notesMasterIdLst>
  <p:handoutMasterIdLst>
    <p:handoutMasterId r:id="rId28"/>
  </p:handoutMasterIdLst>
  <p:sldIdLst>
    <p:sldId id="417" r:id="rId2"/>
    <p:sldId id="505" r:id="rId3"/>
    <p:sldId id="463" r:id="rId4"/>
    <p:sldId id="516" r:id="rId5"/>
    <p:sldId id="537" r:id="rId6"/>
    <p:sldId id="536" r:id="rId7"/>
    <p:sldId id="538" r:id="rId8"/>
    <p:sldId id="539" r:id="rId9"/>
    <p:sldId id="556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</p:sldIdLst>
  <p:sldSz cx="9144000" cy="5143500" type="screen16x9"/>
  <p:notesSz cx="7010400" cy="92964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9pPr>
  </p:defaultTextStyle>
  <p:extLst>
    <p:ext uri="{521415D9-36F7-43E2-AB2F-B90AF26B5E84}">
      <p14:sectionLst xmlns="" xmlns:p14="http://schemas.microsoft.com/office/powerpoint/2010/main">
        <p14:section name="Untitled Section" id="{2B782964-4D63-452B-806F-01EC54D6F5B2}">
          <p14:sldIdLst>
            <p14:sldId id="417"/>
            <p14:sldId id="462"/>
            <p14:sldId id="512"/>
            <p14:sldId id="516"/>
            <p14:sldId id="463"/>
            <p14:sldId id="505"/>
            <p14:sldId id="504"/>
            <p14:sldId id="502"/>
            <p14:sldId id="501"/>
            <p14:sldId id="500"/>
            <p14:sldId id="514"/>
            <p14:sldId id="515"/>
            <p14:sldId id="522"/>
            <p14:sldId id="465"/>
            <p14:sldId id="467"/>
            <p14:sldId id="521"/>
            <p14:sldId id="468"/>
            <p14:sldId id="469"/>
            <p14:sldId id="507"/>
            <p14:sldId id="508"/>
            <p14:sldId id="509"/>
            <p14:sldId id="510"/>
            <p14:sldId id="511"/>
            <p14:sldId id="518"/>
            <p14:sldId id="520"/>
            <p14:sldId id="517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mish Brewer" initials="HB" lastIdx="1" clrIdx="0"/>
  <p:cmAuthor id="1" name="Kathy Kim" initials="KK" lastIdx="0" clrIdx="1"/>
  <p:cmAuthor id="2" name="Colleen Lupien" initials="CL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5596"/>
    <a:srgbClr val="6C6C70"/>
    <a:srgbClr val="48484B"/>
    <a:srgbClr val="595959"/>
    <a:srgbClr val="7F7F7F"/>
    <a:srgbClr val="919195"/>
    <a:srgbClr val="1E5DA7"/>
    <a:srgbClr val="009DDC"/>
    <a:srgbClr val="808080"/>
    <a:srgbClr val="1A61A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140" autoAdjust="0"/>
    <p:restoredTop sz="96786" autoAdjust="0"/>
  </p:normalViewPr>
  <p:slideViewPr>
    <p:cSldViewPr snapToGrid="0" showGuides="1">
      <p:cViewPr>
        <p:scale>
          <a:sx n="134" d="100"/>
          <a:sy n="134" d="100"/>
        </p:scale>
        <p:origin x="-42" y="-210"/>
      </p:cViewPr>
      <p:guideLst>
        <p:guide orient="horz" pos="1597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3112"/>
    </p:cViewPr>
  </p:sorterViewPr>
  <p:notesViewPr>
    <p:cSldViewPr snapToGrid="0" showGuides="1">
      <p:cViewPr varScale="1">
        <p:scale>
          <a:sx n="84" d="100"/>
          <a:sy n="84" d="100"/>
        </p:scale>
        <p:origin x="-3768" y="-8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04AE50-7C40-4B1D-BF6C-1532B89453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FF36CC4F-9EE1-4FFE-BE1A-C1298D28B004}">
      <dgm:prSet phldrT="[Texte]"/>
      <dgm:spPr/>
      <dgm:t>
        <a:bodyPr/>
        <a:lstStyle/>
        <a:p>
          <a:pPr algn="l"/>
          <a:r>
            <a:rPr lang="bg-BG" noProof="0" dirty="0" smtClean="0"/>
            <a:t>Какво е </a:t>
          </a:r>
          <a:r>
            <a:rPr lang="en-US" noProof="0" dirty="0" smtClean="0"/>
            <a:t>JAAS</a:t>
          </a:r>
          <a:endParaRPr lang="en-US" noProof="0" dirty="0"/>
        </a:p>
      </dgm:t>
    </dgm:pt>
    <dgm:pt modelId="{02A64932-91E9-40F6-9F67-DE9ACA42890A}" type="parTrans" cxnId="{5D35DA88-63EC-40DF-B4A3-56AD9F9FA3EF}">
      <dgm:prSet/>
      <dgm:spPr/>
      <dgm:t>
        <a:bodyPr/>
        <a:lstStyle/>
        <a:p>
          <a:pPr algn="l"/>
          <a:endParaRPr lang="fr-FR"/>
        </a:p>
      </dgm:t>
    </dgm:pt>
    <dgm:pt modelId="{152C3AD3-2580-429C-9AAB-C5C4F78958DB}" type="sibTrans" cxnId="{5D35DA88-63EC-40DF-B4A3-56AD9F9FA3EF}">
      <dgm:prSet/>
      <dgm:spPr/>
      <dgm:t>
        <a:bodyPr/>
        <a:lstStyle/>
        <a:p>
          <a:pPr algn="l"/>
          <a:endParaRPr lang="fr-FR"/>
        </a:p>
      </dgm:t>
    </dgm:pt>
    <dgm:pt modelId="{06EBAFAF-C54A-4E47-BDC6-DDA81929403D}">
      <dgm:prSet phldrT="[Texte]"/>
      <dgm:spPr/>
      <dgm:t>
        <a:bodyPr/>
        <a:lstStyle/>
        <a:p>
          <a:pPr algn="l"/>
          <a:r>
            <a:rPr lang="bg-BG" noProof="0" dirty="0" smtClean="0"/>
            <a:t>Как да използваме </a:t>
          </a:r>
          <a:r>
            <a:rPr lang="en-US" noProof="0" dirty="0" smtClean="0"/>
            <a:t>JAAS</a:t>
          </a:r>
          <a:endParaRPr lang="en-US" noProof="0" dirty="0"/>
        </a:p>
      </dgm:t>
    </dgm:pt>
    <dgm:pt modelId="{A0BD647A-3197-4971-9EAC-ABBE68C06486}" type="parTrans" cxnId="{6512A5D5-B7A7-4BAC-9F85-7E2B607D07D9}">
      <dgm:prSet/>
      <dgm:spPr/>
      <dgm:t>
        <a:bodyPr/>
        <a:lstStyle/>
        <a:p>
          <a:pPr algn="l"/>
          <a:endParaRPr lang="fr-FR"/>
        </a:p>
      </dgm:t>
    </dgm:pt>
    <dgm:pt modelId="{3F3F1BD4-A225-43A7-AC4A-DF2723339AE6}" type="sibTrans" cxnId="{6512A5D5-B7A7-4BAC-9F85-7E2B607D07D9}">
      <dgm:prSet/>
      <dgm:spPr/>
      <dgm:t>
        <a:bodyPr/>
        <a:lstStyle/>
        <a:p>
          <a:pPr algn="l"/>
          <a:endParaRPr lang="fr-FR"/>
        </a:p>
      </dgm:t>
    </dgm:pt>
    <dgm:pt modelId="{3F76AD93-23DD-421C-B271-315F6B772B97}">
      <dgm:prSet phldrT="[Texte]"/>
      <dgm:spPr/>
      <dgm:t>
        <a:bodyPr/>
        <a:lstStyle/>
        <a:p>
          <a:pPr algn="l"/>
          <a:r>
            <a:rPr lang="bg-BG" noProof="0" dirty="0" smtClean="0"/>
            <a:t>Защо </a:t>
          </a:r>
          <a:r>
            <a:rPr lang="en-US" noProof="0" dirty="0" smtClean="0"/>
            <a:t>JAAS</a:t>
          </a:r>
          <a:endParaRPr lang="en-US" noProof="0" dirty="0"/>
        </a:p>
      </dgm:t>
    </dgm:pt>
    <dgm:pt modelId="{7C69E843-E7CB-46BB-800B-266D74CEE343}" type="parTrans" cxnId="{F1B41005-B1A3-487B-8AAB-EE92C02B22E0}">
      <dgm:prSet/>
      <dgm:spPr/>
      <dgm:t>
        <a:bodyPr/>
        <a:lstStyle/>
        <a:p>
          <a:pPr algn="l"/>
          <a:endParaRPr lang="fr-FR"/>
        </a:p>
      </dgm:t>
    </dgm:pt>
    <dgm:pt modelId="{A7FE5FA4-C0FE-4756-86E0-03F05B5543A9}" type="sibTrans" cxnId="{F1B41005-B1A3-487B-8AAB-EE92C02B22E0}">
      <dgm:prSet/>
      <dgm:spPr/>
      <dgm:t>
        <a:bodyPr/>
        <a:lstStyle/>
        <a:p>
          <a:pPr algn="l"/>
          <a:endParaRPr lang="fr-FR"/>
        </a:p>
      </dgm:t>
    </dgm:pt>
    <dgm:pt modelId="{7C6CD22C-F0C9-4165-AE09-EF1C4A9A1573}">
      <dgm:prSet phldrT="[Texte]"/>
      <dgm:spPr/>
      <dgm:t>
        <a:bodyPr/>
        <a:lstStyle/>
        <a:p>
          <a:pPr algn="l"/>
          <a:r>
            <a:rPr lang="bg-BG" noProof="0" dirty="0" smtClean="0"/>
            <a:t>Как се достъпва една система</a:t>
          </a:r>
          <a:endParaRPr lang="en-US" noProof="0" dirty="0"/>
        </a:p>
      </dgm:t>
    </dgm:pt>
    <dgm:pt modelId="{5E61019F-E099-4476-9D5E-F894746070C3}" type="parTrans" cxnId="{73F47596-41A2-4128-B7CA-F265B33A64F4}">
      <dgm:prSet/>
      <dgm:spPr/>
      <dgm:t>
        <a:bodyPr/>
        <a:lstStyle/>
        <a:p>
          <a:endParaRPr lang="en-US"/>
        </a:p>
      </dgm:t>
    </dgm:pt>
    <dgm:pt modelId="{CE60AFBF-CD3E-4DCF-92FE-38A5A1036E28}" type="sibTrans" cxnId="{73F47596-41A2-4128-B7CA-F265B33A64F4}">
      <dgm:prSet/>
      <dgm:spPr/>
      <dgm:t>
        <a:bodyPr/>
        <a:lstStyle/>
        <a:p>
          <a:endParaRPr lang="en-US"/>
        </a:p>
      </dgm:t>
    </dgm:pt>
    <dgm:pt modelId="{C7EDDCB5-A2F8-4320-AE91-2BD0745FF205}" type="pres">
      <dgm:prSet presAssocID="{5F04AE50-7C40-4B1D-BF6C-1532B8945392}" presName="Name0" presStyleCnt="0">
        <dgm:presLayoutVars>
          <dgm:chMax val="7"/>
          <dgm:chPref val="7"/>
          <dgm:dir/>
        </dgm:presLayoutVars>
      </dgm:prSet>
      <dgm:spPr/>
    </dgm:pt>
    <dgm:pt modelId="{5DC26887-6FF3-4784-B38E-870A240B1F4D}" type="pres">
      <dgm:prSet presAssocID="{5F04AE50-7C40-4B1D-BF6C-1532B8945392}" presName="Name1" presStyleCnt="0"/>
      <dgm:spPr/>
    </dgm:pt>
    <dgm:pt modelId="{D1098530-AE57-4394-BE4C-9EB150C70D8C}" type="pres">
      <dgm:prSet presAssocID="{5F04AE50-7C40-4B1D-BF6C-1532B8945392}" presName="cycle" presStyleCnt="0"/>
      <dgm:spPr/>
    </dgm:pt>
    <dgm:pt modelId="{F40301C2-5500-403F-9C5C-658A4BE90DD9}" type="pres">
      <dgm:prSet presAssocID="{5F04AE50-7C40-4B1D-BF6C-1532B8945392}" presName="srcNode" presStyleLbl="node1" presStyleIdx="0" presStyleCnt="4"/>
      <dgm:spPr/>
    </dgm:pt>
    <dgm:pt modelId="{5A078BA1-6EC8-4B87-B1AE-CB5D5F46EE30}" type="pres">
      <dgm:prSet presAssocID="{5F04AE50-7C40-4B1D-BF6C-1532B8945392}" presName="conn" presStyleLbl="parChTrans1D2" presStyleIdx="0" presStyleCnt="1"/>
      <dgm:spPr/>
      <dgm:t>
        <a:bodyPr/>
        <a:lstStyle/>
        <a:p>
          <a:endParaRPr lang="en-US"/>
        </a:p>
      </dgm:t>
    </dgm:pt>
    <dgm:pt modelId="{CABF1F1A-59BE-4E88-B7BE-82C7E239E9EF}" type="pres">
      <dgm:prSet presAssocID="{5F04AE50-7C40-4B1D-BF6C-1532B8945392}" presName="extraNode" presStyleLbl="node1" presStyleIdx="0" presStyleCnt="4"/>
      <dgm:spPr/>
    </dgm:pt>
    <dgm:pt modelId="{69DD93C1-1749-42EB-9E2A-FD636A47DB04}" type="pres">
      <dgm:prSet presAssocID="{5F04AE50-7C40-4B1D-BF6C-1532B8945392}" presName="dstNode" presStyleLbl="node1" presStyleIdx="0" presStyleCnt="4"/>
      <dgm:spPr/>
    </dgm:pt>
    <dgm:pt modelId="{2ED667AE-FE78-4520-B79D-602B3AEBF4BA}" type="pres">
      <dgm:prSet presAssocID="{7C6CD22C-F0C9-4165-AE09-EF1C4A9A157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E9AF0-D7E3-467D-9823-584C1B084DE4}" type="pres">
      <dgm:prSet presAssocID="{7C6CD22C-F0C9-4165-AE09-EF1C4A9A1573}" presName="accent_1" presStyleCnt="0"/>
      <dgm:spPr/>
    </dgm:pt>
    <dgm:pt modelId="{50B6437F-C821-43E8-B9FB-66B9CB8C42E1}" type="pres">
      <dgm:prSet presAssocID="{7C6CD22C-F0C9-4165-AE09-EF1C4A9A1573}" presName="accentRepeatNode" presStyleLbl="solidFgAcc1" presStyleIdx="0" presStyleCnt="4"/>
      <dgm:spPr/>
    </dgm:pt>
    <dgm:pt modelId="{0FD56641-4F65-4B9D-BBCA-DAB5EFE6C5B7}" type="pres">
      <dgm:prSet presAssocID="{FF36CC4F-9EE1-4FFE-BE1A-C1298D28B00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10F26-EF7A-434C-A808-B9FFDCDB7AAC}" type="pres">
      <dgm:prSet presAssocID="{FF36CC4F-9EE1-4FFE-BE1A-C1298D28B004}" presName="accent_2" presStyleCnt="0"/>
      <dgm:spPr/>
    </dgm:pt>
    <dgm:pt modelId="{24CC17AD-98B5-491F-A511-AB28FC93B304}" type="pres">
      <dgm:prSet presAssocID="{FF36CC4F-9EE1-4FFE-BE1A-C1298D28B004}" presName="accentRepeatNode" presStyleLbl="solidFgAcc1" presStyleIdx="1" presStyleCnt="4"/>
      <dgm:spPr/>
    </dgm:pt>
    <dgm:pt modelId="{44BB095B-37B0-4325-9292-CC9A0ED1CA21}" type="pres">
      <dgm:prSet presAssocID="{06EBAFAF-C54A-4E47-BDC6-DDA81929403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D979ED-F9E9-44E6-967E-2B4043ED7E7C}" type="pres">
      <dgm:prSet presAssocID="{06EBAFAF-C54A-4E47-BDC6-DDA81929403D}" presName="accent_3" presStyleCnt="0"/>
      <dgm:spPr/>
    </dgm:pt>
    <dgm:pt modelId="{516C3FAC-F452-432E-B53E-2D69C9382D3F}" type="pres">
      <dgm:prSet presAssocID="{06EBAFAF-C54A-4E47-BDC6-DDA81929403D}" presName="accentRepeatNode" presStyleLbl="solidFgAcc1" presStyleIdx="2" presStyleCnt="4"/>
      <dgm:spPr/>
    </dgm:pt>
    <dgm:pt modelId="{7FA340E2-7A44-4EC4-BC71-EAD4EA8B9574}" type="pres">
      <dgm:prSet presAssocID="{3F76AD93-23DD-421C-B271-315F6B772B9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1A5A05-6D2D-4EEB-80C8-72828B998CC4}" type="pres">
      <dgm:prSet presAssocID="{3F76AD93-23DD-421C-B271-315F6B772B97}" presName="accent_4" presStyleCnt="0"/>
      <dgm:spPr/>
    </dgm:pt>
    <dgm:pt modelId="{72C28195-411E-4EF8-8B6A-16DD67BDDAB9}" type="pres">
      <dgm:prSet presAssocID="{3F76AD93-23DD-421C-B271-315F6B772B97}" presName="accentRepeatNode" presStyleLbl="solidFgAcc1" presStyleIdx="3" presStyleCnt="4"/>
      <dgm:spPr/>
    </dgm:pt>
  </dgm:ptLst>
  <dgm:cxnLst>
    <dgm:cxn modelId="{5D35DA88-63EC-40DF-B4A3-56AD9F9FA3EF}" srcId="{5F04AE50-7C40-4B1D-BF6C-1532B8945392}" destId="{FF36CC4F-9EE1-4FFE-BE1A-C1298D28B004}" srcOrd="1" destOrd="0" parTransId="{02A64932-91E9-40F6-9F67-DE9ACA42890A}" sibTransId="{152C3AD3-2580-429C-9AAB-C5C4F78958DB}"/>
    <dgm:cxn modelId="{F1B41005-B1A3-487B-8AAB-EE92C02B22E0}" srcId="{5F04AE50-7C40-4B1D-BF6C-1532B8945392}" destId="{3F76AD93-23DD-421C-B271-315F6B772B97}" srcOrd="3" destOrd="0" parTransId="{7C69E843-E7CB-46BB-800B-266D74CEE343}" sibTransId="{A7FE5FA4-C0FE-4756-86E0-03F05B5543A9}"/>
    <dgm:cxn modelId="{73F47596-41A2-4128-B7CA-F265B33A64F4}" srcId="{5F04AE50-7C40-4B1D-BF6C-1532B8945392}" destId="{7C6CD22C-F0C9-4165-AE09-EF1C4A9A1573}" srcOrd="0" destOrd="0" parTransId="{5E61019F-E099-4476-9D5E-F894746070C3}" sibTransId="{CE60AFBF-CD3E-4DCF-92FE-38A5A1036E28}"/>
    <dgm:cxn modelId="{C9B1F962-468C-45B3-8EDF-EA1D59411EFE}" type="presOf" srcId="{5F04AE50-7C40-4B1D-BF6C-1532B8945392}" destId="{C7EDDCB5-A2F8-4320-AE91-2BD0745FF205}" srcOrd="0" destOrd="0" presId="urn:microsoft.com/office/officeart/2008/layout/VerticalCurvedList"/>
    <dgm:cxn modelId="{EA03F004-B9F8-4C19-8826-F009DABA8830}" type="presOf" srcId="{CE60AFBF-CD3E-4DCF-92FE-38A5A1036E28}" destId="{5A078BA1-6EC8-4B87-B1AE-CB5D5F46EE30}" srcOrd="0" destOrd="0" presId="urn:microsoft.com/office/officeart/2008/layout/VerticalCurvedList"/>
    <dgm:cxn modelId="{7A0C2A37-7E84-43BD-A6E5-2AB6E2A8154B}" type="presOf" srcId="{06EBAFAF-C54A-4E47-BDC6-DDA81929403D}" destId="{44BB095B-37B0-4325-9292-CC9A0ED1CA21}" srcOrd="0" destOrd="0" presId="urn:microsoft.com/office/officeart/2008/layout/VerticalCurvedList"/>
    <dgm:cxn modelId="{B0EEEEB0-A1E6-418C-87AC-7B6F5196E812}" type="presOf" srcId="{3F76AD93-23DD-421C-B271-315F6B772B97}" destId="{7FA340E2-7A44-4EC4-BC71-EAD4EA8B9574}" srcOrd="0" destOrd="0" presId="urn:microsoft.com/office/officeart/2008/layout/VerticalCurvedList"/>
    <dgm:cxn modelId="{6512A5D5-B7A7-4BAC-9F85-7E2B607D07D9}" srcId="{5F04AE50-7C40-4B1D-BF6C-1532B8945392}" destId="{06EBAFAF-C54A-4E47-BDC6-DDA81929403D}" srcOrd="2" destOrd="0" parTransId="{A0BD647A-3197-4971-9EAC-ABBE68C06486}" sibTransId="{3F3F1BD4-A225-43A7-AC4A-DF2723339AE6}"/>
    <dgm:cxn modelId="{AFA97028-B2F9-4B56-A779-6754ECBDA4C7}" type="presOf" srcId="{7C6CD22C-F0C9-4165-AE09-EF1C4A9A1573}" destId="{2ED667AE-FE78-4520-B79D-602B3AEBF4BA}" srcOrd="0" destOrd="0" presId="urn:microsoft.com/office/officeart/2008/layout/VerticalCurvedList"/>
    <dgm:cxn modelId="{9E8520CE-52D0-4BBD-A106-35E88529ED60}" type="presOf" srcId="{FF36CC4F-9EE1-4FFE-BE1A-C1298D28B004}" destId="{0FD56641-4F65-4B9D-BBCA-DAB5EFE6C5B7}" srcOrd="0" destOrd="0" presId="urn:microsoft.com/office/officeart/2008/layout/VerticalCurvedList"/>
    <dgm:cxn modelId="{5EA4AC95-6A39-4536-A01F-24C43A5FBDA1}" type="presParOf" srcId="{C7EDDCB5-A2F8-4320-AE91-2BD0745FF205}" destId="{5DC26887-6FF3-4784-B38E-870A240B1F4D}" srcOrd="0" destOrd="0" presId="urn:microsoft.com/office/officeart/2008/layout/VerticalCurvedList"/>
    <dgm:cxn modelId="{29A49937-C348-4AA9-ABE8-C83A056EA02F}" type="presParOf" srcId="{5DC26887-6FF3-4784-B38E-870A240B1F4D}" destId="{D1098530-AE57-4394-BE4C-9EB150C70D8C}" srcOrd="0" destOrd="0" presId="urn:microsoft.com/office/officeart/2008/layout/VerticalCurvedList"/>
    <dgm:cxn modelId="{7D5CE04A-BF74-4826-AF52-AAA918F8A563}" type="presParOf" srcId="{D1098530-AE57-4394-BE4C-9EB150C70D8C}" destId="{F40301C2-5500-403F-9C5C-658A4BE90DD9}" srcOrd="0" destOrd="0" presId="urn:microsoft.com/office/officeart/2008/layout/VerticalCurvedList"/>
    <dgm:cxn modelId="{05671E0B-E91B-4C95-A56C-594B7F9980E5}" type="presParOf" srcId="{D1098530-AE57-4394-BE4C-9EB150C70D8C}" destId="{5A078BA1-6EC8-4B87-B1AE-CB5D5F46EE30}" srcOrd="1" destOrd="0" presId="urn:microsoft.com/office/officeart/2008/layout/VerticalCurvedList"/>
    <dgm:cxn modelId="{A18B6DA4-AD2C-4ECA-AF9D-CBFC236D2C84}" type="presParOf" srcId="{D1098530-AE57-4394-BE4C-9EB150C70D8C}" destId="{CABF1F1A-59BE-4E88-B7BE-82C7E239E9EF}" srcOrd="2" destOrd="0" presId="urn:microsoft.com/office/officeart/2008/layout/VerticalCurvedList"/>
    <dgm:cxn modelId="{CC65BCCE-EF7A-4AE3-A04F-9A7DDD5CC4F1}" type="presParOf" srcId="{D1098530-AE57-4394-BE4C-9EB150C70D8C}" destId="{69DD93C1-1749-42EB-9E2A-FD636A47DB04}" srcOrd="3" destOrd="0" presId="urn:microsoft.com/office/officeart/2008/layout/VerticalCurvedList"/>
    <dgm:cxn modelId="{3E6F05F0-F6FA-478E-BB48-DF77D424BE8D}" type="presParOf" srcId="{5DC26887-6FF3-4784-B38E-870A240B1F4D}" destId="{2ED667AE-FE78-4520-B79D-602B3AEBF4BA}" srcOrd="1" destOrd="0" presId="urn:microsoft.com/office/officeart/2008/layout/VerticalCurvedList"/>
    <dgm:cxn modelId="{CEC6C4AA-78D6-41CC-A664-A7EEDE70570F}" type="presParOf" srcId="{5DC26887-6FF3-4784-B38E-870A240B1F4D}" destId="{2E0E9AF0-D7E3-467D-9823-584C1B084DE4}" srcOrd="2" destOrd="0" presId="urn:microsoft.com/office/officeart/2008/layout/VerticalCurvedList"/>
    <dgm:cxn modelId="{3876392F-FF5B-4B97-A10B-AC01FCC3780A}" type="presParOf" srcId="{2E0E9AF0-D7E3-467D-9823-584C1B084DE4}" destId="{50B6437F-C821-43E8-B9FB-66B9CB8C42E1}" srcOrd="0" destOrd="0" presId="urn:microsoft.com/office/officeart/2008/layout/VerticalCurvedList"/>
    <dgm:cxn modelId="{949416F0-BC84-430E-A1DF-4562D637A2BB}" type="presParOf" srcId="{5DC26887-6FF3-4784-B38E-870A240B1F4D}" destId="{0FD56641-4F65-4B9D-BBCA-DAB5EFE6C5B7}" srcOrd="3" destOrd="0" presId="urn:microsoft.com/office/officeart/2008/layout/VerticalCurvedList"/>
    <dgm:cxn modelId="{70F8C48D-FCB3-4E6C-BC13-F7E461E3C51F}" type="presParOf" srcId="{5DC26887-6FF3-4784-B38E-870A240B1F4D}" destId="{CF610F26-EF7A-434C-A808-B9FFDCDB7AAC}" srcOrd="4" destOrd="0" presId="urn:microsoft.com/office/officeart/2008/layout/VerticalCurvedList"/>
    <dgm:cxn modelId="{0FDBA136-73AA-49C9-B675-4FEBE1455ED5}" type="presParOf" srcId="{CF610F26-EF7A-434C-A808-B9FFDCDB7AAC}" destId="{24CC17AD-98B5-491F-A511-AB28FC93B304}" srcOrd="0" destOrd="0" presId="urn:microsoft.com/office/officeart/2008/layout/VerticalCurvedList"/>
    <dgm:cxn modelId="{80EEED22-9FD3-460E-A3E4-FB2F9F89A608}" type="presParOf" srcId="{5DC26887-6FF3-4784-B38E-870A240B1F4D}" destId="{44BB095B-37B0-4325-9292-CC9A0ED1CA21}" srcOrd="5" destOrd="0" presId="urn:microsoft.com/office/officeart/2008/layout/VerticalCurvedList"/>
    <dgm:cxn modelId="{84321717-6B31-4D3B-849B-A50A9597A737}" type="presParOf" srcId="{5DC26887-6FF3-4784-B38E-870A240B1F4D}" destId="{0FD979ED-F9E9-44E6-967E-2B4043ED7E7C}" srcOrd="6" destOrd="0" presId="urn:microsoft.com/office/officeart/2008/layout/VerticalCurvedList"/>
    <dgm:cxn modelId="{3F1E1893-A538-42C7-8E22-FAF4F34E303F}" type="presParOf" srcId="{0FD979ED-F9E9-44E6-967E-2B4043ED7E7C}" destId="{516C3FAC-F452-432E-B53E-2D69C9382D3F}" srcOrd="0" destOrd="0" presId="urn:microsoft.com/office/officeart/2008/layout/VerticalCurvedList"/>
    <dgm:cxn modelId="{5ADB557D-F783-4186-A4A2-C1BBFAD9CE6B}" type="presParOf" srcId="{5DC26887-6FF3-4784-B38E-870A240B1F4D}" destId="{7FA340E2-7A44-4EC4-BC71-EAD4EA8B9574}" srcOrd="7" destOrd="0" presId="urn:microsoft.com/office/officeart/2008/layout/VerticalCurvedList"/>
    <dgm:cxn modelId="{477DACD7-F24F-4DBE-8F49-BA7141923ACC}" type="presParOf" srcId="{5DC26887-6FF3-4784-B38E-870A240B1F4D}" destId="{C41A5A05-6D2D-4EEB-80C8-72828B998CC4}" srcOrd="8" destOrd="0" presId="urn:microsoft.com/office/officeart/2008/layout/VerticalCurvedList"/>
    <dgm:cxn modelId="{A07506B5-B581-450C-BE74-373B6F137E5C}" type="presParOf" srcId="{C41A5A05-6D2D-4EEB-80C8-72828B998CC4}" destId="{72C28195-411E-4EF8-8B6A-16DD67BDDAB9}" srcOrd="0" destOrd="0" presId="urn:microsoft.com/office/officeart/2008/layout/VerticalCurvedLis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fld id="{B34D82E7-9B21-5843-AC7F-2ACBA5F14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5769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fld id="{0E8FF136-95B6-064A-AAF7-6C8FCD1F69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444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57347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00400" y="457200"/>
            <a:ext cx="5486400" cy="153352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600">
                <a:ln cap="rnd">
                  <a:noFill/>
                  <a:prstDash val="solid"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486400" y="2286000"/>
            <a:ext cx="3200400" cy="1200150"/>
          </a:xfrm>
        </p:spPr>
        <p:txBody>
          <a:bodyPr/>
          <a:lstStyle>
            <a:lvl1pPr marL="0" indent="0" algn="l">
              <a:lnSpc>
                <a:spcPct val="90000"/>
              </a:lnSpc>
              <a:buFontTx/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xway_PPT_Assets_16-9_Full-Im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6300"/>
            <a:ext cx="9144000" cy="457200"/>
          </a:xfrm>
          <a:prstGeom prst="rect">
            <a:avLst/>
          </a:prstGeom>
        </p:spPr>
      </p:pic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79274" y="4762685"/>
            <a:ext cx="548229" cy="293906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-47383"/>
            <a:ext cx="9144000" cy="4736592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57200" y="1463040"/>
            <a:ext cx="7772400" cy="341947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1712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00400" y="457200"/>
            <a:ext cx="5239027" cy="37829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1600" b="1" cap="none">
                <a:ln cap="rnd">
                  <a:noFill/>
                  <a:prstDash val="solid"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200400" y="914400"/>
            <a:ext cx="5239026" cy="1080345"/>
          </a:xfrm>
        </p:spPr>
        <p:txBody>
          <a:bodyPr lIns="0"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baseline="0" dirty="0" smtClean="0">
                <a:solidFill>
                  <a:schemeClr val="accent1"/>
                </a:solidFill>
                <a:latin typeface="Arial"/>
                <a:ea typeface="ＭＳ Ｐゴシック" pitchFamily="-105" charset="-128"/>
                <a:cs typeface="ＭＳ Ｐゴシック" pitchFamily="-105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9664005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polyhedron_08211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9553" y="1463040"/>
            <a:ext cx="4111254" cy="3328848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743200" y="1463040"/>
            <a:ext cx="54737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765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Custom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255" y="1463040"/>
            <a:ext cx="3248153" cy="324815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 w="38100">
            <a:noFill/>
          </a:ln>
          <a:effectLst/>
        </p:spPr>
      </p:pic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idx="10"/>
          </p:nvPr>
        </p:nvSpPr>
        <p:spPr bwMode="auto">
          <a:xfrm>
            <a:off x="2743200" y="1463040"/>
            <a:ext cx="54737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/>
            </a:lvl1pPr>
          </a:lstStyle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10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691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0"/>
          </p:nvPr>
        </p:nvSpPr>
        <p:spPr bwMode="auto">
          <a:xfrm>
            <a:off x="457200" y="1465802"/>
            <a:ext cx="77851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/>
            </a:lvl1pPr>
          </a:lstStyle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787400"/>
            <a:ext cx="77724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Aft>
                <a:spcPct val="0"/>
              </a:spcAft>
              <a:buFontTx/>
              <a:buNone/>
              <a:defRPr lang="en-US" sz="2000" b="0" i="0" dirty="0" smtClean="0">
                <a:solidFill>
                  <a:schemeClr val="bg2"/>
                </a:solidFill>
                <a:latin typeface="Arial"/>
                <a:ea typeface="ＭＳ Ｐゴシック" pitchFamily="-105" charset="-128"/>
                <a:cs typeface="Arial"/>
              </a:defRPr>
            </a:lvl1pPr>
            <a:lvl2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73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898651"/>
            <a:ext cx="8229600" cy="28229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1270000"/>
            <a:ext cx="7772400" cy="456010"/>
          </a:xfrm>
        </p:spPr>
        <p:txBody>
          <a:bodyPr lIns="0" anchor="ctr" anchorCtr="0"/>
          <a:lstStyle>
            <a:lvl1pPr marL="0" indent="0" algn="l">
              <a:lnSpc>
                <a:spcPct val="90000"/>
              </a:lnSpc>
              <a:buNone/>
              <a:defRPr lang="en-US" sz="2000" b="1" kern="1200" dirty="0" smtClean="0">
                <a:solidFill>
                  <a:schemeClr val="accent1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800100"/>
            <a:ext cx="77724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Aft>
                <a:spcPct val="0"/>
              </a:spcAft>
              <a:buFontTx/>
              <a:buNone/>
              <a:defRPr lang="en-US" sz="2000" b="0" i="0" dirty="0" smtClean="0">
                <a:solidFill>
                  <a:schemeClr val="bg2"/>
                </a:solidFill>
                <a:latin typeface="Arial"/>
                <a:ea typeface="ＭＳ Ｐゴシック" pitchFamily="-105" charset="-128"/>
                <a:cs typeface="Arial"/>
              </a:defRPr>
            </a:lvl1pPr>
            <a:lvl2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00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40"/>
            <a:ext cx="3776472" cy="3394472"/>
          </a:xfrm>
        </p:spPr>
        <p:txBody>
          <a:bodyPr/>
          <a:lstStyle>
            <a:lvl1pPr marL="228600" indent="-228600"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0" y="1463040"/>
            <a:ext cx="3776472" cy="3394472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3040"/>
            <a:ext cx="3776472" cy="47982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89" y="2023341"/>
            <a:ext cx="377647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4525" y="1463040"/>
            <a:ext cx="3776472" cy="47982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rgbClr val="94949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2914" y="2023341"/>
            <a:ext cx="377647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xway_PPT_Assets_16-9_Interior.jp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76" y="0"/>
            <a:ext cx="456524" cy="5143500"/>
          </a:xfrm>
          <a:prstGeom prst="rect">
            <a:avLst/>
          </a:prstGeom>
        </p:spPr>
      </p:pic>
      <p:sp>
        <p:nvSpPr>
          <p:cNvPr id="276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5802"/>
            <a:ext cx="77724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3200"/>
            <a:ext cx="7785101" cy="97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257300"/>
            <a:ext cx="7772400" cy="9525"/>
          </a:xfrm>
          <a:prstGeom prst="line">
            <a:avLst/>
          </a:prstGeom>
          <a:ln w="19050" cap="rnd" cmpd="sng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67" r:id="rId2"/>
    <p:sldLayoutId id="2147484271" r:id="rId3"/>
    <p:sldLayoutId id="2147484274" r:id="rId4"/>
    <p:sldLayoutId id="2147484242" r:id="rId5"/>
    <p:sldLayoutId id="2147484250" r:id="rId6"/>
    <p:sldLayoutId id="2147484252" r:id="rId7"/>
    <p:sldLayoutId id="2147484243" r:id="rId8"/>
    <p:sldLayoutId id="2147484244" r:id="rId9"/>
    <p:sldLayoutId id="2147484245" r:id="rId10"/>
    <p:sldLayoutId id="2147484246" r:id="rId11"/>
    <p:sldLayoutId id="2147484275" r:id="rId12"/>
    <p:sldLayoutId id="2147484276" r:id="rId13"/>
    <p:sldLayoutId id="2147484277" r:id="rId14"/>
    <p:sldLayoutId id="2147484278" r:id="rId15"/>
    <p:sldLayoutId id="2147484279" r:id="rId16"/>
    <p:sldLayoutId id="2147484280" r:id="rId1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kern="0" spc="0" baseline="0" dirty="0">
          <a:ln cap="rnd">
            <a:solidFill>
              <a:schemeClr val="accent1"/>
            </a:solidFill>
            <a:prstDash val="solid"/>
          </a:ln>
          <a:solidFill>
            <a:schemeClr val="accent1"/>
          </a:solidFill>
          <a:latin typeface="Arial" pitchFamily="34" charset="0"/>
          <a:ea typeface="ＭＳ Ｐゴシック" pitchFamily="-105" charset="-128"/>
          <a:cs typeface="Arial" pitchFamily="34" charset="0"/>
        </a:defRPr>
      </a:lvl1pPr>
      <a:lvl2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1pPr>
      <a:lvl2pPr marL="742950" indent="-2857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defRPr sz="18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sz="16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technotes/guides/security/jaas/JAASRefGuide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ocs.oracle.com/javase/7/docs/technotes/guides/security/jaas/tutorials/GeneralAcnOnly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 smtClean="0"/>
              <a:t>Как да защитим приложението си с </a:t>
            </a:r>
            <a:r>
              <a:rPr smtClean="0"/>
              <a:t>Java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sz="2000" smtClean="0"/>
              <a:t>Java Authentication and Authorization Service</a:t>
            </a:r>
            <a:br>
              <a:rPr sz="2000" smtClean="0"/>
            </a:br>
            <a:r>
              <a:rPr sz="2000" smtClean="0"/>
              <a:t>(JAAS)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  <p:pic>
        <p:nvPicPr>
          <p:cNvPr id="5" name="Picture 4" descr="hackbulgari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967" y="4458861"/>
            <a:ext cx="1545265" cy="224659"/>
          </a:xfrm>
          <a:prstGeom prst="rect">
            <a:avLst/>
          </a:prstGeom>
        </p:spPr>
      </p:pic>
      <p:sp>
        <p:nvSpPr>
          <p:cNvPr id="7" name="Subtitle 13"/>
          <p:cNvSpPr>
            <a:spLocks noGrp="1"/>
          </p:cNvSpPr>
          <p:nvPr>
            <p:ph type="subTitle" idx="1"/>
          </p:nvPr>
        </p:nvSpPr>
        <p:spPr>
          <a:xfrm>
            <a:off x="7116726" y="4721742"/>
            <a:ext cx="2027274" cy="421758"/>
          </a:xfrm>
        </p:spPr>
        <p:txBody>
          <a:bodyPr/>
          <a:lstStyle/>
          <a:p>
            <a:pPr algn="ctr"/>
            <a:r>
              <a:rPr lang="bg-BG" dirty="0" smtClean="0"/>
              <a:t>12 Февруари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Създаваме </a:t>
            </a:r>
            <a:r>
              <a:rPr lang="en-US" dirty="0" smtClean="0"/>
              <a:t>Login Context – </a:t>
            </a:r>
            <a:r>
              <a:rPr lang="bg-BG" dirty="0" smtClean="0"/>
              <a:t>така казваме на приложението ни да използва </a:t>
            </a:r>
            <a:r>
              <a:rPr lang="en-US" dirty="0" smtClean="0"/>
              <a:t>JAAS</a:t>
            </a:r>
            <a:r>
              <a:rPr lang="bg-BG" dirty="0" smtClean="0"/>
              <a:t>. Пространството, в което се случва автентификацията. Като резултат получаваме идентичността на потребителя.</a:t>
            </a:r>
          </a:p>
          <a:p>
            <a:r>
              <a:rPr lang="bg-BG" dirty="0" smtClean="0"/>
              <a:t>Подаваме име на конфигурация – от тук се взима списъкът с логин модули.</a:t>
            </a:r>
            <a:endParaRPr lang="en-US" dirty="0" smtClean="0"/>
          </a:p>
          <a:p>
            <a:r>
              <a:rPr lang="bg-BG" dirty="0" smtClean="0"/>
              <a:t>Създаваме и подаваме </a:t>
            </a:r>
            <a:r>
              <a:rPr lang="en-US" dirty="0" err="1" smtClean="0"/>
              <a:t>CallbackHandler</a:t>
            </a:r>
            <a:r>
              <a:rPr lang="en-US" dirty="0" smtClean="0"/>
              <a:t> </a:t>
            </a:r>
            <a:r>
              <a:rPr lang="bg-BG" dirty="0" smtClean="0"/>
              <a:t>обект, който ще пренася информация към логин модулите.</a:t>
            </a: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94438"/>
            <a:ext cx="7772400" cy="457200"/>
          </a:xfrm>
        </p:spPr>
        <p:txBody>
          <a:bodyPr/>
          <a:lstStyle/>
          <a:p>
            <a:r>
              <a:rPr lang="bg-BG" dirty="0" smtClean="0"/>
              <a:t>Как да използваме </a:t>
            </a:r>
            <a:r>
              <a:rPr smtClean="0"/>
              <a:t>JAAS</a:t>
            </a:r>
            <a:r>
              <a:rPr lang="bg-BG" dirty="0" smtClean="0"/>
              <a:t> (1/12)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800100"/>
            <a:ext cx="7772400" cy="457200"/>
          </a:xfrm>
        </p:spPr>
        <p:txBody>
          <a:bodyPr/>
          <a:lstStyle/>
          <a:p>
            <a:r>
              <a:rPr lang="en-US" dirty="0" err="1" smtClean="0"/>
              <a:t>LoginContext</a:t>
            </a:r>
            <a:r>
              <a:rPr lang="bg-BG" dirty="0" smtClean="0"/>
              <a:t> (1/2)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088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try {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LoginContext</a:t>
            </a:r>
            <a:r>
              <a:rPr lang="en-US" sz="1800" dirty="0" smtClean="0"/>
              <a:t> </a:t>
            </a:r>
            <a:r>
              <a:rPr lang="en-US" sz="1800" dirty="0" err="1" smtClean="0"/>
              <a:t>lc</a:t>
            </a:r>
            <a:r>
              <a:rPr lang="en-US" sz="1800" dirty="0" smtClean="0"/>
              <a:t> = new </a:t>
            </a:r>
            <a:r>
              <a:rPr lang="en-US" sz="1800" dirty="0" err="1" smtClean="0"/>
              <a:t>LoginContext</a:t>
            </a:r>
            <a:r>
              <a:rPr lang="en-US" sz="1800" dirty="0" smtClean="0"/>
              <a:t>(“</a:t>
            </a:r>
            <a:r>
              <a:rPr lang="en-US" sz="1800" dirty="0" err="1" smtClean="0"/>
              <a:t>SampleConfig</a:t>
            </a:r>
            <a:r>
              <a:rPr lang="en-US" sz="1800" dirty="0" smtClean="0"/>
              <a:t>”, new     </a:t>
            </a:r>
            <a:r>
              <a:rPr lang="en-US" sz="1800" dirty="0" err="1" smtClean="0"/>
              <a:t>CustomCallbackHandler</a:t>
            </a:r>
            <a:r>
              <a:rPr lang="en-US" sz="1800" dirty="0" smtClean="0"/>
              <a:t>())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lc.login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    // </a:t>
            </a:r>
            <a:r>
              <a:rPr lang="bg-BG" sz="1800" dirty="0" smtClean="0"/>
              <a:t>имаме успешна автентификация</a:t>
            </a:r>
          </a:p>
          <a:p>
            <a:pPr>
              <a:buNone/>
            </a:pPr>
            <a:r>
              <a:rPr lang="en-US" sz="1800" dirty="0" smtClean="0"/>
              <a:t>} catch</a:t>
            </a:r>
            <a:r>
              <a:rPr lang="bg-BG" sz="1800" dirty="0" smtClean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LoginException</a:t>
            </a:r>
            <a:r>
              <a:rPr lang="en-US" sz="1800" dirty="0" smtClean="0"/>
              <a:t> e) {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bg-BG" sz="1800" dirty="0" smtClean="0"/>
              <a:t>// автентификацията не е успешна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}</a:t>
            </a:r>
            <a:endParaRPr lang="bg-BG" sz="1800" dirty="0" smtClean="0"/>
          </a:p>
          <a:p>
            <a:pPr>
              <a:buNone/>
            </a:pPr>
            <a:r>
              <a:rPr lang="bg-BG" sz="1800" dirty="0" smtClean="0"/>
              <a:t>По този начин приложението ни вече използва </a:t>
            </a:r>
            <a:r>
              <a:rPr lang="en-US" sz="1800" dirty="0" smtClean="0"/>
              <a:t>JAAS framework.</a:t>
            </a:r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94438"/>
            <a:ext cx="7772400" cy="457200"/>
          </a:xfrm>
        </p:spPr>
        <p:txBody>
          <a:bodyPr/>
          <a:lstStyle/>
          <a:p>
            <a:r>
              <a:rPr lang="bg-BG" dirty="0" smtClean="0"/>
              <a:t>Как да използваме </a:t>
            </a:r>
            <a:r>
              <a:rPr smtClean="0"/>
              <a:t>JAAS</a:t>
            </a:r>
            <a:r>
              <a:rPr lang="bg-BG" dirty="0" smtClean="0"/>
              <a:t> (2/12)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800100"/>
            <a:ext cx="7772400" cy="457200"/>
          </a:xfrm>
        </p:spPr>
        <p:txBody>
          <a:bodyPr/>
          <a:lstStyle/>
          <a:p>
            <a:r>
              <a:rPr lang="en-US" dirty="0" err="1" smtClean="0"/>
              <a:t>LoginContext</a:t>
            </a:r>
            <a:r>
              <a:rPr lang="bg-BG" dirty="0" smtClean="0"/>
              <a:t> (2/2)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0884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Променяме </a:t>
            </a:r>
            <a:r>
              <a:rPr lang="en-US" dirty="0" err="1" smtClean="0"/>
              <a:t>CallbackHandler</a:t>
            </a:r>
            <a:r>
              <a:rPr lang="en-US" dirty="0" smtClean="0"/>
              <a:t> </a:t>
            </a:r>
            <a:r>
              <a:rPr lang="bg-BG" dirty="0" smtClean="0"/>
              <a:t>дефиницията да приема потребителското име и паролата – създаваме калс променливи и конструктор.</a:t>
            </a:r>
          </a:p>
          <a:p>
            <a:r>
              <a:rPr lang="bg-BG" dirty="0" smtClean="0"/>
              <a:t>Създаваме метод, който да обработва и подава информация към логин модулите.</a:t>
            </a:r>
            <a:endParaRPr lang="en-US" dirty="0" smtClean="0"/>
          </a:p>
          <a:p>
            <a:r>
              <a:rPr lang="bg-BG" dirty="0" smtClean="0"/>
              <a:t>Използваме съществуващите </a:t>
            </a:r>
            <a:r>
              <a:rPr lang="en-US" dirty="0" smtClean="0"/>
              <a:t>Callback </a:t>
            </a:r>
            <a:r>
              <a:rPr lang="bg-BG" dirty="0" smtClean="0"/>
              <a:t>дефиниции за потребителско име и парола.</a:t>
            </a:r>
          </a:p>
          <a:p>
            <a:r>
              <a:rPr lang="bg-BG" dirty="0" smtClean="0"/>
              <a:t>Създаваме </a:t>
            </a:r>
            <a:r>
              <a:rPr lang="en-US" dirty="0" err="1" smtClean="0"/>
              <a:t>CallbackHandler</a:t>
            </a:r>
            <a:r>
              <a:rPr lang="en-US" dirty="0" smtClean="0"/>
              <a:t> </a:t>
            </a:r>
            <a:r>
              <a:rPr lang="bg-BG" dirty="0" smtClean="0"/>
              <a:t>обект и го подаване на </a:t>
            </a:r>
            <a:r>
              <a:rPr lang="en-US" dirty="0" err="1" smtClean="0"/>
              <a:t>LoginContext</a:t>
            </a:r>
            <a:r>
              <a:rPr lang="en-US" dirty="0" smtClean="0"/>
              <a:t> </a:t>
            </a:r>
            <a:r>
              <a:rPr lang="bg-BG" dirty="0" smtClean="0"/>
              <a:t>обекта.</a:t>
            </a: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94438"/>
            <a:ext cx="7772400" cy="457200"/>
          </a:xfrm>
        </p:spPr>
        <p:txBody>
          <a:bodyPr/>
          <a:lstStyle/>
          <a:p>
            <a:r>
              <a:rPr lang="bg-BG" dirty="0" smtClean="0"/>
              <a:t>Как да използваме </a:t>
            </a:r>
            <a:r>
              <a:rPr smtClean="0"/>
              <a:t>JAAS</a:t>
            </a:r>
            <a:r>
              <a:rPr lang="bg-BG" dirty="0" smtClean="0"/>
              <a:t> (3/12)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800100"/>
            <a:ext cx="7772400" cy="457200"/>
          </a:xfrm>
        </p:spPr>
        <p:txBody>
          <a:bodyPr/>
          <a:lstStyle/>
          <a:p>
            <a:r>
              <a:rPr lang="en-US" dirty="0" smtClean="0"/>
              <a:t>Callbacks</a:t>
            </a:r>
            <a:r>
              <a:rPr lang="bg-BG" dirty="0" smtClean="0"/>
              <a:t> (1/2)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088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400" dirty="0" smtClean="0"/>
              <a:t>public void handle(Callback[] callbacks) throws </a:t>
            </a:r>
            <a:r>
              <a:rPr lang="en-US" sz="1400" dirty="0" err="1" smtClean="0"/>
              <a:t>IOException</a:t>
            </a:r>
            <a:r>
              <a:rPr lang="en-US" sz="1400" dirty="0" smtClean="0"/>
              <a:t>, </a:t>
            </a:r>
            <a:r>
              <a:rPr lang="en-US" sz="1400" dirty="0" err="1" smtClean="0"/>
              <a:t>UnsupportedCallbackException</a:t>
            </a:r>
            <a:r>
              <a:rPr lang="en-US" sz="1400" dirty="0" smtClean="0"/>
              <a:t> {</a:t>
            </a:r>
          </a:p>
          <a:p>
            <a:pPr>
              <a:buNone/>
            </a:pPr>
            <a:r>
              <a:rPr lang="en-US" sz="1400" dirty="0" smtClean="0"/>
              <a:t>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callbacks.length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pPr>
              <a:buNone/>
            </a:pPr>
            <a:r>
              <a:rPr lang="en-US" sz="1400" dirty="0" smtClean="0"/>
              <a:t>            Callback </a:t>
            </a:r>
            <a:r>
              <a:rPr lang="en-US" sz="1400" dirty="0" err="1" smtClean="0"/>
              <a:t>callback</a:t>
            </a:r>
            <a:r>
              <a:rPr lang="en-US" sz="1400" dirty="0" smtClean="0"/>
              <a:t> = callbacks[</a:t>
            </a:r>
            <a:r>
              <a:rPr lang="en-US" sz="1400" dirty="0" err="1" smtClean="0"/>
              <a:t>i</a:t>
            </a:r>
            <a:r>
              <a:rPr lang="en-US" sz="1400" dirty="0" smtClean="0"/>
              <a:t>];</a:t>
            </a:r>
          </a:p>
          <a:p>
            <a:pPr>
              <a:buNone/>
            </a:pPr>
            <a:r>
              <a:rPr lang="en-US" sz="1400" dirty="0" smtClean="0"/>
              <a:t>            if (callback </a:t>
            </a:r>
            <a:r>
              <a:rPr lang="en-US" sz="1400" dirty="0" err="1" smtClean="0"/>
              <a:t>instanceof</a:t>
            </a:r>
            <a:r>
              <a:rPr lang="en-US" sz="1400" dirty="0" smtClean="0"/>
              <a:t> </a:t>
            </a:r>
            <a:r>
              <a:rPr lang="en-US" sz="1400" dirty="0" err="1" smtClean="0"/>
              <a:t>NameCallback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NameCallback</a:t>
            </a:r>
            <a:r>
              <a:rPr lang="en-US" sz="1400" dirty="0" smtClean="0"/>
              <a:t> </a:t>
            </a:r>
            <a:r>
              <a:rPr lang="en-US" sz="1400" dirty="0" err="1" smtClean="0"/>
              <a:t>nc</a:t>
            </a:r>
            <a:r>
              <a:rPr lang="en-US" sz="1400" dirty="0" smtClean="0"/>
              <a:t> = (</a:t>
            </a:r>
            <a:r>
              <a:rPr lang="en-US" sz="1400" dirty="0" err="1" smtClean="0"/>
              <a:t>NameCallback</a:t>
            </a:r>
            <a:r>
              <a:rPr lang="en-US" sz="1400" dirty="0" smtClean="0"/>
              <a:t>) callback;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nc.setName</a:t>
            </a:r>
            <a:r>
              <a:rPr lang="en-US" sz="1400" dirty="0" smtClean="0"/>
              <a:t>(name);</a:t>
            </a:r>
          </a:p>
          <a:p>
            <a:pPr>
              <a:buNone/>
            </a:pPr>
            <a:r>
              <a:rPr lang="en-US" sz="1400" dirty="0" smtClean="0"/>
              <a:t>            } else if (callback </a:t>
            </a:r>
            <a:r>
              <a:rPr lang="en-US" sz="1400" dirty="0" err="1" smtClean="0"/>
              <a:t>instanceof</a:t>
            </a:r>
            <a:r>
              <a:rPr lang="en-US" sz="1400" dirty="0" smtClean="0"/>
              <a:t> </a:t>
            </a:r>
            <a:r>
              <a:rPr lang="en-US" sz="1400" dirty="0" err="1" smtClean="0"/>
              <a:t>PasswordCallback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PasswordCallback</a:t>
            </a:r>
            <a:r>
              <a:rPr lang="en-US" sz="1400" dirty="0" smtClean="0"/>
              <a:t> pc = (</a:t>
            </a:r>
            <a:r>
              <a:rPr lang="en-US" sz="1400" dirty="0" err="1" smtClean="0"/>
              <a:t>PasswordCallback</a:t>
            </a:r>
            <a:r>
              <a:rPr lang="en-US" sz="1400" dirty="0" smtClean="0"/>
              <a:t>) callback;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pc.setPassword</a:t>
            </a:r>
            <a:r>
              <a:rPr lang="en-US" sz="1400" dirty="0" smtClean="0"/>
              <a:t>(</a:t>
            </a:r>
            <a:r>
              <a:rPr lang="en-US" sz="1400" dirty="0" err="1" smtClean="0"/>
              <a:t>password.toCharArray</a:t>
            </a:r>
            <a:r>
              <a:rPr lang="en-US" sz="1400" dirty="0" smtClean="0"/>
              <a:t>());</a:t>
            </a:r>
          </a:p>
          <a:p>
            <a:pPr>
              <a:buNone/>
            </a:pPr>
            <a:r>
              <a:rPr lang="en-US" sz="1400" dirty="0" smtClean="0"/>
              <a:t>            }</a:t>
            </a:r>
          </a:p>
          <a:p>
            <a:pPr>
              <a:buNone/>
            </a:pPr>
            <a:r>
              <a:rPr lang="en-US" sz="1400" dirty="0" smtClean="0"/>
              <a:t>        }        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94438"/>
            <a:ext cx="7772400" cy="457200"/>
          </a:xfrm>
        </p:spPr>
        <p:txBody>
          <a:bodyPr/>
          <a:lstStyle/>
          <a:p>
            <a:r>
              <a:rPr lang="bg-BG" dirty="0" smtClean="0"/>
              <a:t>Как да използваме </a:t>
            </a:r>
            <a:r>
              <a:rPr smtClean="0"/>
              <a:t>JAAS</a:t>
            </a:r>
            <a:r>
              <a:rPr lang="bg-BG" dirty="0" smtClean="0"/>
              <a:t> (4/12)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800100"/>
            <a:ext cx="7772400" cy="457200"/>
          </a:xfrm>
        </p:spPr>
        <p:txBody>
          <a:bodyPr/>
          <a:lstStyle/>
          <a:p>
            <a:r>
              <a:rPr lang="en-US" dirty="0" smtClean="0"/>
              <a:t>Callbacks</a:t>
            </a:r>
            <a:r>
              <a:rPr lang="bg-BG" dirty="0" smtClean="0"/>
              <a:t> (2/2)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0884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Конфигурацията оказва какви логин модули са налични.</a:t>
            </a:r>
          </a:p>
          <a:p>
            <a:r>
              <a:rPr lang="bg-BG" dirty="0" smtClean="0"/>
              <a:t>Представлява файл, съдържащ логин модул, степен на задължителност и някакви опции</a:t>
            </a:r>
            <a:r>
              <a:rPr lang="en-US" dirty="0" smtClean="0"/>
              <a:t>.</a:t>
            </a:r>
            <a:endParaRPr lang="bg-BG" dirty="0" smtClean="0"/>
          </a:p>
          <a:p>
            <a:r>
              <a:rPr lang="bg-BG" dirty="0" smtClean="0"/>
              <a:t>Степените на задължителност</a:t>
            </a:r>
            <a:r>
              <a:rPr lang="en-US" dirty="0" smtClean="0"/>
              <a:t>(flags)</a:t>
            </a:r>
            <a:r>
              <a:rPr lang="bg-BG" dirty="0" smtClean="0"/>
              <a:t>, казват кой логин модул каква тежест има – дали е достатъчен за автентификация или не, дали е задължителен, дали е пожелателен и т.н.</a:t>
            </a:r>
          </a:p>
          <a:p>
            <a:r>
              <a:rPr lang="bg-BG" dirty="0" smtClean="0"/>
              <a:t>Йерархична структура – ще се изпълнят в реда, в който са описани.</a:t>
            </a:r>
          </a:p>
          <a:p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94438"/>
            <a:ext cx="7772400" cy="457200"/>
          </a:xfrm>
        </p:spPr>
        <p:txBody>
          <a:bodyPr/>
          <a:lstStyle/>
          <a:p>
            <a:r>
              <a:rPr lang="bg-BG" dirty="0" smtClean="0"/>
              <a:t>Как да използваме </a:t>
            </a:r>
            <a:r>
              <a:rPr smtClean="0"/>
              <a:t>JAAS</a:t>
            </a:r>
            <a:r>
              <a:rPr lang="bg-BG" dirty="0" smtClean="0"/>
              <a:t> (5/12)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800100"/>
            <a:ext cx="7772400" cy="457200"/>
          </a:xfrm>
        </p:spPr>
        <p:txBody>
          <a:bodyPr/>
          <a:lstStyle/>
          <a:p>
            <a:r>
              <a:rPr lang="bg-BG" dirty="0" smtClean="0"/>
              <a:t>Конфигурация (1/3)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088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7885814" cy="3394472"/>
          </a:xfrm>
        </p:spPr>
        <p:txBody>
          <a:bodyPr/>
          <a:lstStyle/>
          <a:p>
            <a:r>
              <a:rPr lang="en-US" dirty="0" smtClean="0"/>
              <a:t>REQUIRED – </a:t>
            </a:r>
            <a:r>
              <a:rPr lang="bg-BG" dirty="0" smtClean="0"/>
              <a:t>задължителен, но не достатъчен. Следващия логин модул се изпълнява винаги.</a:t>
            </a:r>
          </a:p>
          <a:p>
            <a:r>
              <a:rPr lang="en-US" dirty="0" smtClean="0"/>
              <a:t>REQUISITE – </a:t>
            </a:r>
            <a:r>
              <a:rPr lang="bg-BG" dirty="0" smtClean="0"/>
              <a:t>задължителен, но не достатъчен. Ако модулът не успее – автентификацията е неуспешна.</a:t>
            </a:r>
          </a:p>
          <a:p>
            <a:r>
              <a:rPr lang="en-US" dirty="0" smtClean="0"/>
              <a:t>SUFFICIENT – </a:t>
            </a:r>
            <a:r>
              <a:rPr lang="bg-BG" dirty="0" smtClean="0"/>
              <a:t>не е задължителен, но ако успее, автентификацията е успешна. Ако не успее – преминава на следващия модул.</a:t>
            </a:r>
          </a:p>
          <a:p>
            <a:r>
              <a:rPr lang="en-US" dirty="0" smtClean="0"/>
              <a:t>OPTIONAL – </a:t>
            </a:r>
            <a:r>
              <a:rPr lang="bg-BG" dirty="0" smtClean="0"/>
              <a:t>не е задължителен. Без значение дали успее или не – следващия модул се изпълнява.</a:t>
            </a:r>
          </a:p>
          <a:p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94438"/>
            <a:ext cx="7772400" cy="457200"/>
          </a:xfrm>
        </p:spPr>
        <p:txBody>
          <a:bodyPr/>
          <a:lstStyle/>
          <a:p>
            <a:r>
              <a:rPr lang="bg-BG" dirty="0" smtClean="0"/>
              <a:t>Как да използваме </a:t>
            </a:r>
            <a:r>
              <a:rPr smtClean="0"/>
              <a:t>JAAS</a:t>
            </a:r>
            <a:r>
              <a:rPr lang="bg-BG" dirty="0" smtClean="0"/>
              <a:t> (6/12)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800100"/>
            <a:ext cx="7772400" cy="457200"/>
          </a:xfrm>
        </p:spPr>
        <p:txBody>
          <a:bodyPr/>
          <a:lstStyle/>
          <a:p>
            <a:r>
              <a:rPr lang="bg-BG" dirty="0" smtClean="0"/>
              <a:t>Конфигурация (2/3)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088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7885814" cy="3394472"/>
          </a:xfrm>
        </p:spPr>
        <p:txBody>
          <a:bodyPr/>
          <a:lstStyle/>
          <a:p>
            <a:r>
              <a:rPr lang="bg-BG" dirty="0" smtClean="0"/>
              <a:t>Създаваме файл със следното съдържание:</a:t>
            </a:r>
          </a:p>
          <a:p>
            <a:pPr>
              <a:buNone/>
            </a:pPr>
            <a:r>
              <a:rPr lang="bg-BG" sz="1800" dirty="0" smtClean="0"/>
              <a:t>    </a:t>
            </a:r>
            <a:r>
              <a:rPr lang="en-US" sz="1800" dirty="0" err="1" smtClean="0"/>
              <a:t>SampleConfig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bg-BG" sz="1800" dirty="0" smtClean="0"/>
              <a:t>    </a:t>
            </a:r>
            <a:r>
              <a:rPr lang="en-US" sz="1800" dirty="0" smtClean="0"/>
              <a:t> com.axway.cdg.jaas.reference.project.modules.StandardLoginModule </a:t>
            </a:r>
            <a:r>
              <a:rPr lang="bg-BG" sz="1800" dirty="0" smtClean="0"/>
              <a:t>    </a:t>
            </a:r>
            <a:r>
              <a:rPr lang="en-US" sz="1800" dirty="0" smtClean="0"/>
              <a:t>required debug=true;</a:t>
            </a:r>
          </a:p>
          <a:p>
            <a:pPr>
              <a:buNone/>
            </a:pPr>
            <a:r>
              <a:rPr lang="bg-BG" sz="1800" dirty="0" smtClean="0"/>
              <a:t>    </a:t>
            </a:r>
            <a:r>
              <a:rPr lang="en-US" sz="1800" dirty="0" smtClean="0"/>
              <a:t>};</a:t>
            </a:r>
            <a:endParaRPr lang="bg-BG" sz="1800" dirty="0" smtClean="0"/>
          </a:p>
          <a:p>
            <a:r>
              <a:rPr lang="bg-BG" dirty="0" smtClean="0"/>
              <a:t>Конфигурираме кой файл да се използва от </a:t>
            </a:r>
            <a:r>
              <a:rPr lang="en-US" dirty="0" smtClean="0"/>
              <a:t>JAAS framework-</a:t>
            </a:r>
            <a:r>
              <a:rPr lang="bg-BG" dirty="0" smtClean="0"/>
              <a:t>а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System.</a:t>
            </a:r>
            <a:r>
              <a:rPr lang="en-US" sz="1800" i="1" dirty="0" err="1" smtClean="0"/>
              <a:t>setProperty</a:t>
            </a:r>
            <a:r>
              <a:rPr lang="en-US" sz="1800" i="1" dirty="0" smtClean="0"/>
              <a:t>("</a:t>
            </a:r>
            <a:r>
              <a:rPr lang="en-US" sz="1800" i="1" dirty="0" err="1" smtClean="0"/>
              <a:t>java.security.auth.login.config</a:t>
            </a:r>
            <a:r>
              <a:rPr lang="en-US" sz="1800" i="1" dirty="0" smtClean="0"/>
              <a:t>", "</a:t>
            </a:r>
            <a:r>
              <a:rPr lang="en-US" sz="1800" i="1" dirty="0" err="1" smtClean="0"/>
              <a:t>jaas.config</a:t>
            </a:r>
            <a:r>
              <a:rPr lang="en-US" sz="1800" i="1" dirty="0" smtClean="0"/>
              <a:t>");</a:t>
            </a:r>
            <a:endParaRPr lang="en-US" sz="1800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94438"/>
            <a:ext cx="7772400" cy="457200"/>
          </a:xfrm>
        </p:spPr>
        <p:txBody>
          <a:bodyPr/>
          <a:lstStyle/>
          <a:p>
            <a:r>
              <a:rPr lang="bg-BG" dirty="0" smtClean="0"/>
              <a:t>Как да използваме </a:t>
            </a:r>
            <a:r>
              <a:rPr smtClean="0"/>
              <a:t>JAAS</a:t>
            </a:r>
            <a:r>
              <a:rPr lang="bg-BG" dirty="0" smtClean="0"/>
              <a:t> (7/12)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800100"/>
            <a:ext cx="7772400" cy="457200"/>
          </a:xfrm>
        </p:spPr>
        <p:txBody>
          <a:bodyPr/>
          <a:lstStyle/>
          <a:p>
            <a:r>
              <a:rPr lang="bg-BG" dirty="0" smtClean="0"/>
              <a:t>Конфигурация (3/3)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088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7885814" cy="3394472"/>
          </a:xfrm>
        </p:spPr>
        <p:txBody>
          <a:bodyPr/>
          <a:lstStyle/>
          <a:p>
            <a:r>
              <a:rPr lang="bg-BG" dirty="0" smtClean="0"/>
              <a:t>Логин модула позволява/забранява достъп.</a:t>
            </a:r>
          </a:p>
          <a:p>
            <a:r>
              <a:rPr lang="bg-BG" dirty="0" smtClean="0"/>
              <a:t>Самостоятелен и изолиран компонент.</a:t>
            </a:r>
          </a:p>
          <a:p>
            <a:r>
              <a:rPr lang="bg-BG" dirty="0" smtClean="0"/>
              <a:t>Трябва да имплементира </a:t>
            </a:r>
            <a:r>
              <a:rPr lang="en-US" dirty="0" err="1" smtClean="0"/>
              <a:t>LoginModule</a:t>
            </a:r>
            <a:r>
              <a:rPr lang="en-US" dirty="0" smtClean="0"/>
              <a:t>.</a:t>
            </a:r>
          </a:p>
          <a:p>
            <a:r>
              <a:rPr lang="bg-BG" dirty="0" smtClean="0"/>
              <a:t>Няколко метода:</a:t>
            </a:r>
          </a:p>
          <a:p>
            <a:pPr lvl="1"/>
            <a:r>
              <a:rPr lang="en-US" dirty="0" smtClean="0"/>
              <a:t>initialize – </a:t>
            </a:r>
            <a:r>
              <a:rPr lang="bg-BG" dirty="0" smtClean="0"/>
              <a:t>извиква се първи и се използва за инициализация.</a:t>
            </a:r>
            <a:endParaRPr lang="en-US" dirty="0" smtClean="0"/>
          </a:p>
          <a:p>
            <a:pPr lvl="1"/>
            <a:r>
              <a:rPr lang="en-US" dirty="0" smtClean="0"/>
              <a:t>login – </a:t>
            </a:r>
            <a:r>
              <a:rPr lang="bg-BG" dirty="0" smtClean="0"/>
              <a:t>извършва автентификацията.</a:t>
            </a:r>
          </a:p>
          <a:p>
            <a:pPr lvl="1"/>
            <a:r>
              <a:rPr lang="en-US" dirty="0" smtClean="0"/>
              <a:t>commit – </a:t>
            </a:r>
            <a:r>
              <a:rPr lang="bg-BG" dirty="0" smtClean="0"/>
              <a:t>изпълнява се, ако </a:t>
            </a:r>
            <a:r>
              <a:rPr lang="en-US" dirty="0" smtClean="0"/>
              <a:t>login() </a:t>
            </a:r>
            <a:r>
              <a:rPr lang="bg-BG" dirty="0" smtClean="0"/>
              <a:t>се изпълни успешно.</a:t>
            </a:r>
            <a:endParaRPr lang="en-US" dirty="0" smtClean="0"/>
          </a:p>
          <a:p>
            <a:pPr lvl="1"/>
            <a:r>
              <a:rPr lang="en-US" dirty="0" smtClean="0"/>
              <a:t>abort – </a:t>
            </a:r>
            <a:r>
              <a:rPr lang="bg-BG" dirty="0" smtClean="0"/>
              <a:t>изпълнява се, ако </a:t>
            </a:r>
            <a:r>
              <a:rPr lang="en-US" dirty="0" smtClean="0"/>
              <a:t>login() </a:t>
            </a:r>
            <a:r>
              <a:rPr lang="bg-BG" dirty="0" smtClean="0"/>
              <a:t>не се изпълни успешно.</a:t>
            </a:r>
            <a:endParaRPr lang="en-US" dirty="0" smtClean="0"/>
          </a:p>
          <a:p>
            <a:pPr lvl="1"/>
            <a:r>
              <a:rPr lang="en-US" dirty="0" smtClean="0"/>
              <a:t>logout – </a:t>
            </a:r>
            <a:r>
              <a:rPr lang="bg-BG" dirty="0" smtClean="0"/>
              <a:t>извършва се излизане.</a:t>
            </a:r>
          </a:p>
          <a:p>
            <a:endParaRPr lang="bg-BG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94438"/>
            <a:ext cx="7772400" cy="457200"/>
          </a:xfrm>
        </p:spPr>
        <p:txBody>
          <a:bodyPr/>
          <a:lstStyle/>
          <a:p>
            <a:r>
              <a:rPr lang="bg-BG" dirty="0" smtClean="0"/>
              <a:t>Как да използваме </a:t>
            </a:r>
            <a:r>
              <a:rPr smtClean="0"/>
              <a:t>JAAS</a:t>
            </a:r>
            <a:r>
              <a:rPr lang="bg-BG" dirty="0" smtClean="0"/>
              <a:t> (8/12)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800100"/>
            <a:ext cx="7772400" cy="457200"/>
          </a:xfrm>
        </p:spPr>
        <p:txBody>
          <a:bodyPr/>
          <a:lstStyle/>
          <a:p>
            <a:r>
              <a:rPr lang="bg-BG" dirty="0" smtClean="0"/>
              <a:t>Създаване на логин модул (1/5)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088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7885814" cy="3394472"/>
          </a:xfrm>
        </p:spPr>
        <p:txBody>
          <a:bodyPr/>
          <a:lstStyle/>
          <a:p>
            <a:r>
              <a:rPr lang="bg-BG" dirty="0" smtClean="0"/>
              <a:t>В </a:t>
            </a:r>
            <a:r>
              <a:rPr lang="en-US" dirty="0" smtClean="0"/>
              <a:t>Initialize </a:t>
            </a:r>
            <a:r>
              <a:rPr lang="bg-BG" dirty="0" smtClean="0"/>
              <a:t>се инициализират </a:t>
            </a:r>
            <a:r>
              <a:rPr lang="en-US" dirty="0" smtClean="0"/>
              <a:t>subject </a:t>
            </a:r>
            <a:r>
              <a:rPr lang="bg-BG" dirty="0" smtClean="0"/>
              <a:t>и </a:t>
            </a:r>
            <a:r>
              <a:rPr lang="en-US" dirty="0" err="1" smtClean="0"/>
              <a:t>callbackHanlder</a:t>
            </a:r>
            <a:r>
              <a:rPr lang="en-US" dirty="0" smtClean="0"/>
              <a:t> </a:t>
            </a:r>
            <a:r>
              <a:rPr lang="bg-BG" dirty="0" smtClean="0"/>
              <a:t>обектите</a:t>
            </a:r>
          </a:p>
          <a:p>
            <a:pPr>
              <a:buNone/>
            </a:pPr>
            <a:r>
              <a:rPr lang="bg-BG" dirty="0" smtClean="0"/>
              <a:t>   </a:t>
            </a:r>
            <a:r>
              <a:rPr lang="bg-BG" sz="1600" dirty="0" smtClean="0"/>
              <a:t> </a:t>
            </a:r>
            <a:r>
              <a:rPr lang="en-US" sz="1600" dirty="0" smtClean="0"/>
              <a:t>public void initialize(Subject </a:t>
            </a:r>
            <a:r>
              <a:rPr lang="en-US" sz="1600" dirty="0" err="1" smtClean="0"/>
              <a:t>subject</a:t>
            </a:r>
            <a:r>
              <a:rPr lang="en-US" sz="1600" dirty="0" smtClean="0"/>
              <a:t>, </a:t>
            </a:r>
            <a:r>
              <a:rPr lang="en-US" sz="1600" dirty="0" err="1" smtClean="0"/>
              <a:t>CallbackHandler</a:t>
            </a:r>
            <a:r>
              <a:rPr lang="en-US" sz="1600" dirty="0" smtClean="0"/>
              <a:t> </a:t>
            </a:r>
            <a:r>
              <a:rPr lang="en-US" sz="1600" dirty="0" err="1" smtClean="0"/>
              <a:t>callbackHandler</a:t>
            </a:r>
            <a:r>
              <a:rPr lang="en-US" sz="1600" dirty="0" smtClean="0"/>
              <a:t>, Map&lt;String, ?&gt; </a:t>
            </a:r>
            <a:r>
              <a:rPr lang="en-US" sz="1600" dirty="0" err="1" smtClean="0"/>
              <a:t>sharedState</a:t>
            </a:r>
            <a:r>
              <a:rPr lang="en-US" sz="1600" dirty="0" smtClean="0"/>
              <a:t>, Map&lt;String, ?&gt; options) {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this.callbackHandler</a:t>
            </a:r>
            <a:r>
              <a:rPr lang="en-US" sz="1600" dirty="0" smtClean="0"/>
              <a:t> = </a:t>
            </a:r>
            <a:r>
              <a:rPr lang="en-US" sz="1600" dirty="0" err="1" smtClean="0"/>
              <a:t>callbackHandler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this.subject</a:t>
            </a:r>
            <a:r>
              <a:rPr lang="en-US" sz="1600" dirty="0" smtClean="0"/>
              <a:t> = subject;        </a:t>
            </a:r>
          </a:p>
          <a:p>
            <a:pPr>
              <a:buNone/>
            </a:pPr>
            <a:r>
              <a:rPr lang="en-US" sz="1600" dirty="0" smtClean="0"/>
              <a:t>    }</a:t>
            </a:r>
            <a:endParaRPr lang="bg-BG" sz="1600" dirty="0" smtClean="0"/>
          </a:p>
          <a:p>
            <a:r>
              <a:rPr lang="bg-BG" dirty="0" smtClean="0"/>
              <a:t>Резултата от </a:t>
            </a:r>
            <a:r>
              <a:rPr lang="en-US" dirty="0" smtClean="0"/>
              <a:t>commit </a:t>
            </a:r>
            <a:r>
              <a:rPr lang="bg-BG" dirty="0" smtClean="0"/>
              <a:t>се променя на </a:t>
            </a:r>
            <a:r>
              <a:rPr lang="en-US" dirty="0" smtClean="0"/>
              <a:t>“true”.</a:t>
            </a:r>
            <a:endParaRPr lang="bg-BG" dirty="0" smtClean="0"/>
          </a:p>
          <a:p>
            <a:pPr>
              <a:buNone/>
            </a:pPr>
            <a:endParaRPr lang="bg-BG" dirty="0" smtClean="0"/>
          </a:p>
          <a:p>
            <a:endParaRPr lang="bg-BG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94438"/>
            <a:ext cx="7772400" cy="457200"/>
          </a:xfrm>
        </p:spPr>
        <p:txBody>
          <a:bodyPr/>
          <a:lstStyle/>
          <a:p>
            <a:r>
              <a:rPr lang="bg-BG" dirty="0" smtClean="0"/>
              <a:t>Как да използваме </a:t>
            </a:r>
            <a:r>
              <a:rPr smtClean="0"/>
              <a:t>JAAS</a:t>
            </a:r>
            <a:r>
              <a:rPr lang="bg-BG" dirty="0" smtClean="0"/>
              <a:t> (9/12)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800100"/>
            <a:ext cx="7772400" cy="457200"/>
          </a:xfrm>
        </p:spPr>
        <p:txBody>
          <a:bodyPr/>
          <a:lstStyle/>
          <a:p>
            <a:r>
              <a:rPr lang="bg-BG" dirty="0" smtClean="0"/>
              <a:t>Създаване на логин модул (2/5)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088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7885814" cy="3394472"/>
          </a:xfrm>
        </p:spPr>
        <p:txBody>
          <a:bodyPr/>
          <a:lstStyle/>
          <a:p>
            <a:r>
              <a:rPr lang="bg-BG" dirty="0" smtClean="0"/>
              <a:t>В </a:t>
            </a:r>
            <a:r>
              <a:rPr lang="en-US" dirty="0" smtClean="0"/>
              <a:t>login </a:t>
            </a:r>
            <a:r>
              <a:rPr lang="bg-BG" dirty="0" smtClean="0"/>
              <a:t>първо се взимат параметрите за проверка на автентификация, чрез </a:t>
            </a:r>
            <a:r>
              <a:rPr lang="en-US" dirty="0" err="1" smtClean="0"/>
              <a:t>callbackHandler</a:t>
            </a:r>
            <a:r>
              <a:rPr lang="bg-BG" dirty="0" smtClean="0"/>
              <a:t>-ите, и след това се пише самата логика за валидирането им: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bg-BG" dirty="0" smtClean="0"/>
              <a:t>    </a:t>
            </a:r>
            <a:r>
              <a:rPr lang="en-US" sz="1600" dirty="0" err="1" smtClean="0"/>
              <a:t>NameCallback</a:t>
            </a:r>
            <a:r>
              <a:rPr lang="en-US" sz="1600" dirty="0" smtClean="0"/>
              <a:t> username = new </a:t>
            </a:r>
            <a:r>
              <a:rPr lang="en-US" sz="1600" dirty="0" err="1" smtClean="0"/>
              <a:t>NameCallback</a:t>
            </a:r>
            <a:r>
              <a:rPr lang="en-US" sz="1600" dirty="0" smtClean="0"/>
              <a:t>("Username");</a:t>
            </a:r>
          </a:p>
          <a:p>
            <a:pPr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PasswordCallback</a:t>
            </a:r>
            <a:r>
              <a:rPr lang="en-US" sz="1600" dirty="0" smtClean="0"/>
              <a:t> password = new </a:t>
            </a:r>
            <a:r>
              <a:rPr lang="en-US" sz="1600" dirty="0" err="1" smtClean="0"/>
              <a:t>PasswordCallback</a:t>
            </a:r>
            <a:r>
              <a:rPr lang="en-US" sz="1600" dirty="0" smtClean="0"/>
              <a:t>("Password", false</a:t>
            </a:r>
            <a:r>
              <a:rPr lang="bg-BG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bg-BG" sz="1600" dirty="0" smtClean="0"/>
              <a:t>      </a:t>
            </a:r>
            <a:r>
              <a:rPr lang="en-US" sz="1600" dirty="0" err="1" smtClean="0"/>
              <a:t>callbackHandler.handle</a:t>
            </a:r>
            <a:r>
              <a:rPr lang="en-US" sz="1600" dirty="0" smtClean="0"/>
              <a:t>(new Callback[]{username, password});</a:t>
            </a:r>
          </a:p>
          <a:p>
            <a:pPr>
              <a:buNone/>
            </a:pPr>
            <a:r>
              <a:rPr lang="en-US" sz="1600" dirty="0" smtClean="0"/>
              <a:t>       String </a:t>
            </a:r>
            <a:r>
              <a:rPr lang="en-US" sz="1600" dirty="0" err="1" smtClean="0"/>
              <a:t>usernameFromCallback</a:t>
            </a:r>
            <a:r>
              <a:rPr lang="en-US" sz="1600" dirty="0" smtClean="0"/>
              <a:t> = </a:t>
            </a:r>
            <a:r>
              <a:rPr lang="en-US" sz="1600" dirty="0" err="1" smtClean="0"/>
              <a:t>username.getName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     char[] </a:t>
            </a:r>
            <a:r>
              <a:rPr lang="en-US" sz="1600" dirty="0" err="1" smtClean="0"/>
              <a:t>passwordFromCallbak</a:t>
            </a:r>
            <a:r>
              <a:rPr lang="en-US" sz="1600" dirty="0" smtClean="0"/>
              <a:t> = </a:t>
            </a:r>
            <a:r>
              <a:rPr lang="en-US" sz="1600" dirty="0" err="1" smtClean="0"/>
              <a:t>password.getPassword</a:t>
            </a:r>
            <a:r>
              <a:rPr lang="en-US" sz="1600" dirty="0" smtClean="0"/>
              <a:t>();</a:t>
            </a:r>
            <a:endParaRPr lang="bg-BG" sz="1600" dirty="0" smtClean="0"/>
          </a:p>
          <a:p>
            <a:endParaRPr lang="bg-BG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94438"/>
            <a:ext cx="7772400" cy="457200"/>
          </a:xfrm>
        </p:spPr>
        <p:txBody>
          <a:bodyPr/>
          <a:lstStyle/>
          <a:p>
            <a:r>
              <a:rPr lang="bg-BG" dirty="0" smtClean="0"/>
              <a:t>Как да използваме </a:t>
            </a:r>
            <a:r>
              <a:rPr smtClean="0"/>
              <a:t>JAAS</a:t>
            </a:r>
            <a:r>
              <a:rPr lang="bg-BG" dirty="0" smtClean="0"/>
              <a:t> (10/12)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800100"/>
            <a:ext cx="7772400" cy="457200"/>
          </a:xfrm>
        </p:spPr>
        <p:txBody>
          <a:bodyPr/>
          <a:lstStyle/>
          <a:p>
            <a:r>
              <a:rPr lang="bg-BG" dirty="0" smtClean="0"/>
              <a:t>Създаване на логин модул (3/5)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088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Андрей Андреев</a:t>
            </a:r>
          </a:p>
          <a:p>
            <a:r>
              <a:rPr lang="bg-BG" dirty="0" smtClean="0"/>
              <a:t>Старши Софтуерен инженер</a:t>
            </a:r>
            <a:endParaRPr lang="en-US" dirty="0" smtClean="0"/>
          </a:p>
          <a:p>
            <a:r>
              <a:rPr lang="bg-BG" dirty="0" smtClean="0"/>
              <a:t>5+ години опит</a:t>
            </a:r>
            <a:endParaRPr lang="en-US" dirty="0" smtClean="0"/>
          </a:p>
          <a:p>
            <a:r>
              <a:rPr lang="bg-BG" dirty="0" smtClean="0"/>
              <a:t>От 5+ години в Аксуей</a:t>
            </a:r>
            <a:endParaRPr lang="en-US" dirty="0" smtClean="0"/>
          </a:p>
          <a:p>
            <a:r>
              <a:rPr lang="bg-BG" dirty="0" smtClean="0"/>
              <a:t>Над 20 проекта</a:t>
            </a:r>
          </a:p>
          <a:p>
            <a:r>
              <a:rPr lang="en-US" dirty="0" smtClean="0"/>
              <a:t>aandreev@axway.com</a:t>
            </a:r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713415"/>
            <a:ext cx="7772400" cy="457200"/>
          </a:xfrm>
        </p:spPr>
        <p:txBody>
          <a:bodyPr/>
          <a:lstStyle/>
          <a:p>
            <a:r>
              <a:rPr lang="bg-BG" dirty="0" smtClean="0"/>
              <a:t>За мен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0884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7885814" cy="3394472"/>
          </a:xfrm>
        </p:spPr>
        <p:txBody>
          <a:bodyPr/>
          <a:lstStyle/>
          <a:p>
            <a:r>
              <a:rPr lang="en-US" dirty="0" smtClean="0"/>
              <a:t>Principal – </a:t>
            </a:r>
            <a:r>
              <a:rPr lang="bg-BG" dirty="0" smtClean="0"/>
              <a:t>набор от характеристики на дадена идентичност, напр. името за вход, адрес и т.н.</a:t>
            </a:r>
          </a:p>
          <a:p>
            <a:r>
              <a:rPr lang="bg-BG" dirty="0" smtClean="0"/>
              <a:t>Създаваме наш </a:t>
            </a:r>
            <a:r>
              <a:rPr lang="en-US" dirty="0" smtClean="0"/>
              <a:t>Principal</a:t>
            </a:r>
            <a:endParaRPr lang="bg-BG" dirty="0" smtClean="0"/>
          </a:p>
          <a:p>
            <a:pPr>
              <a:buNone/>
            </a:pPr>
            <a:r>
              <a:rPr lang="bg-BG" dirty="0" smtClean="0"/>
              <a:t> </a:t>
            </a:r>
            <a:r>
              <a:rPr lang="en-US" sz="1400" dirty="0" smtClean="0"/>
              <a:t>public class </a:t>
            </a:r>
            <a:r>
              <a:rPr lang="en-US" sz="1400" dirty="0" err="1" smtClean="0"/>
              <a:t>UserPrincipal</a:t>
            </a:r>
            <a:r>
              <a:rPr lang="en-US" sz="1400" dirty="0" smtClean="0"/>
              <a:t> implements Principal {    </a:t>
            </a:r>
          </a:p>
          <a:p>
            <a:pPr>
              <a:buNone/>
            </a:pPr>
            <a:r>
              <a:rPr lang="en-US" sz="1400" dirty="0" smtClean="0"/>
              <a:t>    private String name;    </a:t>
            </a:r>
          </a:p>
          <a:p>
            <a:pPr>
              <a:buNone/>
            </a:pPr>
            <a:r>
              <a:rPr lang="en-US" sz="1400" dirty="0" smtClean="0"/>
              <a:t>    public </a:t>
            </a:r>
            <a:r>
              <a:rPr lang="en-US" sz="1400" dirty="0" err="1" smtClean="0"/>
              <a:t>UserPrincipal</a:t>
            </a:r>
            <a:r>
              <a:rPr lang="en-US" sz="1400" dirty="0" smtClean="0"/>
              <a:t>(String username) {</a:t>
            </a:r>
          </a:p>
          <a:p>
            <a:pPr>
              <a:buNone/>
            </a:pPr>
            <a:r>
              <a:rPr lang="en-US" sz="1400" dirty="0" smtClean="0"/>
              <a:t>        this.name = username;</a:t>
            </a:r>
          </a:p>
          <a:p>
            <a:pPr>
              <a:buNone/>
            </a:pPr>
            <a:r>
              <a:rPr lang="en-US" sz="1400" dirty="0" smtClean="0"/>
              <a:t>    }    </a:t>
            </a:r>
          </a:p>
          <a:p>
            <a:pPr>
              <a:buNone/>
            </a:pPr>
            <a:r>
              <a:rPr lang="en-US" sz="1400" dirty="0" smtClean="0"/>
              <a:t>    public String </a:t>
            </a:r>
            <a:r>
              <a:rPr lang="en-US" sz="1400" dirty="0" err="1" smtClean="0"/>
              <a:t>getName</a:t>
            </a:r>
            <a:r>
              <a:rPr lang="en-US" sz="1400" dirty="0" smtClean="0"/>
              <a:t>() {</a:t>
            </a:r>
          </a:p>
          <a:p>
            <a:pPr>
              <a:buNone/>
            </a:pPr>
            <a:r>
              <a:rPr lang="en-US" sz="1400" dirty="0" smtClean="0"/>
              <a:t>        return name;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bg-BG" sz="1400" dirty="0" smtClean="0"/>
          </a:p>
          <a:p>
            <a:pPr>
              <a:buNone/>
            </a:pPr>
            <a:endParaRPr lang="bg-BG" dirty="0" smtClean="0"/>
          </a:p>
          <a:p>
            <a:endParaRPr lang="bg-BG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94438"/>
            <a:ext cx="7772400" cy="457200"/>
          </a:xfrm>
        </p:spPr>
        <p:txBody>
          <a:bodyPr/>
          <a:lstStyle/>
          <a:p>
            <a:r>
              <a:rPr lang="bg-BG" dirty="0" smtClean="0"/>
              <a:t>Как да използваме </a:t>
            </a:r>
            <a:r>
              <a:rPr smtClean="0"/>
              <a:t>JAAS</a:t>
            </a:r>
            <a:r>
              <a:rPr lang="bg-BG" dirty="0" smtClean="0"/>
              <a:t> (11/12)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800100"/>
            <a:ext cx="7772400" cy="457200"/>
          </a:xfrm>
        </p:spPr>
        <p:txBody>
          <a:bodyPr/>
          <a:lstStyle/>
          <a:p>
            <a:r>
              <a:rPr lang="bg-BG" dirty="0" smtClean="0"/>
              <a:t>Създаване на логин модул (4/5)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088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7885814" cy="3394472"/>
          </a:xfrm>
        </p:spPr>
        <p:txBody>
          <a:bodyPr/>
          <a:lstStyle/>
          <a:p>
            <a:r>
              <a:rPr lang="en-US" dirty="0" smtClean="0"/>
              <a:t>Subject – </a:t>
            </a:r>
            <a:r>
              <a:rPr lang="bg-BG" dirty="0" smtClean="0"/>
              <a:t>представлява автентифицираният потребител. Може да съдържа в себе си много </a:t>
            </a:r>
            <a:r>
              <a:rPr lang="en-US" dirty="0" smtClean="0"/>
              <a:t>Principal</a:t>
            </a:r>
            <a:r>
              <a:rPr lang="bg-BG" dirty="0" smtClean="0"/>
              <a:t>-и.</a:t>
            </a:r>
          </a:p>
          <a:p>
            <a:r>
              <a:rPr lang="bg-BG" dirty="0" smtClean="0"/>
              <a:t>Създаваме </a:t>
            </a:r>
            <a:r>
              <a:rPr lang="en-US" dirty="0" smtClean="0"/>
              <a:t>Principal </a:t>
            </a:r>
            <a:r>
              <a:rPr lang="bg-BG" dirty="0" smtClean="0"/>
              <a:t>и го добавяме в </a:t>
            </a:r>
            <a:r>
              <a:rPr lang="en-US" dirty="0" smtClean="0"/>
              <a:t>Subject</a:t>
            </a:r>
            <a:r>
              <a:rPr lang="bg-BG" dirty="0" smtClean="0"/>
              <a:t>-а</a:t>
            </a:r>
          </a:p>
          <a:p>
            <a:pPr>
              <a:buNone/>
            </a:pPr>
            <a:r>
              <a:rPr lang="bg-BG" dirty="0" smtClean="0"/>
              <a:t>     </a:t>
            </a:r>
            <a:r>
              <a:rPr lang="en-US" sz="1400" dirty="0" smtClean="0"/>
              <a:t>Principal p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UserPrincipal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usernameFromCallback</a:t>
            </a:r>
            <a:r>
              <a:rPr lang="en-US" sz="1400" b="1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subject.getPrincipals</a:t>
            </a:r>
            <a:r>
              <a:rPr lang="en-US" sz="1400" dirty="0" smtClean="0"/>
              <a:t>().add(p);</a:t>
            </a:r>
          </a:p>
          <a:p>
            <a:pPr>
              <a:buNone/>
            </a:pPr>
            <a:endParaRPr lang="en-US" sz="1400" dirty="0" smtClean="0"/>
          </a:p>
          <a:p>
            <a:pPr algn="ctr">
              <a:buNone/>
            </a:pPr>
            <a:r>
              <a:rPr lang="bg-BG" dirty="0" smtClean="0">
                <a:solidFill>
                  <a:schemeClr val="accent1"/>
                </a:solidFill>
              </a:rPr>
              <a:t>Вече имаме напълно функциониращ </a:t>
            </a:r>
            <a:r>
              <a:rPr lang="en-US" dirty="0" smtClean="0">
                <a:solidFill>
                  <a:schemeClr val="accent1"/>
                </a:solidFill>
              </a:rPr>
              <a:t>JAAS </a:t>
            </a:r>
            <a:r>
              <a:rPr lang="bg-BG" dirty="0" smtClean="0">
                <a:solidFill>
                  <a:schemeClr val="accent1"/>
                </a:solidFill>
              </a:rPr>
              <a:t>базиран логин механизъм!</a:t>
            </a:r>
          </a:p>
          <a:p>
            <a:pPr>
              <a:buNone/>
            </a:pPr>
            <a:endParaRPr lang="bg-BG" dirty="0" smtClean="0"/>
          </a:p>
          <a:p>
            <a:endParaRPr lang="bg-BG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94438"/>
            <a:ext cx="7772400" cy="457200"/>
          </a:xfrm>
        </p:spPr>
        <p:txBody>
          <a:bodyPr/>
          <a:lstStyle/>
          <a:p>
            <a:r>
              <a:rPr lang="bg-BG" dirty="0" smtClean="0"/>
              <a:t>Как да използваме </a:t>
            </a:r>
            <a:r>
              <a:rPr smtClean="0"/>
              <a:t>JAAS</a:t>
            </a:r>
            <a:r>
              <a:rPr lang="bg-BG" dirty="0" smtClean="0"/>
              <a:t> (12/12)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800100"/>
            <a:ext cx="7772400" cy="457200"/>
          </a:xfrm>
        </p:spPr>
        <p:txBody>
          <a:bodyPr/>
          <a:lstStyle/>
          <a:p>
            <a:r>
              <a:rPr lang="bg-BG" dirty="0" smtClean="0"/>
              <a:t>Създаване на логин модул (5/5)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088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713415"/>
            <a:ext cx="7772400" cy="457200"/>
          </a:xfrm>
        </p:spPr>
        <p:txBody>
          <a:bodyPr/>
          <a:lstStyle/>
          <a:p>
            <a:r>
              <a:rPr lang="bg-BG" dirty="0" smtClean="0"/>
              <a:t>Защо </a:t>
            </a:r>
            <a:r>
              <a:rPr smtClean="0"/>
              <a:t>JAAS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0" name="Rectangle 7"/>
          <p:cNvSpPr>
            <a:spLocks noGrp="1" noChangeArrowheads="1"/>
          </p:cNvSpPr>
          <p:nvPr>
            <p:ph idx="1"/>
          </p:nvPr>
        </p:nvSpPr>
        <p:spPr>
          <a:xfrm>
            <a:off x="457199" y="1465802"/>
            <a:ext cx="7907079" cy="3394472"/>
          </a:xfrm>
        </p:spPr>
        <p:txBody>
          <a:bodyPr/>
          <a:lstStyle/>
          <a:p>
            <a:r>
              <a:rPr lang="en-US" dirty="0" smtClean="0"/>
              <a:t>JAAS </a:t>
            </a:r>
            <a:r>
              <a:rPr lang="bg-BG" dirty="0" smtClean="0"/>
              <a:t>е стандарт.</a:t>
            </a:r>
            <a:endParaRPr lang="en-US" dirty="0" smtClean="0"/>
          </a:p>
          <a:p>
            <a:r>
              <a:rPr lang="en-US" dirty="0" smtClean="0"/>
              <a:t>JAAS </a:t>
            </a:r>
            <a:r>
              <a:rPr lang="bg-BG" dirty="0" smtClean="0"/>
              <a:t>позволява лесна разработка на нови логин механизми.</a:t>
            </a:r>
            <a:endParaRPr lang="en-US" dirty="0" smtClean="0"/>
          </a:p>
          <a:p>
            <a:r>
              <a:rPr lang="bg-BG" dirty="0" smtClean="0"/>
              <a:t>Всеки логин модул, представлява напълно независещ от приложението компонент – всеки един логин модул, може да бъде използван във всяко едно </a:t>
            </a:r>
            <a:r>
              <a:rPr lang="en-US" dirty="0" smtClean="0"/>
              <a:t>JAAS </a:t>
            </a:r>
            <a:r>
              <a:rPr lang="bg-BG" dirty="0" smtClean="0"/>
              <a:t>приложение.</a:t>
            </a:r>
          </a:p>
          <a:p>
            <a:r>
              <a:rPr lang="bg-BG" dirty="0" smtClean="0"/>
              <a:t>Разработката на нови логин механизми не изисква разработката и на инфраструктура – заради общият </a:t>
            </a:r>
            <a:r>
              <a:rPr lang="en-US" dirty="0" smtClean="0"/>
              <a:t>framework.</a:t>
            </a:r>
            <a:endParaRPr lang="bg-BG" dirty="0" smtClean="0"/>
          </a:p>
        </p:txBody>
      </p:sp>
    </p:spTree>
    <p:extLst>
      <p:ext uri="{BB962C8B-B14F-4D97-AF65-F5344CB8AC3E}">
        <p14:creationId xmlns="" xmlns:p14="http://schemas.microsoft.com/office/powerpoint/2010/main" val="367088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713415"/>
            <a:ext cx="7772400" cy="457200"/>
          </a:xfrm>
        </p:spPr>
        <p:txBody>
          <a:bodyPr/>
          <a:lstStyle/>
          <a:p>
            <a:r>
              <a:rPr lang="bg-BG" dirty="0" smtClean="0"/>
              <a:t>Полезна литература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0" name="Rectangle 7"/>
          <p:cNvSpPr>
            <a:spLocks noGrp="1" noChangeArrowheads="1"/>
          </p:cNvSpPr>
          <p:nvPr>
            <p:ph idx="1"/>
          </p:nvPr>
        </p:nvSpPr>
        <p:spPr>
          <a:xfrm>
            <a:off x="457199" y="1465802"/>
            <a:ext cx="7907079" cy="3394472"/>
          </a:xfrm>
        </p:spPr>
        <p:txBody>
          <a:bodyPr/>
          <a:lstStyle/>
          <a:p>
            <a:r>
              <a:rPr lang="en-US" dirty="0" smtClean="0"/>
              <a:t>JAAS Reference Guide, Oracle</a:t>
            </a:r>
          </a:p>
          <a:p>
            <a:pPr>
              <a:buNone/>
            </a:pPr>
            <a:r>
              <a:rPr lang="en-US" sz="1800" dirty="0" smtClean="0">
                <a:hlinkClick r:id="rId3"/>
              </a:rPr>
              <a:t>http://docs.oracle.com/javase/7/docs/technotes/guides/security/jaas/JAASRefGuide.html</a:t>
            </a:r>
            <a:endParaRPr lang="en-US" sz="1800" dirty="0" smtClean="0"/>
          </a:p>
          <a:p>
            <a:r>
              <a:rPr lang="en-US" dirty="0" smtClean="0"/>
              <a:t>JAAS Authentication Tutorial, Oracle</a:t>
            </a:r>
          </a:p>
          <a:p>
            <a:pPr>
              <a:buNone/>
            </a:pPr>
            <a:r>
              <a:rPr lang="en-US" sz="1800" dirty="0" smtClean="0">
                <a:hlinkClick r:id="rId4"/>
              </a:rPr>
              <a:t>http://docs.oracle.com/javase/7/docs/technotes/guides/security/jaas/tutorials/GeneralAcnOnly.html</a:t>
            </a:r>
            <a:endParaRPr lang="en-US" sz="1800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670884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Въпроси 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24537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2870791" y="1286541"/>
            <a:ext cx="6138530" cy="1222744"/>
          </a:xfrm>
        </p:spPr>
        <p:txBody>
          <a:bodyPr/>
          <a:lstStyle/>
          <a:p>
            <a:pPr algn="ctr"/>
            <a:r>
              <a:rPr lang="bg-BG" dirty="0" smtClean="0"/>
              <a:t>Благодаря за вниманието!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7116726" y="4721742"/>
            <a:ext cx="2027274" cy="421758"/>
          </a:xfrm>
        </p:spPr>
        <p:txBody>
          <a:bodyPr/>
          <a:lstStyle/>
          <a:p>
            <a:pPr algn="ctr"/>
            <a:r>
              <a:rPr lang="bg-BG" dirty="0" smtClean="0"/>
              <a:t>12 Февруари 2016</a:t>
            </a:r>
            <a:endParaRPr lang="en-US" dirty="0"/>
          </a:p>
        </p:txBody>
      </p:sp>
      <p:pic>
        <p:nvPicPr>
          <p:cNvPr id="5" name="Picture 4" descr="hackbulgari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967" y="4458861"/>
            <a:ext cx="1545265" cy="224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Axway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bg-BG" dirty="0" smtClean="0"/>
              <a:t>Лидер в областта на менажирания поток от данни</a:t>
            </a:r>
            <a:endParaRPr lang="en-US" dirty="0" smtClean="0"/>
          </a:p>
          <a:p>
            <a:r>
              <a:rPr lang="bg-BG" dirty="0" smtClean="0"/>
              <a:t>Повече от 11 000 клиента, в над 100 страни</a:t>
            </a:r>
            <a:endParaRPr lang="en-US" dirty="0" smtClean="0"/>
          </a:p>
          <a:p>
            <a:r>
              <a:rPr lang="en-US" dirty="0" smtClean="0"/>
              <a:t>R&amp;D </a:t>
            </a:r>
            <a:r>
              <a:rPr lang="bg-BG" dirty="0" smtClean="0"/>
              <a:t>център в София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AxwayNumb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33" y="2668492"/>
            <a:ext cx="7839740" cy="23865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ще разгледаме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-3745928" y="2569369"/>
            <a:ext cx="2769867" cy="1269206"/>
          </a:xfrm>
          <a:prstGeom prst="rect">
            <a:avLst/>
          </a:prstGeom>
          <a:solidFill>
            <a:schemeClr val="accent3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t" anchorCtr="0">
            <a:normAutofit fontScale="77500" lnSpcReduction="20000"/>
          </a:bodyPr>
          <a:lstStyle/>
          <a:p>
            <a:pPr marL="344488" indent="-225425"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Changing the Photo: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Ideally new photo is 4.5” square 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(hint: the size of this box.)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Double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Right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Select Change Picture from menu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endParaRPr lang="en-US" sz="14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37305" y="2569369"/>
            <a:ext cx="2354422" cy="73866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Updating Text Color: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Click reset layout so all text goes to default color.</a:t>
            </a:r>
            <a:endParaRPr lang="en-US" sz="1400" dirty="0" smtClean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9" name="Diagramme 1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xmlns="" val="2089509522"/>
              </p:ext>
            </p:extLst>
          </p:nvPr>
        </p:nvGraphicFramePr>
        <p:xfrm>
          <a:off x="2743200" y="1463675"/>
          <a:ext cx="54737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2864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Автентификация – потвърждаване на идентичността на потребителя</a:t>
            </a:r>
          </a:p>
          <a:p>
            <a:pPr lvl="1"/>
            <a:r>
              <a:rPr lang="bg-BG" dirty="0" smtClean="0"/>
              <a:t>Нещо, което знаеш – парола</a:t>
            </a:r>
          </a:p>
          <a:p>
            <a:pPr lvl="1"/>
            <a:r>
              <a:rPr lang="bg-BG" dirty="0" smtClean="0"/>
              <a:t>Нещо, което имаш – електронен подпис</a:t>
            </a:r>
          </a:p>
          <a:p>
            <a:pPr lvl="1"/>
            <a:r>
              <a:rPr lang="bg-BG" dirty="0" smtClean="0"/>
              <a:t>Нещо, което си – пръстов отпечатък</a:t>
            </a:r>
            <a:endParaRPr lang="en-US" dirty="0" smtClean="0"/>
          </a:p>
          <a:p>
            <a:r>
              <a:rPr lang="bg-BG" dirty="0" smtClean="0"/>
              <a:t>Авторизация – какъв достъп и какви права има даден потребител</a:t>
            </a:r>
            <a:endParaRPr lang="en-US" dirty="0" smtClean="0"/>
          </a:p>
          <a:p>
            <a:r>
              <a:rPr lang="en-US" dirty="0" smtClean="0"/>
              <a:t>JAAS – Java Authentication and Authorization Service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713415"/>
            <a:ext cx="7772400" cy="457200"/>
          </a:xfrm>
        </p:spPr>
        <p:txBody>
          <a:bodyPr/>
          <a:lstStyle/>
          <a:p>
            <a:r>
              <a:rPr lang="bg-BG" dirty="0" smtClean="0"/>
              <a:t>Как се достъпва една система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088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</a:t>
            </a:r>
            <a:r>
              <a:rPr lang="bg-BG" dirty="0" smtClean="0"/>
              <a:t>за автентификация и авторизация</a:t>
            </a:r>
            <a:endParaRPr lang="en-US" dirty="0" smtClean="0"/>
          </a:p>
          <a:p>
            <a:r>
              <a:rPr lang="bg-BG" dirty="0" smtClean="0"/>
              <a:t>Съществува от </a:t>
            </a:r>
            <a:r>
              <a:rPr lang="en-US" dirty="0" smtClean="0"/>
              <a:t>Java 1.3, </a:t>
            </a:r>
            <a:r>
              <a:rPr lang="bg-BG" dirty="0" smtClean="0"/>
              <a:t>но е вграден в </a:t>
            </a:r>
            <a:r>
              <a:rPr lang="en-US" dirty="0" smtClean="0"/>
              <a:t>Java 1.4</a:t>
            </a:r>
          </a:p>
          <a:p>
            <a:r>
              <a:rPr lang="bg-BG" dirty="0" smtClean="0"/>
              <a:t>Позволява механизмът за вход в системата да се разработи отделно от приложението</a:t>
            </a:r>
          </a:p>
          <a:p>
            <a:r>
              <a:rPr lang="bg-BG" dirty="0" smtClean="0"/>
              <a:t>Позволява всеки различен метод за автентификация да се разработи като отделен компонент, наречен </a:t>
            </a:r>
            <a:r>
              <a:rPr lang="en-US" dirty="0" smtClean="0"/>
              <a:t>“login module”</a:t>
            </a:r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713415"/>
            <a:ext cx="7772400" cy="457200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smtClean="0"/>
              <a:t>JAAS</a:t>
            </a:r>
            <a:r>
              <a:rPr lang="bg-BG" dirty="0" smtClean="0"/>
              <a:t> (</a:t>
            </a:r>
            <a:r>
              <a:rPr lang="bg-BG" dirty="0" smtClean="0"/>
              <a:t>1/4)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088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713415"/>
            <a:ext cx="7772400" cy="457200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smtClean="0"/>
              <a:t>JAAS</a:t>
            </a:r>
            <a:r>
              <a:rPr lang="bg-BG" dirty="0" smtClean="0"/>
              <a:t> (</a:t>
            </a:r>
            <a:r>
              <a:rPr lang="bg-BG" dirty="0" smtClean="0"/>
              <a:t>2/4)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NYJFKAirpo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02" y="1446028"/>
            <a:ext cx="5276802" cy="35087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088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713415"/>
            <a:ext cx="7772400" cy="457200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smtClean="0"/>
              <a:t>JAAS</a:t>
            </a:r>
            <a:r>
              <a:rPr lang="bg-BG" dirty="0" smtClean="0"/>
              <a:t> (</a:t>
            </a:r>
            <a:r>
              <a:rPr lang="bg-BG" dirty="0" smtClean="0"/>
              <a:t>3/4)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9" name="Freeform 93"/>
          <p:cNvSpPr>
            <a:spLocks/>
          </p:cNvSpPr>
          <p:nvPr/>
        </p:nvSpPr>
        <p:spPr bwMode="auto">
          <a:xfrm>
            <a:off x="5660285" y="3824434"/>
            <a:ext cx="1781175" cy="222250"/>
          </a:xfrm>
          <a:custGeom>
            <a:avLst/>
            <a:gdLst>
              <a:gd name="T0" fmla="*/ 1781175 w 1103"/>
              <a:gd name="T1" fmla="*/ 222250 h 137"/>
              <a:gd name="T2" fmla="*/ 1781175 w 1103"/>
              <a:gd name="T3" fmla="*/ 162226 h 137"/>
              <a:gd name="T4" fmla="*/ 1619690 w 1103"/>
              <a:gd name="T5" fmla="*/ 0 h 137"/>
              <a:gd name="T6" fmla="*/ 161485 w 1103"/>
              <a:gd name="T7" fmla="*/ 0 h 137"/>
              <a:gd name="T8" fmla="*/ 0 w 1103"/>
              <a:gd name="T9" fmla="*/ 162226 h 137"/>
              <a:gd name="T10" fmla="*/ 0 w 1103"/>
              <a:gd name="T11" fmla="*/ 214139 h 1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3" h="137">
                <a:moveTo>
                  <a:pt x="1103" y="137"/>
                </a:moveTo>
                <a:cubicBezTo>
                  <a:pt x="1103" y="100"/>
                  <a:pt x="1103" y="100"/>
                  <a:pt x="1103" y="100"/>
                </a:cubicBezTo>
                <a:cubicBezTo>
                  <a:pt x="1103" y="45"/>
                  <a:pt x="1058" y="0"/>
                  <a:pt x="100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32"/>
                  <a:pt x="0" y="132"/>
                  <a:pt x="0" y="132"/>
                </a:cubicBezTo>
              </a:path>
            </a:pathLst>
          </a:custGeom>
          <a:noFill/>
          <a:ln w="58738" cap="rnd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94"/>
          <p:cNvSpPr>
            <a:spLocks noChangeShapeType="1"/>
          </p:cNvSpPr>
          <p:nvPr/>
        </p:nvSpPr>
        <p:spPr bwMode="auto">
          <a:xfrm>
            <a:off x="6554380" y="2416617"/>
            <a:ext cx="2363" cy="1616666"/>
          </a:xfrm>
          <a:prstGeom prst="line">
            <a:avLst/>
          </a:prstGeom>
          <a:noFill/>
          <a:ln w="58738" cap="rnd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11" name="Group 78"/>
          <p:cNvGrpSpPr>
            <a:grpSpLocks/>
          </p:cNvGrpSpPr>
          <p:nvPr/>
        </p:nvGrpSpPr>
        <p:grpSpPr bwMode="auto">
          <a:xfrm>
            <a:off x="5665381" y="2829957"/>
            <a:ext cx="1778000" cy="436563"/>
            <a:chOff x="2057400" y="4283075"/>
            <a:chExt cx="1778000" cy="436562"/>
          </a:xfrm>
          <a:solidFill>
            <a:schemeClr val="accent1"/>
          </a:solidFill>
        </p:grpSpPr>
        <p:sp>
          <p:nvSpPr>
            <p:cNvPr id="112" name="Freeform 96"/>
            <p:cNvSpPr>
              <a:spLocks/>
            </p:cNvSpPr>
            <p:nvPr/>
          </p:nvSpPr>
          <p:spPr bwMode="auto">
            <a:xfrm>
              <a:off x="2057400" y="4283075"/>
              <a:ext cx="1778000" cy="436562"/>
            </a:xfrm>
            <a:custGeom>
              <a:avLst/>
              <a:gdLst>
                <a:gd name="T0" fmla="*/ 1778000 w 1100"/>
                <a:gd name="T1" fmla="*/ 286191 h 270"/>
                <a:gd name="T2" fmla="*/ 1627678 w 1100"/>
                <a:gd name="T3" fmla="*/ 436562 h 270"/>
                <a:gd name="T4" fmla="*/ 150322 w 1100"/>
                <a:gd name="T5" fmla="*/ 436562 h 270"/>
                <a:gd name="T6" fmla="*/ 0 w 1100"/>
                <a:gd name="T7" fmla="*/ 286191 h 270"/>
                <a:gd name="T8" fmla="*/ 0 w 1100"/>
                <a:gd name="T9" fmla="*/ 150371 h 270"/>
                <a:gd name="T10" fmla="*/ 150322 w 1100"/>
                <a:gd name="T11" fmla="*/ 0 h 270"/>
                <a:gd name="T12" fmla="*/ 1627678 w 1100"/>
                <a:gd name="T13" fmla="*/ 0 h 270"/>
                <a:gd name="T14" fmla="*/ 1778000 w 1100"/>
                <a:gd name="T15" fmla="*/ 150371 h 270"/>
                <a:gd name="T16" fmla="*/ 1778000 w 1100"/>
                <a:gd name="T17" fmla="*/ 286191 h 2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00" h="270">
                  <a:moveTo>
                    <a:pt x="1100" y="177"/>
                  </a:moveTo>
                  <a:cubicBezTo>
                    <a:pt x="1100" y="228"/>
                    <a:pt x="1058" y="270"/>
                    <a:pt x="1007" y="270"/>
                  </a:cubicBezTo>
                  <a:cubicBezTo>
                    <a:pt x="93" y="270"/>
                    <a:pt x="93" y="270"/>
                    <a:pt x="93" y="270"/>
                  </a:cubicBezTo>
                  <a:cubicBezTo>
                    <a:pt x="42" y="270"/>
                    <a:pt x="0" y="228"/>
                    <a:pt x="0" y="17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41"/>
                    <a:pt x="42" y="0"/>
                    <a:pt x="93" y="0"/>
                  </a:cubicBezTo>
                  <a:cubicBezTo>
                    <a:pt x="1007" y="0"/>
                    <a:pt x="1007" y="0"/>
                    <a:pt x="1007" y="0"/>
                  </a:cubicBezTo>
                  <a:cubicBezTo>
                    <a:pt x="1058" y="0"/>
                    <a:pt x="1100" y="41"/>
                    <a:pt x="1100" y="93"/>
                  </a:cubicBezTo>
                  <a:lnTo>
                    <a:pt x="110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97"/>
            <p:cNvSpPr>
              <a:spLocks noChangeArrowheads="1"/>
            </p:cNvSpPr>
            <p:nvPr/>
          </p:nvSpPr>
          <p:spPr bwMode="auto">
            <a:xfrm>
              <a:off x="2307563" y="4405206"/>
              <a:ext cx="1271182" cy="18466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/>
              <a:r>
                <a:rPr lang="en-US" sz="1200" b="1" dirty="0" smtClean="0">
                  <a:solidFill>
                    <a:srgbClr val="FFFFFF"/>
                  </a:solidFill>
                  <a:cs typeface="Arial" charset="0"/>
                </a:rPr>
                <a:t>JAAS Framework</a:t>
              </a:r>
              <a:endParaRPr lang="en-US" dirty="0">
                <a:cs typeface="Arial" charset="0"/>
              </a:endParaRPr>
            </a:p>
          </p:txBody>
        </p:sp>
      </p:grpSp>
      <p:sp>
        <p:nvSpPr>
          <p:cNvPr id="126" name="Rectangle 68"/>
          <p:cNvSpPr>
            <a:spLocks noChangeArrowheads="1"/>
          </p:cNvSpPr>
          <p:nvPr/>
        </p:nvSpPr>
        <p:spPr bwMode="auto">
          <a:xfrm>
            <a:off x="6202326" y="1513882"/>
            <a:ext cx="71814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4400"/>
            <a:r>
              <a:rPr lang="bg-BG" sz="900" b="1" dirty="0" smtClean="0">
                <a:solidFill>
                  <a:schemeClr val="accent1"/>
                </a:solidFill>
                <a:cs typeface="Arial" charset="0"/>
              </a:rPr>
              <a:t>Приложение</a:t>
            </a:r>
            <a:endParaRPr lang="en-US" sz="900" dirty="0">
              <a:solidFill>
                <a:schemeClr val="accent1"/>
              </a:solidFill>
              <a:cs typeface="Arial" charset="0"/>
            </a:endParaRPr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>
            <a:off x="6236463" y="1761801"/>
            <a:ext cx="652665" cy="577359"/>
            <a:chOff x="3932238" y="1717675"/>
            <a:chExt cx="206375" cy="182563"/>
          </a:xfrm>
          <a:solidFill>
            <a:srgbClr val="E31B23"/>
          </a:solidFill>
        </p:grpSpPr>
        <p:sp>
          <p:nvSpPr>
            <p:cNvPr id="131" name="Freeform 310"/>
            <p:cNvSpPr>
              <a:spLocks noEditPoints="1"/>
            </p:cNvSpPr>
            <p:nvPr/>
          </p:nvSpPr>
          <p:spPr bwMode="auto">
            <a:xfrm>
              <a:off x="3932238" y="1717675"/>
              <a:ext cx="206375" cy="182563"/>
            </a:xfrm>
            <a:custGeom>
              <a:avLst/>
              <a:gdLst>
                <a:gd name="T0" fmla="*/ 331 w 353"/>
                <a:gd name="T1" fmla="*/ 0 h 310"/>
                <a:gd name="T2" fmla="*/ 21 w 353"/>
                <a:gd name="T3" fmla="*/ 0 h 310"/>
                <a:gd name="T4" fmla="*/ 0 w 353"/>
                <a:gd name="T5" fmla="*/ 21 h 310"/>
                <a:gd name="T6" fmla="*/ 0 w 353"/>
                <a:gd name="T7" fmla="*/ 289 h 310"/>
                <a:gd name="T8" fmla="*/ 21 w 353"/>
                <a:gd name="T9" fmla="*/ 310 h 310"/>
                <a:gd name="T10" fmla="*/ 331 w 353"/>
                <a:gd name="T11" fmla="*/ 310 h 310"/>
                <a:gd name="T12" fmla="*/ 353 w 353"/>
                <a:gd name="T13" fmla="*/ 289 h 310"/>
                <a:gd name="T14" fmla="*/ 353 w 353"/>
                <a:gd name="T15" fmla="*/ 21 h 310"/>
                <a:gd name="T16" fmla="*/ 331 w 353"/>
                <a:gd name="T17" fmla="*/ 0 h 310"/>
                <a:gd name="T18" fmla="*/ 279 w 353"/>
                <a:gd name="T19" fmla="*/ 14 h 310"/>
                <a:gd name="T20" fmla="*/ 293 w 353"/>
                <a:gd name="T21" fmla="*/ 28 h 310"/>
                <a:gd name="T22" fmla="*/ 279 w 353"/>
                <a:gd name="T23" fmla="*/ 42 h 310"/>
                <a:gd name="T24" fmla="*/ 264 w 353"/>
                <a:gd name="T25" fmla="*/ 28 h 310"/>
                <a:gd name="T26" fmla="*/ 279 w 353"/>
                <a:gd name="T27" fmla="*/ 14 h 310"/>
                <a:gd name="T28" fmla="*/ 240 w 353"/>
                <a:gd name="T29" fmla="*/ 14 h 310"/>
                <a:gd name="T30" fmla="*/ 254 w 353"/>
                <a:gd name="T31" fmla="*/ 28 h 310"/>
                <a:gd name="T32" fmla="*/ 240 w 353"/>
                <a:gd name="T33" fmla="*/ 42 h 310"/>
                <a:gd name="T34" fmla="*/ 226 w 353"/>
                <a:gd name="T35" fmla="*/ 28 h 310"/>
                <a:gd name="T36" fmla="*/ 240 w 353"/>
                <a:gd name="T37" fmla="*/ 14 h 310"/>
                <a:gd name="T38" fmla="*/ 331 w 353"/>
                <a:gd name="T39" fmla="*/ 289 h 310"/>
                <a:gd name="T40" fmla="*/ 21 w 353"/>
                <a:gd name="T41" fmla="*/ 289 h 310"/>
                <a:gd name="T42" fmla="*/ 21 w 353"/>
                <a:gd name="T43" fmla="*/ 56 h 310"/>
                <a:gd name="T44" fmla="*/ 331 w 353"/>
                <a:gd name="T45" fmla="*/ 56 h 310"/>
                <a:gd name="T46" fmla="*/ 331 w 353"/>
                <a:gd name="T47" fmla="*/ 289 h 310"/>
                <a:gd name="T48" fmla="*/ 317 w 353"/>
                <a:gd name="T49" fmla="*/ 42 h 310"/>
                <a:gd name="T50" fmla="*/ 303 w 353"/>
                <a:gd name="T51" fmla="*/ 28 h 310"/>
                <a:gd name="T52" fmla="*/ 317 w 353"/>
                <a:gd name="T53" fmla="*/ 14 h 310"/>
                <a:gd name="T54" fmla="*/ 331 w 353"/>
                <a:gd name="T55" fmla="*/ 28 h 310"/>
                <a:gd name="T56" fmla="*/ 317 w 353"/>
                <a:gd name="T57" fmla="*/ 4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3" h="310">
                  <a:moveTo>
                    <a:pt x="33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301"/>
                    <a:pt x="9" y="310"/>
                    <a:pt x="21" y="310"/>
                  </a:cubicBezTo>
                  <a:cubicBezTo>
                    <a:pt x="331" y="310"/>
                    <a:pt x="331" y="310"/>
                    <a:pt x="331" y="310"/>
                  </a:cubicBezTo>
                  <a:cubicBezTo>
                    <a:pt x="343" y="310"/>
                    <a:pt x="353" y="301"/>
                    <a:pt x="353" y="289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53" y="9"/>
                    <a:pt x="343" y="0"/>
                    <a:pt x="331" y="0"/>
                  </a:cubicBezTo>
                  <a:close/>
                  <a:moveTo>
                    <a:pt x="279" y="14"/>
                  </a:moveTo>
                  <a:cubicBezTo>
                    <a:pt x="286" y="14"/>
                    <a:pt x="293" y="20"/>
                    <a:pt x="293" y="28"/>
                  </a:cubicBezTo>
                  <a:cubicBezTo>
                    <a:pt x="293" y="36"/>
                    <a:pt x="286" y="42"/>
                    <a:pt x="279" y="42"/>
                  </a:cubicBezTo>
                  <a:cubicBezTo>
                    <a:pt x="271" y="42"/>
                    <a:pt x="264" y="36"/>
                    <a:pt x="264" y="28"/>
                  </a:cubicBezTo>
                  <a:cubicBezTo>
                    <a:pt x="264" y="20"/>
                    <a:pt x="271" y="14"/>
                    <a:pt x="279" y="14"/>
                  </a:cubicBezTo>
                  <a:close/>
                  <a:moveTo>
                    <a:pt x="240" y="14"/>
                  </a:moveTo>
                  <a:cubicBezTo>
                    <a:pt x="248" y="14"/>
                    <a:pt x="254" y="20"/>
                    <a:pt x="254" y="28"/>
                  </a:cubicBezTo>
                  <a:cubicBezTo>
                    <a:pt x="254" y="36"/>
                    <a:pt x="248" y="42"/>
                    <a:pt x="240" y="42"/>
                  </a:cubicBezTo>
                  <a:cubicBezTo>
                    <a:pt x="232" y="42"/>
                    <a:pt x="226" y="36"/>
                    <a:pt x="226" y="28"/>
                  </a:cubicBezTo>
                  <a:cubicBezTo>
                    <a:pt x="226" y="20"/>
                    <a:pt x="232" y="14"/>
                    <a:pt x="240" y="14"/>
                  </a:cubicBezTo>
                  <a:close/>
                  <a:moveTo>
                    <a:pt x="331" y="289"/>
                  </a:moveTo>
                  <a:cubicBezTo>
                    <a:pt x="21" y="289"/>
                    <a:pt x="21" y="289"/>
                    <a:pt x="21" y="289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331" y="56"/>
                    <a:pt x="331" y="56"/>
                    <a:pt x="331" y="56"/>
                  </a:cubicBezTo>
                  <a:lnTo>
                    <a:pt x="331" y="289"/>
                  </a:lnTo>
                  <a:close/>
                  <a:moveTo>
                    <a:pt x="317" y="42"/>
                  </a:moveTo>
                  <a:cubicBezTo>
                    <a:pt x="310" y="42"/>
                    <a:pt x="303" y="36"/>
                    <a:pt x="303" y="28"/>
                  </a:cubicBezTo>
                  <a:cubicBezTo>
                    <a:pt x="303" y="20"/>
                    <a:pt x="310" y="14"/>
                    <a:pt x="317" y="14"/>
                  </a:cubicBezTo>
                  <a:cubicBezTo>
                    <a:pt x="325" y="14"/>
                    <a:pt x="331" y="20"/>
                    <a:pt x="331" y="28"/>
                  </a:cubicBezTo>
                  <a:cubicBezTo>
                    <a:pt x="331" y="36"/>
                    <a:pt x="325" y="42"/>
                    <a:pt x="31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2" name="Freeform 311"/>
            <p:cNvSpPr>
              <a:spLocks noEditPoints="1"/>
            </p:cNvSpPr>
            <p:nvPr/>
          </p:nvSpPr>
          <p:spPr bwMode="auto">
            <a:xfrm>
              <a:off x="3995738" y="1782763"/>
              <a:ext cx="77788" cy="77788"/>
            </a:xfrm>
            <a:custGeom>
              <a:avLst/>
              <a:gdLst>
                <a:gd name="T0" fmla="*/ 71 w 132"/>
                <a:gd name="T1" fmla="*/ 0 h 131"/>
                <a:gd name="T2" fmla="*/ 62 w 132"/>
                <a:gd name="T3" fmla="*/ 0 h 131"/>
                <a:gd name="T4" fmla="*/ 1 w 132"/>
                <a:gd name="T5" fmla="*/ 61 h 131"/>
                <a:gd name="T6" fmla="*/ 0 w 132"/>
                <a:gd name="T7" fmla="*/ 65 h 131"/>
                <a:gd name="T8" fmla="*/ 1 w 132"/>
                <a:gd name="T9" fmla="*/ 70 h 131"/>
                <a:gd name="T10" fmla="*/ 62 w 132"/>
                <a:gd name="T11" fmla="*/ 131 h 131"/>
                <a:gd name="T12" fmla="*/ 71 w 132"/>
                <a:gd name="T13" fmla="*/ 131 h 131"/>
                <a:gd name="T14" fmla="*/ 132 w 132"/>
                <a:gd name="T15" fmla="*/ 70 h 131"/>
                <a:gd name="T16" fmla="*/ 132 w 132"/>
                <a:gd name="T17" fmla="*/ 65 h 131"/>
                <a:gd name="T18" fmla="*/ 132 w 132"/>
                <a:gd name="T19" fmla="*/ 61 h 131"/>
                <a:gd name="T20" fmla="*/ 42 w 132"/>
                <a:gd name="T21" fmla="*/ 14 h 131"/>
                <a:gd name="T22" fmla="*/ 18 w 132"/>
                <a:gd name="T23" fmla="*/ 35 h 131"/>
                <a:gd name="T24" fmla="*/ 14 w 132"/>
                <a:gd name="T25" fmla="*/ 43 h 131"/>
                <a:gd name="T26" fmla="*/ 27 w 132"/>
                <a:gd name="T27" fmla="*/ 61 h 131"/>
                <a:gd name="T28" fmla="*/ 14 w 132"/>
                <a:gd name="T29" fmla="*/ 43 h 131"/>
                <a:gd name="T30" fmla="*/ 27 w 132"/>
                <a:gd name="T31" fmla="*/ 70 h 131"/>
                <a:gd name="T32" fmla="*/ 14 w 132"/>
                <a:gd name="T33" fmla="*/ 87 h 131"/>
                <a:gd name="T34" fmla="*/ 18 w 132"/>
                <a:gd name="T35" fmla="*/ 96 h 131"/>
                <a:gd name="T36" fmla="*/ 42 w 132"/>
                <a:gd name="T37" fmla="*/ 117 h 131"/>
                <a:gd name="T38" fmla="*/ 62 w 132"/>
                <a:gd name="T39" fmla="*/ 122 h 131"/>
                <a:gd name="T40" fmla="*/ 62 w 132"/>
                <a:gd name="T41" fmla="*/ 96 h 131"/>
                <a:gd name="T42" fmla="*/ 62 w 132"/>
                <a:gd name="T43" fmla="*/ 87 h 131"/>
                <a:gd name="T44" fmla="*/ 36 w 132"/>
                <a:gd name="T45" fmla="*/ 70 h 131"/>
                <a:gd name="T46" fmla="*/ 62 w 132"/>
                <a:gd name="T47" fmla="*/ 87 h 131"/>
                <a:gd name="T48" fmla="*/ 36 w 132"/>
                <a:gd name="T49" fmla="*/ 61 h 131"/>
                <a:gd name="T50" fmla="*/ 62 w 132"/>
                <a:gd name="T51" fmla="*/ 43 h 131"/>
                <a:gd name="T52" fmla="*/ 62 w 132"/>
                <a:gd name="T53" fmla="*/ 35 h 131"/>
                <a:gd name="T54" fmla="*/ 62 w 132"/>
                <a:gd name="T55" fmla="*/ 9 h 131"/>
                <a:gd name="T56" fmla="*/ 114 w 132"/>
                <a:gd name="T57" fmla="*/ 35 h 131"/>
                <a:gd name="T58" fmla="*/ 91 w 132"/>
                <a:gd name="T59" fmla="*/ 14 h 131"/>
                <a:gd name="T60" fmla="*/ 71 w 132"/>
                <a:gd name="T61" fmla="*/ 9 h 131"/>
                <a:gd name="T62" fmla="*/ 71 w 132"/>
                <a:gd name="T63" fmla="*/ 35 h 131"/>
                <a:gd name="T64" fmla="*/ 71 w 132"/>
                <a:gd name="T65" fmla="*/ 43 h 131"/>
                <a:gd name="T66" fmla="*/ 97 w 132"/>
                <a:gd name="T67" fmla="*/ 61 h 131"/>
                <a:gd name="T68" fmla="*/ 71 w 132"/>
                <a:gd name="T69" fmla="*/ 43 h 131"/>
                <a:gd name="T70" fmla="*/ 97 w 132"/>
                <a:gd name="T71" fmla="*/ 70 h 131"/>
                <a:gd name="T72" fmla="*/ 71 w 132"/>
                <a:gd name="T73" fmla="*/ 87 h 131"/>
                <a:gd name="T74" fmla="*/ 71 w 132"/>
                <a:gd name="T75" fmla="*/ 122 h 131"/>
                <a:gd name="T76" fmla="*/ 92 w 132"/>
                <a:gd name="T77" fmla="*/ 96 h 131"/>
                <a:gd name="T78" fmla="*/ 91 w 132"/>
                <a:gd name="T79" fmla="*/ 117 h 131"/>
                <a:gd name="T80" fmla="*/ 114 w 132"/>
                <a:gd name="T81" fmla="*/ 96 h 131"/>
                <a:gd name="T82" fmla="*/ 119 w 132"/>
                <a:gd name="T83" fmla="*/ 87 h 131"/>
                <a:gd name="T84" fmla="*/ 106 w 132"/>
                <a:gd name="T85" fmla="*/ 70 h 131"/>
                <a:gd name="T86" fmla="*/ 119 w 132"/>
                <a:gd name="T87" fmla="*/ 87 h 131"/>
                <a:gd name="T88" fmla="*/ 103 w 132"/>
                <a:gd name="T89" fmla="*/ 43 h 131"/>
                <a:gd name="T90" fmla="*/ 123 w 132"/>
                <a:gd name="T91" fmla="*/ 6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2" h="131">
                  <a:moveTo>
                    <a:pt x="71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2"/>
                    <a:pt x="3" y="28"/>
                    <a:pt x="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103"/>
                    <a:pt x="29" y="129"/>
                    <a:pt x="62" y="131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71" y="131"/>
                    <a:pt x="71" y="131"/>
                    <a:pt x="71" y="131"/>
                  </a:cubicBezTo>
                  <a:cubicBezTo>
                    <a:pt x="71" y="131"/>
                    <a:pt x="71" y="131"/>
                    <a:pt x="71" y="131"/>
                  </a:cubicBezTo>
                  <a:cubicBezTo>
                    <a:pt x="103" y="129"/>
                    <a:pt x="130" y="103"/>
                    <a:pt x="132" y="70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32" y="65"/>
                    <a:pt x="132" y="65"/>
                    <a:pt x="132" y="65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30" y="28"/>
                    <a:pt x="103" y="2"/>
                    <a:pt x="71" y="0"/>
                  </a:cubicBezTo>
                  <a:close/>
                  <a:moveTo>
                    <a:pt x="42" y="14"/>
                  </a:moveTo>
                  <a:cubicBezTo>
                    <a:pt x="37" y="20"/>
                    <a:pt x="34" y="27"/>
                    <a:pt x="31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4" y="26"/>
                    <a:pt x="32" y="18"/>
                    <a:pt x="42" y="14"/>
                  </a:cubicBezTo>
                  <a:close/>
                  <a:moveTo>
                    <a:pt x="14" y="43"/>
                  </a:moveTo>
                  <a:cubicBezTo>
                    <a:pt x="29" y="43"/>
                    <a:pt x="29" y="43"/>
                    <a:pt x="29" y="43"/>
                  </a:cubicBezTo>
                  <a:cubicBezTo>
                    <a:pt x="28" y="49"/>
                    <a:pt x="27" y="55"/>
                    <a:pt x="27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55"/>
                    <a:pt x="11" y="49"/>
                    <a:pt x="14" y="43"/>
                  </a:cubicBezTo>
                  <a:close/>
                  <a:moveTo>
                    <a:pt x="9" y="70"/>
                  </a:moveTo>
                  <a:cubicBezTo>
                    <a:pt x="27" y="70"/>
                    <a:pt x="27" y="70"/>
                    <a:pt x="27" y="70"/>
                  </a:cubicBezTo>
                  <a:cubicBezTo>
                    <a:pt x="27" y="76"/>
                    <a:pt x="28" y="82"/>
                    <a:pt x="29" y="87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1" y="82"/>
                    <a:pt x="10" y="76"/>
                    <a:pt x="9" y="70"/>
                  </a:cubicBezTo>
                  <a:close/>
                  <a:moveTo>
                    <a:pt x="18" y="96"/>
                  </a:moveTo>
                  <a:cubicBezTo>
                    <a:pt x="31" y="96"/>
                    <a:pt x="31" y="96"/>
                    <a:pt x="31" y="96"/>
                  </a:cubicBezTo>
                  <a:cubicBezTo>
                    <a:pt x="34" y="104"/>
                    <a:pt x="37" y="111"/>
                    <a:pt x="42" y="117"/>
                  </a:cubicBezTo>
                  <a:cubicBezTo>
                    <a:pt x="32" y="112"/>
                    <a:pt x="24" y="105"/>
                    <a:pt x="18" y="96"/>
                  </a:cubicBezTo>
                  <a:close/>
                  <a:moveTo>
                    <a:pt x="62" y="122"/>
                  </a:moveTo>
                  <a:cubicBezTo>
                    <a:pt x="53" y="119"/>
                    <a:pt x="45" y="110"/>
                    <a:pt x="40" y="96"/>
                  </a:cubicBezTo>
                  <a:cubicBezTo>
                    <a:pt x="62" y="96"/>
                    <a:pt x="62" y="96"/>
                    <a:pt x="62" y="96"/>
                  </a:cubicBezTo>
                  <a:lnTo>
                    <a:pt x="62" y="122"/>
                  </a:lnTo>
                  <a:close/>
                  <a:moveTo>
                    <a:pt x="62" y="87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7" y="82"/>
                    <a:pt x="36" y="76"/>
                    <a:pt x="36" y="70"/>
                  </a:cubicBezTo>
                  <a:cubicBezTo>
                    <a:pt x="62" y="70"/>
                    <a:pt x="62" y="70"/>
                    <a:pt x="62" y="70"/>
                  </a:cubicBezTo>
                  <a:lnTo>
                    <a:pt x="62" y="87"/>
                  </a:lnTo>
                  <a:close/>
                  <a:moveTo>
                    <a:pt x="62" y="61"/>
                  </a:moveTo>
                  <a:cubicBezTo>
                    <a:pt x="36" y="61"/>
                    <a:pt x="36" y="61"/>
                    <a:pt x="36" y="61"/>
                  </a:cubicBezTo>
                  <a:cubicBezTo>
                    <a:pt x="36" y="55"/>
                    <a:pt x="37" y="49"/>
                    <a:pt x="38" y="43"/>
                  </a:cubicBezTo>
                  <a:cubicBezTo>
                    <a:pt x="62" y="43"/>
                    <a:pt x="62" y="43"/>
                    <a:pt x="62" y="43"/>
                  </a:cubicBezTo>
                  <a:lnTo>
                    <a:pt x="62" y="61"/>
                  </a:lnTo>
                  <a:close/>
                  <a:moveTo>
                    <a:pt x="62" y="3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45" y="21"/>
                    <a:pt x="53" y="11"/>
                    <a:pt x="62" y="9"/>
                  </a:cubicBezTo>
                  <a:lnTo>
                    <a:pt x="62" y="35"/>
                  </a:lnTo>
                  <a:close/>
                  <a:moveTo>
                    <a:pt x="114" y="35"/>
                  </a:moveTo>
                  <a:cubicBezTo>
                    <a:pt x="101" y="35"/>
                    <a:pt x="101" y="35"/>
                    <a:pt x="101" y="35"/>
                  </a:cubicBezTo>
                  <a:cubicBezTo>
                    <a:pt x="99" y="27"/>
                    <a:pt x="95" y="20"/>
                    <a:pt x="91" y="14"/>
                  </a:cubicBezTo>
                  <a:cubicBezTo>
                    <a:pt x="100" y="18"/>
                    <a:pt x="109" y="26"/>
                    <a:pt x="114" y="35"/>
                  </a:cubicBezTo>
                  <a:close/>
                  <a:moveTo>
                    <a:pt x="71" y="9"/>
                  </a:moveTo>
                  <a:cubicBezTo>
                    <a:pt x="80" y="11"/>
                    <a:pt x="87" y="21"/>
                    <a:pt x="92" y="35"/>
                  </a:cubicBezTo>
                  <a:cubicBezTo>
                    <a:pt x="71" y="35"/>
                    <a:pt x="71" y="35"/>
                    <a:pt x="71" y="35"/>
                  </a:cubicBezTo>
                  <a:lnTo>
                    <a:pt x="71" y="9"/>
                  </a:lnTo>
                  <a:close/>
                  <a:moveTo>
                    <a:pt x="71" y="43"/>
                  </a:moveTo>
                  <a:cubicBezTo>
                    <a:pt x="95" y="43"/>
                    <a:pt x="95" y="43"/>
                    <a:pt x="95" y="43"/>
                  </a:cubicBezTo>
                  <a:cubicBezTo>
                    <a:pt x="96" y="49"/>
                    <a:pt x="97" y="55"/>
                    <a:pt x="97" y="61"/>
                  </a:cubicBezTo>
                  <a:cubicBezTo>
                    <a:pt x="71" y="61"/>
                    <a:pt x="71" y="61"/>
                    <a:pt x="71" y="61"/>
                  </a:cubicBezTo>
                  <a:lnTo>
                    <a:pt x="71" y="43"/>
                  </a:lnTo>
                  <a:close/>
                  <a:moveTo>
                    <a:pt x="71" y="70"/>
                  </a:moveTo>
                  <a:cubicBezTo>
                    <a:pt x="97" y="70"/>
                    <a:pt x="97" y="70"/>
                    <a:pt x="97" y="70"/>
                  </a:cubicBezTo>
                  <a:cubicBezTo>
                    <a:pt x="97" y="76"/>
                    <a:pt x="96" y="82"/>
                    <a:pt x="95" y="87"/>
                  </a:cubicBezTo>
                  <a:cubicBezTo>
                    <a:pt x="71" y="87"/>
                    <a:pt x="71" y="87"/>
                    <a:pt x="71" y="87"/>
                  </a:cubicBezTo>
                  <a:lnTo>
                    <a:pt x="71" y="70"/>
                  </a:lnTo>
                  <a:close/>
                  <a:moveTo>
                    <a:pt x="71" y="122"/>
                  </a:moveTo>
                  <a:cubicBezTo>
                    <a:pt x="71" y="96"/>
                    <a:pt x="71" y="96"/>
                    <a:pt x="71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87" y="110"/>
                    <a:pt x="80" y="119"/>
                    <a:pt x="71" y="122"/>
                  </a:cubicBezTo>
                  <a:close/>
                  <a:moveTo>
                    <a:pt x="91" y="117"/>
                  </a:moveTo>
                  <a:cubicBezTo>
                    <a:pt x="95" y="111"/>
                    <a:pt x="99" y="104"/>
                    <a:pt x="101" y="96"/>
                  </a:cubicBezTo>
                  <a:cubicBezTo>
                    <a:pt x="114" y="96"/>
                    <a:pt x="114" y="96"/>
                    <a:pt x="114" y="96"/>
                  </a:cubicBezTo>
                  <a:cubicBezTo>
                    <a:pt x="109" y="105"/>
                    <a:pt x="100" y="112"/>
                    <a:pt x="91" y="117"/>
                  </a:cubicBezTo>
                  <a:close/>
                  <a:moveTo>
                    <a:pt x="119" y="87"/>
                  </a:moveTo>
                  <a:cubicBezTo>
                    <a:pt x="103" y="87"/>
                    <a:pt x="103" y="87"/>
                    <a:pt x="103" y="87"/>
                  </a:cubicBezTo>
                  <a:cubicBezTo>
                    <a:pt x="105" y="82"/>
                    <a:pt x="105" y="76"/>
                    <a:pt x="106" y="70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3" y="76"/>
                    <a:pt x="121" y="82"/>
                    <a:pt x="119" y="87"/>
                  </a:cubicBezTo>
                  <a:close/>
                  <a:moveTo>
                    <a:pt x="106" y="61"/>
                  </a:moveTo>
                  <a:cubicBezTo>
                    <a:pt x="105" y="55"/>
                    <a:pt x="105" y="49"/>
                    <a:pt x="103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21" y="49"/>
                    <a:pt x="123" y="55"/>
                    <a:pt x="123" y="61"/>
                  </a:cubicBezTo>
                  <a:lnTo>
                    <a:pt x="106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4" name="Freeform 36"/>
          <p:cNvSpPr>
            <a:spLocks noEditPoints="1"/>
          </p:cNvSpPr>
          <p:nvPr/>
        </p:nvSpPr>
        <p:spPr bwMode="auto">
          <a:xfrm>
            <a:off x="5373506" y="4058462"/>
            <a:ext cx="550489" cy="414300"/>
          </a:xfrm>
          <a:custGeom>
            <a:avLst/>
            <a:gdLst>
              <a:gd name="T0" fmla="*/ 361 w 421"/>
              <a:gd name="T1" fmla="*/ 23 h 316"/>
              <a:gd name="T2" fmla="*/ 344 w 421"/>
              <a:gd name="T3" fmla="*/ 0 h 316"/>
              <a:gd name="T4" fmla="*/ 300 w 421"/>
              <a:gd name="T5" fmla="*/ 14 h 316"/>
              <a:gd name="T6" fmla="*/ 271 w 421"/>
              <a:gd name="T7" fmla="*/ 45 h 316"/>
              <a:gd name="T8" fmla="*/ 120 w 421"/>
              <a:gd name="T9" fmla="*/ 31 h 316"/>
              <a:gd name="T10" fmla="*/ 105 w 421"/>
              <a:gd name="T11" fmla="*/ 0 h 316"/>
              <a:gd name="T12" fmla="*/ 60 w 421"/>
              <a:gd name="T13" fmla="*/ 13 h 316"/>
              <a:gd name="T14" fmla="*/ 48 w 421"/>
              <a:gd name="T15" fmla="*/ 43 h 316"/>
              <a:gd name="T16" fmla="*/ 0 w 421"/>
              <a:gd name="T17" fmla="*/ 75 h 316"/>
              <a:gd name="T18" fmla="*/ 30 w 421"/>
              <a:gd name="T19" fmla="*/ 316 h 316"/>
              <a:gd name="T20" fmla="*/ 421 w 421"/>
              <a:gd name="T21" fmla="*/ 288 h 316"/>
              <a:gd name="T22" fmla="*/ 390 w 421"/>
              <a:gd name="T23" fmla="*/ 45 h 316"/>
              <a:gd name="T24" fmla="*/ 316 w 421"/>
              <a:gd name="T25" fmla="*/ 30 h 316"/>
              <a:gd name="T26" fmla="*/ 331 w 421"/>
              <a:gd name="T27" fmla="*/ 15 h 316"/>
              <a:gd name="T28" fmla="*/ 346 w 421"/>
              <a:gd name="T29" fmla="*/ 60 h 316"/>
              <a:gd name="T30" fmla="*/ 330 w 421"/>
              <a:gd name="T31" fmla="*/ 75 h 316"/>
              <a:gd name="T32" fmla="*/ 316 w 421"/>
              <a:gd name="T33" fmla="*/ 30 h 316"/>
              <a:gd name="T34" fmla="*/ 339 w 421"/>
              <a:gd name="T35" fmla="*/ 181 h 316"/>
              <a:gd name="T36" fmla="*/ 339 w 421"/>
              <a:gd name="T37" fmla="*/ 196 h 316"/>
              <a:gd name="T38" fmla="*/ 257 w 421"/>
              <a:gd name="T39" fmla="*/ 188 h 316"/>
              <a:gd name="T40" fmla="*/ 346 w 421"/>
              <a:gd name="T41" fmla="*/ 219 h 316"/>
              <a:gd name="T42" fmla="*/ 265 w 421"/>
              <a:gd name="T43" fmla="*/ 226 h 316"/>
              <a:gd name="T44" fmla="*/ 265 w 421"/>
              <a:gd name="T45" fmla="*/ 211 h 316"/>
              <a:gd name="T46" fmla="*/ 346 w 421"/>
              <a:gd name="T47" fmla="*/ 219 h 316"/>
              <a:gd name="T48" fmla="*/ 170 w 421"/>
              <a:gd name="T49" fmla="*/ 139 h 316"/>
              <a:gd name="T50" fmla="*/ 86 w 421"/>
              <a:gd name="T51" fmla="*/ 139 h 316"/>
              <a:gd name="T52" fmla="*/ 76 w 421"/>
              <a:gd name="T53" fmla="*/ 30 h 316"/>
              <a:gd name="T54" fmla="*/ 91 w 421"/>
              <a:gd name="T55" fmla="*/ 15 h 316"/>
              <a:gd name="T56" fmla="*/ 105 w 421"/>
              <a:gd name="T57" fmla="*/ 60 h 316"/>
              <a:gd name="T58" fmla="*/ 89 w 421"/>
              <a:gd name="T59" fmla="*/ 75 h 316"/>
              <a:gd name="T60" fmla="*/ 76 w 421"/>
              <a:gd name="T61" fmla="*/ 30 h 316"/>
              <a:gd name="T62" fmla="*/ 195 w 421"/>
              <a:gd name="T63" fmla="*/ 257 h 316"/>
              <a:gd name="T64" fmla="*/ 50 w 421"/>
              <a:gd name="T65" fmla="*/ 252 h 316"/>
              <a:gd name="T66" fmla="*/ 55 w 421"/>
              <a:gd name="T67" fmla="*/ 232 h 316"/>
              <a:gd name="T68" fmla="*/ 96 w 421"/>
              <a:gd name="T69" fmla="*/ 194 h 316"/>
              <a:gd name="T70" fmla="*/ 127 w 421"/>
              <a:gd name="T71" fmla="*/ 210 h 316"/>
              <a:gd name="T72" fmla="*/ 154 w 421"/>
              <a:gd name="T73" fmla="*/ 202 h 316"/>
              <a:gd name="T74" fmla="*/ 182 w 421"/>
              <a:gd name="T75" fmla="*/ 197 h 316"/>
              <a:gd name="T76" fmla="*/ 206 w 421"/>
              <a:gd name="T77" fmla="*/ 240 h 316"/>
              <a:gd name="T78" fmla="*/ 340 w 421"/>
              <a:gd name="T79" fmla="*/ 256 h 316"/>
              <a:gd name="T80" fmla="*/ 256 w 421"/>
              <a:gd name="T81" fmla="*/ 249 h 316"/>
              <a:gd name="T82" fmla="*/ 340 w 421"/>
              <a:gd name="T83" fmla="*/ 241 h 316"/>
              <a:gd name="T84" fmla="*/ 340 w 421"/>
              <a:gd name="T85" fmla="*/ 25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21" h="316">
                <a:moveTo>
                  <a:pt x="361" y="31"/>
                </a:moveTo>
                <a:cubicBezTo>
                  <a:pt x="361" y="31"/>
                  <a:pt x="361" y="28"/>
                  <a:pt x="361" y="23"/>
                </a:cubicBezTo>
                <a:cubicBezTo>
                  <a:pt x="361" y="19"/>
                  <a:pt x="360" y="9"/>
                  <a:pt x="355" y="4"/>
                </a:cubicBezTo>
                <a:cubicBezTo>
                  <a:pt x="353" y="2"/>
                  <a:pt x="349" y="0"/>
                  <a:pt x="344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316" y="0"/>
                  <a:pt x="300" y="0"/>
                  <a:pt x="300" y="14"/>
                </a:cubicBezTo>
                <a:cubicBezTo>
                  <a:pt x="300" y="29"/>
                  <a:pt x="300" y="29"/>
                  <a:pt x="300" y="29"/>
                </a:cubicBezTo>
                <a:cubicBezTo>
                  <a:pt x="300" y="45"/>
                  <a:pt x="271" y="45"/>
                  <a:pt x="271" y="45"/>
                </a:cubicBezTo>
                <a:cubicBezTo>
                  <a:pt x="150" y="45"/>
                  <a:pt x="150" y="45"/>
                  <a:pt x="150" y="45"/>
                </a:cubicBezTo>
                <a:cubicBezTo>
                  <a:pt x="150" y="45"/>
                  <a:pt x="120" y="44"/>
                  <a:pt x="120" y="31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20" y="12"/>
                  <a:pt x="121" y="0"/>
                  <a:pt x="105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60" y="0"/>
                  <a:pt x="60" y="13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1" y="39"/>
                  <a:pt x="48" y="43"/>
                </a:cubicBezTo>
                <a:cubicBezTo>
                  <a:pt x="39" y="46"/>
                  <a:pt x="19" y="43"/>
                  <a:pt x="9" y="52"/>
                </a:cubicBezTo>
                <a:cubicBezTo>
                  <a:pt x="4" y="56"/>
                  <a:pt x="0" y="63"/>
                  <a:pt x="0" y="75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287"/>
                  <a:pt x="1" y="316"/>
                  <a:pt x="30" y="316"/>
                </a:cubicBezTo>
                <a:cubicBezTo>
                  <a:pt x="389" y="316"/>
                  <a:pt x="389" y="316"/>
                  <a:pt x="389" y="316"/>
                </a:cubicBezTo>
                <a:cubicBezTo>
                  <a:pt x="389" y="316"/>
                  <a:pt x="421" y="314"/>
                  <a:pt x="421" y="288"/>
                </a:cubicBezTo>
                <a:cubicBezTo>
                  <a:pt x="421" y="75"/>
                  <a:pt x="421" y="75"/>
                  <a:pt x="421" y="75"/>
                </a:cubicBezTo>
                <a:cubicBezTo>
                  <a:pt x="421" y="75"/>
                  <a:pt x="420" y="45"/>
                  <a:pt x="390" y="45"/>
                </a:cubicBezTo>
                <a:cubicBezTo>
                  <a:pt x="390" y="45"/>
                  <a:pt x="361" y="44"/>
                  <a:pt x="361" y="31"/>
                </a:cubicBezTo>
                <a:close/>
                <a:moveTo>
                  <a:pt x="316" y="30"/>
                </a:moveTo>
                <a:cubicBezTo>
                  <a:pt x="316" y="22"/>
                  <a:pt x="321" y="15"/>
                  <a:pt x="330" y="15"/>
                </a:cubicBezTo>
                <a:cubicBezTo>
                  <a:pt x="331" y="15"/>
                  <a:pt x="331" y="15"/>
                  <a:pt x="331" y="15"/>
                </a:cubicBezTo>
                <a:cubicBezTo>
                  <a:pt x="339" y="15"/>
                  <a:pt x="346" y="22"/>
                  <a:pt x="346" y="30"/>
                </a:cubicBezTo>
                <a:cubicBezTo>
                  <a:pt x="346" y="60"/>
                  <a:pt x="346" y="60"/>
                  <a:pt x="346" y="60"/>
                </a:cubicBezTo>
                <a:cubicBezTo>
                  <a:pt x="346" y="69"/>
                  <a:pt x="339" y="75"/>
                  <a:pt x="331" y="75"/>
                </a:cubicBezTo>
                <a:cubicBezTo>
                  <a:pt x="330" y="75"/>
                  <a:pt x="330" y="75"/>
                  <a:pt x="330" y="75"/>
                </a:cubicBezTo>
                <a:cubicBezTo>
                  <a:pt x="322" y="75"/>
                  <a:pt x="316" y="69"/>
                  <a:pt x="316" y="60"/>
                </a:cubicBezTo>
                <a:lnTo>
                  <a:pt x="316" y="30"/>
                </a:lnTo>
                <a:close/>
                <a:moveTo>
                  <a:pt x="264" y="181"/>
                </a:moveTo>
                <a:cubicBezTo>
                  <a:pt x="339" y="181"/>
                  <a:pt x="339" y="181"/>
                  <a:pt x="339" y="181"/>
                </a:cubicBezTo>
                <a:cubicBezTo>
                  <a:pt x="343" y="181"/>
                  <a:pt x="347" y="184"/>
                  <a:pt x="347" y="188"/>
                </a:cubicBezTo>
                <a:cubicBezTo>
                  <a:pt x="347" y="192"/>
                  <a:pt x="343" y="196"/>
                  <a:pt x="339" y="196"/>
                </a:cubicBezTo>
                <a:cubicBezTo>
                  <a:pt x="264" y="196"/>
                  <a:pt x="264" y="196"/>
                  <a:pt x="264" y="196"/>
                </a:cubicBezTo>
                <a:cubicBezTo>
                  <a:pt x="260" y="196"/>
                  <a:pt x="257" y="192"/>
                  <a:pt x="257" y="188"/>
                </a:cubicBezTo>
                <a:cubicBezTo>
                  <a:pt x="257" y="184"/>
                  <a:pt x="260" y="181"/>
                  <a:pt x="264" y="181"/>
                </a:cubicBezTo>
                <a:close/>
                <a:moveTo>
                  <a:pt x="346" y="219"/>
                </a:moveTo>
                <a:cubicBezTo>
                  <a:pt x="346" y="224"/>
                  <a:pt x="343" y="226"/>
                  <a:pt x="338" y="226"/>
                </a:cubicBezTo>
                <a:cubicBezTo>
                  <a:pt x="265" y="226"/>
                  <a:pt x="265" y="226"/>
                  <a:pt x="265" y="226"/>
                </a:cubicBezTo>
                <a:cubicBezTo>
                  <a:pt x="261" y="226"/>
                  <a:pt x="257" y="224"/>
                  <a:pt x="257" y="219"/>
                </a:cubicBezTo>
                <a:cubicBezTo>
                  <a:pt x="257" y="215"/>
                  <a:pt x="261" y="211"/>
                  <a:pt x="265" y="211"/>
                </a:cubicBezTo>
                <a:cubicBezTo>
                  <a:pt x="338" y="211"/>
                  <a:pt x="338" y="211"/>
                  <a:pt x="338" y="211"/>
                </a:cubicBezTo>
                <a:cubicBezTo>
                  <a:pt x="343" y="211"/>
                  <a:pt x="346" y="215"/>
                  <a:pt x="346" y="219"/>
                </a:cubicBezTo>
                <a:close/>
                <a:moveTo>
                  <a:pt x="128" y="91"/>
                </a:moveTo>
                <a:cubicBezTo>
                  <a:pt x="152" y="91"/>
                  <a:pt x="170" y="111"/>
                  <a:pt x="170" y="139"/>
                </a:cubicBezTo>
                <a:cubicBezTo>
                  <a:pt x="170" y="167"/>
                  <a:pt x="152" y="189"/>
                  <a:pt x="128" y="189"/>
                </a:cubicBezTo>
                <a:cubicBezTo>
                  <a:pt x="105" y="189"/>
                  <a:pt x="86" y="167"/>
                  <a:pt x="86" y="139"/>
                </a:cubicBezTo>
                <a:cubicBezTo>
                  <a:pt x="86" y="111"/>
                  <a:pt x="105" y="91"/>
                  <a:pt x="128" y="91"/>
                </a:cubicBezTo>
                <a:close/>
                <a:moveTo>
                  <a:pt x="76" y="30"/>
                </a:moveTo>
                <a:cubicBezTo>
                  <a:pt x="76" y="21"/>
                  <a:pt x="81" y="15"/>
                  <a:pt x="90" y="15"/>
                </a:cubicBezTo>
                <a:cubicBezTo>
                  <a:pt x="91" y="15"/>
                  <a:pt x="91" y="15"/>
                  <a:pt x="91" y="15"/>
                </a:cubicBezTo>
                <a:cubicBezTo>
                  <a:pt x="99" y="15"/>
                  <a:pt x="105" y="21"/>
                  <a:pt x="105" y="30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5" y="69"/>
                  <a:pt x="98" y="75"/>
                  <a:pt x="90" y="75"/>
                </a:cubicBezTo>
                <a:cubicBezTo>
                  <a:pt x="89" y="75"/>
                  <a:pt x="89" y="75"/>
                  <a:pt x="89" y="75"/>
                </a:cubicBezTo>
                <a:cubicBezTo>
                  <a:pt x="81" y="75"/>
                  <a:pt x="76" y="69"/>
                  <a:pt x="76" y="60"/>
                </a:cubicBezTo>
                <a:lnTo>
                  <a:pt x="76" y="30"/>
                </a:lnTo>
                <a:close/>
                <a:moveTo>
                  <a:pt x="207" y="252"/>
                </a:moveTo>
                <a:cubicBezTo>
                  <a:pt x="203" y="258"/>
                  <a:pt x="195" y="257"/>
                  <a:pt x="195" y="257"/>
                </a:cubicBezTo>
                <a:cubicBezTo>
                  <a:pt x="63" y="257"/>
                  <a:pt x="63" y="257"/>
                  <a:pt x="63" y="257"/>
                </a:cubicBezTo>
                <a:cubicBezTo>
                  <a:pt x="63" y="257"/>
                  <a:pt x="54" y="258"/>
                  <a:pt x="50" y="252"/>
                </a:cubicBezTo>
                <a:cubicBezTo>
                  <a:pt x="48" y="249"/>
                  <a:pt x="50" y="243"/>
                  <a:pt x="51" y="240"/>
                </a:cubicBezTo>
                <a:cubicBezTo>
                  <a:pt x="55" y="232"/>
                  <a:pt x="55" y="232"/>
                  <a:pt x="55" y="232"/>
                </a:cubicBezTo>
                <a:cubicBezTo>
                  <a:pt x="55" y="232"/>
                  <a:pt x="65" y="210"/>
                  <a:pt x="76" y="197"/>
                </a:cubicBezTo>
                <a:cubicBezTo>
                  <a:pt x="83" y="190"/>
                  <a:pt x="91" y="191"/>
                  <a:pt x="96" y="194"/>
                </a:cubicBezTo>
                <a:cubicBezTo>
                  <a:pt x="99" y="195"/>
                  <a:pt x="103" y="200"/>
                  <a:pt x="106" y="202"/>
                </a:cubicBezTo>
                <a:cubicBezTo>
                  <a:pt x="109" y="206"/>
                  <a:pt x="116" y="209"/>
                  <a:pt x="127" y="210"/>
                </a:cubicBezTo>
                <a:cubicBezTo>
                  <a:pt x="133" y="210"/>
                  <a:pt x="133" y="210"/>
                  <a:pt x="133" y="210"/>
                </a:cubicBezTo>
                <a:cubicBezTo>
                  <a:pt x="144" y="209"/>
                  <a:pt x="150" y="206"/>
                  <a:pt x="154" y="202"/>
                </a:cubicBezTo>
                <a:cubicBezTo>
                  <a:pt x="157" y="200"/>
                  <a:pt x="160" y="195"/>
                  <a:pt x="163" y="194"/>
                </a:cubicBezTo>
                <a:cubicBezTo>
                  <a:pt x="168" y="191"/>
                  <a:pt x="176" y="190"/>
                  <a:pt x="182" y="197"/>
                </a:cubicBezTo>
                <a:cubicBezTo>
                  <a:pt x="193" y="210"/>
                  <a:pt x="202" y="232"/>
                  <a:pt x="202" y="232"/>
                </a:cubicBezTo>
                <a:cubicBezTo>
                  <a:pt x="206" y="240"/>
                  <a:pt x="206" y="240"/>
                  <a:pt x="206" y="240"/>
                </a:cubicBezTo>
                <a:cubicBezTo>
                  <a:pt x="207" y="244"/>
                  <a:pt x="209" y="249"/>
                  <a:pt x="207" y="252"/>
                </a:cubicBezTo>
                <a:close/>
                <a:moveTo>
                  <a:pt x="340" y="256"/>
                </a:moveTo>
                <a:cubicBezTo>
                  <a:pt x="263" y="256"/>
                  <a:pt x="263" y="256"/>
                  <a:pt x="263" y="256"/>
                </a:cubicBezTo>
                <a:cubicBezTo>
                  <a:pt x="259" y="256"/>
                  <a:pt x="256" y="253"/>
                  <a:pt x="256" y="249"/>
                </a:cubicBezTo>
                <a:cubicBezTo>
                  <a:pt x="256" y="244"/>
                  <a:pt x="259" y="241"/>
                  <a:pt x="263" y="241"/>
                </a:cubicBezTo>
                <a:cubicBezTo>
                  <a:pt x="340" y="241"/>
                  <a:pt x="340" y="241"/>
                  <a:pt x="340" y="241"/>
                </a:cubicBezTo>
                <a:cubicBezTo>
                  <a:pt x="344" y="241"/>
                  <a:pt x="347" y="244"/>
                  <a:pt x="347" y="249"/>
                </a:cubicBezTo>
                <a:cubicBezTo>
                  <a:pt x="347" y="253"/>
                  <a:pt x="344" y="256"/>
                  <a:pt x="340" y="256"/>
                </a:cubicBezTo>
                <a:close/>
              </a:path>
            </a:pathLst>
          </a:custGeom>
          <a:solidFill>
            <a:srgbClr val="E31B23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35" name="Freeform 36"/>
          <p:cNvSpPr>
            <a:spLocks noEditPoints="1"/>
          </p:cNvSpPr>
          <p:nvPr/>
        </p:nvSpPr>
        <p:spPr bwMode="auto">
          <a:xfrm>
            <a:off x="6291450" y="4062007"/>
            <a:ext cx="550489" cy="414300"/>
          </a:xfrm>
          <a:custGeom>
            <a:avLst/>
            <a:gdLst>
              <a:gd name="T0" fmla="*/ 361 w 421"/>
              <a:gd name="T1" fmla="*/ 23 h 316"/>
              <a:gd name="T2" fmla="*/ 344 w 421"/>
              <a:gd name="T3" fmla="*/ 0 h 316"/>
              <a:gd name="T4" fmla="*/ 300 w 421"/>
              <a:gd name="T5" fmla="*/ 14 h 316"/>
              <a:gd name="T6" fmla="*/ 271 w 421"/>
              <a:gd name="T7" fmla="*/ 45 h 316"/>
              <a:gd name="T8" fmla="*/ 120 w 421"/>
              <a:gd name="T9" fmla="*/ 31 h 316"/>
              <a:gd name="T10" fmla="*/ 105 w 421"/>
              <a:gd name="T11" fmla="*/ 0 h 316"/>
              <a:gd name="T12" fmla="*/ 60 w 421"/>
              <a:gd name="T13" fmla="*/ 13 h 316"/>
              <a:gd name="T14" fmla="*/ 48 w 421"/>
              <a:gd name="T15" fmla="*/ 43 h 316"/>
              <a:gd name="T16" fmla="*/ 0 w 421"/>
              <a:gd name="T17" fmla="*/ 75 h 316"/>
              <a:gd name="T18" fmla="*/ 30 w 421"/>
              <a:gd name="T19" fmla="*/ 316 h 316"/>
              <a:gd name="T20" fmla="*/ 421 w 421"/>
              <a:gd name="T21" fmla="*/ 288 h 316"/>
              <a:gd name="T22" fmla="*/ 390 w 421"/>
              <a:gd name="T23" fmla="*/ 45 h 316"/>
              <a:gd name="T24" fmla="*/ 316 w 421"/>
              <a:gd name="T25" fmla="*/ 30 h 316"/>
              <a:gd name="T26" fmla="*/ 331 w 421"/>
              <a:gd name="T27" fmla="*/ 15 h 316"/>
              <a:gd name="T28" fmla="*/ 346 w 421"/>
              <a:gd name="T29" fmla="*/ 60 h 316"/>
              <a:gd name="T30" fmla="*/ 330 w 421"/>
              <a:gd name="T31" fmla="*/ 75 h 316"/>
              <a:gd name="T32" fmla="*/ 316 w 421"/>
              <a:gd name="T33" fmla="*/ 30 h 316"/>
              <a:gd name="T34" fmla="*/ 339 w 421"/>
              <a:gd name="T35" fmla="*/ 181 h 316"/>
              <a:gd name="T36" fmla="*/ 339 w 421"/>
              <a:gd name="T37" fmla="*/ 196 h 316"/>
              <a:gd name="T38" fmla="*/ 257 w 421"/>
              <a:gd name="T39" fmla="*/ 188 h 316"/>
              <a:gd name="T40" fmla="*/ 346 w 421"/>
              <a:gd name="T41" fmla="*/ 219 h 316"/>
              <a:gd name="T42" fmla="*/ 265 w 421"/>
              <a:gd name="T43" fmla="*/ 226 h 316"/>
              <a:gd name="T44" fmla="*/ 265 w 421"/>
              <a:gd name="T45" fmla="*/ 211 h 316"/>
              <a:gd name="T46" fmla="*/ 346 w 421"/>
              <a:gd name="T47" fmla="*/ 219 h 316"/>
              <a:gd name="T48" fmla="*/ 170 w 421"/>
              <a:gd name="T49" fmla="*/ 139 h 316"/>
              <a:gd name="T50" fmla="*/ 86 w 421"/>
              <a:gd name="T51" fmla="*/ 139 h 316"/>
              <a:gd name="T52" fmla="*/ 76 w 421"/>
              <a:gd name="T53" fmla="*/ 30 h 316"/>
              <a:gd name="T54" fmla="*/ 91 w 421"/>
              <a:gd name="T55" fmla="*/ 15 h 316"/>
              <a:gd name="T56" fmla="*/ 105 w 421"/>
              <a:gd name="T57" fmla="*/ 60 h 316"/>
              <a:gd name="T58" fmla="*/ 89 w 421"/>
              <a:gd name="T59" fmla="*/ 75 h 316"/>
              <a:gd name="T60" fmla="*/ 76 w 421"/>
              <a:gd name="T61" fmla="*/ 30 h 316"/>
              <a:gd name="T62" fmla="*/ 195 w 421"/>
              <a:gd name="T63" fmla="*/ 257 h 316"/>
              <a:gd name="T64" fmla="*/ 50 w 421"/>
              <a:gd name="T65" fmla="*/ 252 h 316"/>
              <a:gd name="T66" fmla="*/ 55 w 421"/>
              <a:gd name="T67" fmla="*/ 232 h 316"/>
              <a:gd name="T68" fmla="*/ 96 w 421"/>
              <a:gd name="T69" fmla="*/ 194 h 316"/>
              <a:gd name="T70" fmla="*/ 127 w 421"/>
              <a:gd name="T71" fmla="*/ 210 h 316"/>
              <a:gd name="T72" fmla="*/ 154 w 421"/>
              <a:gd name="T73" fmla="*/ 202 h 316"/>
              <a:gd name="T74" fmla="*/ 182 w 421"/>
              <a:gd name="T75" fmla="*/ 197 h 316"/>
              <a:gd name="T76" fmla="*/ 206 w 421"/>
              <a:gd name="T77" fmla="*/ 240 h 316"/>
              <a:gd name="T78" fmla="*/ 340 w 421"/>
              <a:gd name="T79" fmla="*/ 256 h 316"/>
              <a:gd name="T80" fmla="*/ 256 w 421"/>
              <a:gd name="T81" fmla="*/ 249 h 316"/>
              <a:gd name="T82" fmla="*/ 340 w 421"/>
              <a:gd name="T83" fmla="*/ 241 h 316"/>
              <a:gd name="T84" fmla="*/ 340 w 421"/>
              <a:gd name="T85" fmla="*/ 25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21" h="316">
                <a:moveTo>
                  <a:pt x="361" y="31"/>
                </a:moveTo>
                <a:cubicBezTo>
                  <a:pt x="361" y="31"/>
                  <a:pt x="361" y="28"/>
                  <a:pt x="361" y="23"/>
                </a:cubicBezTo>
                <a:cubicBezTo>
                  <a:pt x="361" y="19"/>
                  <a:pt x="360" y="9"/>
                  <a:pt x="355" y="4"/>
                </a:cubicBezTo>
                <a:cubicBezTo>
                  <a:pt x="353" y="2"/>
                  <a:pt x="349" y="0"/>
                  <a:pt x="344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316" y="0"/>
                  <a:pt x="300" y="0"/>
                  <a:pt x="300" y="14"/>
                </a:cubicBezTo>
                <a:cubicBezTo>
                  <a:pt x="300" y="29"/>
                  <a:pt x="300" y="29"/>
                  <a:pt x="300" y="29"/>
                </a:cubicBezTo>
                <a:cubicBezTo>
                  <a:pt x="300" y="45"/>
                  <a:pt x="271" y="45"/>
                  <a:pt x="271" y="45"/>
                </a:cubicBezTo>
                <a:cubicBezTo>
                  <a:pt x="150" y="45"/>
                  <a:pt x="150" y="45"/>
                  <a:pt x="150" y="45"/>
                </a:cubicBezTo>
                <a:cubicBezTo>
                  <a:pt x="150" y="45"/>
                  <a:pt x="120" y="44"/>
                  <a:pt x="120" y="31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20" y="12"/>
                  <a:pt x="121" y="0"/>
                  <a:pt x="105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60" y="0"/>
                  <a:pt x="60" y="13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1" y="39"/>
                  <a:pt x="48" y="43"/>
                </a:cubicBezTo>
                <a:cubicBezTo>
                  <a:pt x="39" y="46"/>
                  <a:pt x="19" y="43"/>
                  <a:pt x="9" y="52"/>
                </a:cubicBezTo>
                <a:cubicBezTo>
                  <a:pt x="4" y="56"/>
                  <a:pt x="0" y="63"/>
                  <a:pt x="0" y="75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287"/>
                  <a:pt x="1" y="316"/>
                  <a:pt x="30" y="316"/>
                </a:cubicBezTo>
                <a:cubicBezTo>
                  <a:pt x="389" y="316"/>
                  <a:pt x="389" y="316"/>
                  <a:pt x="389" y="316"/>
                </a:cubicBezTo>
                <a:cubicBezTo>
                  <a:pt x="389" y="316"/>
                  <a:pt x="421" y="314"/>
                  <a:pt x="421" y="288"/>
                </a:cubicBezTo>
                <a:cubicBezTo>
                  <a:pt x="421" y="75"/>
                  <a:pt x="421" y="75"/>
                  <a:pt x="421" y="75"/>
                </a:cubicBezTo>
                <a:cubicBezTo>
                  <a:pt x="421" y="75"/>
                  <a:pt x="420" y="45"/>
                  <a:pt x="390" y="45"/>
                </a:cubicBezTo>
                <a:cubicBezTo>
                  <a:pt x="390" y="45"/>
                  <a:pt x="361" y="44"/>
                  <a:pt x="361" y="31"/>
                </a:cubicBezTo>
                <a:close/>
                <a:moveTo>
                  <a:pt x="316" y="30"/>
                </a:moveTo>
                <a:cubicBezTo>
                  <a:pt x="316" y="22"/>
                  <a:pt x="321" y="15"/>
                  <a:pt x="330" y="15"/>
                </a:cubicBezTo>
                <a:cubicBezTo>
                  <a:pt x="331" y="15"/>
                  <a:pt x="331" y="15"/>
                  <a:pt x="331" y="15"/>
                </a:cubicBezTo>
                <a:cubicBezTo>
                  <a:pt x="339" y="15"/>
                  <a:pt x="346" y="22"/>
                  <a:pt x="346" y="30"/>
                </a:cubicBezTo>
                <a:cubicBezTo>
                  <a:pt x="346" y="60"/>
                  <a:pt x="346" y="60"/>
                  <a:pt x="346" y="60"/>
                </a:cubicBezTo>
                <a:cubicBezTo>
                  <a:pt x="346" y="69"/>
                  <a:pt x="339" y="75"/>
                  <a:pt x="331" y="75"/>
                </a:cubicBezTo>
                <a:cubicBezTo>
                  <a:pt x="330" y="75"/>
                  <a:pt x="330" y="75"/>
                  <a:pt x="330" y="75"/>
                </a:cubicBezTo>
                <a:cubicBezTo>
                  <a:pt x="322" y="75"/>
                  <a:pt x="316" y="69"/>
                  <a:pt x="316" y="60"/>
                </a:cubicBezTo>
                <a:lnTo>
                  <a:pt x="316" y="30"/>
                </a:lnTo>
                <a:close/>
                <a:moveTo>
                  <a:pt x="264" y="181"/>
                </a:moveTo>
                <a:cubicBezTo>
                  <a:pt x="339" y="181"/>
                  <a:pt x="339" y="181"/>
                  <a:pt x="339" y="181"/>
                </a:cubicBezTo>
                <a:cubicBezTo>
                  <a:pt x="343" y="181"/>
                  <a:pt x="347" y="184"/>
                  <a:pt x="347" y="188"/>
                </a:cubicBezTo>
                <a:cubicBezTo>
                  <a:pt x="347" y="192"/>
                  <a:pt x="343" y="196"/>
                  <a:pt x="339" y="196"/>
                </a:cubicBezTo>
                <a:cubicBezTo>
                  <a:pt x="264" y="196"/>
                  <a:pt x="264" y="196"/>
                  <a:pt x="264" y="196"/>
                </a:cubicBezTo>
                <a:cubicBezTo>
                  <a:pt x="260" y="196"/>
                  <a:pt x="257" y="192"/>
                  <a:pt x="257" y="188"/>
                </a:cubicBezTo>
                <a:cubicBezTo>
                  <a:pt x="257" y="184"/>
                  <a:pt x="260" y="181"/>
                  <a:pt x="264" y="181"/>
                </a:cubicBezTo>
                <a:close/>
                <a:moveTo>
                  <a:pt x="346" y="219"/>
                </a:moveTo>
                <a:cubicBezTo>
                  <a:pt x="346" y="224"/>
                  <a:pt x="343" y="226"/>
                  <a:pt x="338" y="226"/>
                </a:cubicBezTo>
                <a:cubicBezTo>
                  <a:pt x="265" y="226"/>
                  <a:pt x="265" y="226"/>
                  <a:pt x="265" y="226"/>
                </a:cubicBezTo>
                <a:cubicBezTo>
                  <a:pt x="261" y="226"/>
                  <a:pt x="257" y="224"/>
                  <a:pt x="257" y="219"/>
                </a:cubicBezTo>
                <a:cubicBezTo>
                  <a:pt x="257" y="215"/>
                  <a:pt x="261" y="211"/>
                  <a:pt x="265" y="211"/>
                </a:cubicBezTo>
                <a:cubicBezTo>
                  <a:pt x="338" y="211"/>
                  <a:pt x="338" y="211"/>
                  <a:pt x="338" y="211"/>
                </a:cubicBezTo>
                <a:cubicBezTo>
                  <a:pt x="343" y="211"/>
                  <a:pt x="346" y="215"/>
                  <a:pt x="346" y="219"/>
                </a:cubicBezTo>
                <a:close/>
                <a:moveTo>
                  <a:pt x="128" y="91"/>
                </a:moveTo>
                <a:cubicBezTo>
                  <a:pt x="152" y="91"/>
                  <a:pt x="170" y="111"/>
                  <a:pt x="170" y="139"/>
                </a:cubicBezTo>
                <a:cubicBezTo>
                  <a:pt x="170" y="167"/>
                  <a:pt x="152" y="189"/>
                  <a:pt x="128" y="189"/>
                </a:cubicBezTo>
                <a:cubicBezTo>
                  <a:pt x="105" y="189"/>
                  <a:pt x="86" y="167"/>
                  <a:pt x="86" y="139"/>
                </a:cubicBezTo>
                <a:cubicBezTo>
                  <a:pt x="86" y="111"/>
                  <a:pt x="105" y="91"/>
                  <a:pt x="128" y="91"/>
                </a:cubicBezTo>
                <a:close/>
                <a:moveTo>
                  <a:pt x="76" y="30"/>
                </a:moveTo>
                <a:cubicBezTo>
                  <a:pt x="76" y="21"/>
                  <a:pt x="81" y="15"/>
                  <a:pt x="90" y="15"/>
                </a:cubicBezTo>
                <a:cubicBezTo>
                  <a:pt x="91" y="15"/>
                  <a:pt x="91" y="15"/>
                  <a:pt x="91" y="15"/>
                </a:cubicBezTo>
                <a:cubicBezTo>
                  <a:pt x="99" y="15"/>
                  <a:pt x="105" y="21"/>
                  <a:pt x="105" y="30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5" y="69"/>
                  <a:pt x="98" y="75"/>
                  <a:pt x="90" y="75"/>
                </a:cubicBezTo>
                <a:cubicBezTo>
                  <a:pt x="89" y="75"/>
                  <a:pt x="89" y="75"/>
                  <a:pt x="89" y="75"/>
                </a:cubicBezTo>
                <a:cubicBezTo>
                  <a:pt x="81" y="75"/>
                  <a:pt x="76" y="69"/>
                  <a:pt x="76" y="60"/>
                </a:cubicBezTo>
                <a:lnTo>
                  <a:pt x="76" y="30"/>
                </a:lnTo>
                <a:close/>
                <a:moveTo>
                  <a:pt x="207" y="252"/>
                </a:moveTo>
                <a:cubicBezTo>
                  <a:pt x="203" y="258"/>
                  <a:pt x="195" y="257"/>
                  <a:pt x="195" y="257"/>
                </a:cubicBezTo>
                <a:cubicBezTo>
                  <a:pt x="63" y="257"/>
                  <a:pt x="63" y="257"/>
                  <a:pt x="63" y="257"/>
                </a:cubicBezTo>
                <a:cubicBezTo>
                  <a:pt x="63" y="257"/>
                  <a:pt x="54" y="258"/>
                  <a:pt x="50" y="252"/>
                </a:cubicBezTo>
                <a:cubicBezTo>
                  <a:pt x="48" y="249"/>
                  <a:pt x="50" y="243"/>
                  <a:pt x="51" y="240"/>
                </a:cubicBezTo>
                <a:cubicBezTo>
                  <a:pt x="55" y="232"/>
                  <a:pt x="55" y="232"/>
                  <a:pt x="55" y="232"/>
                </a:cubicBezTo>
                <a:cubicBezTo>
                  <a:pt x="55" y="232"/>
                  <a:pt x="65" y="210"/>
                  <a:pt x="76" y="197"/>
                </a:cubicBezTo>
                <a:cubicBezTo>
                  <a:pt x="83" y="190"/>
                  <a:pt x="91" y="191"/>
                  <a:pt x="96" y="194"/>
                </a:cubicBezTo>
                <a:cubicBezTo>
                  <a:pt x="99" y="195"/>
                  <a:pt x="103" y="200"/>
                  <a:pt x="106" y="202"/>
                </a:cubicBezTo>
                <a:cubicBezTo>
                  <a:pt x="109" y="206"/>
                  <a:pt x="116" y="209"/>
                  <a:pt x="127" y="210"/>
                </a:cubicBezTo>
                <a:cubicBezTo>
                  <a:pt x="133" y="210"/>
                  <a:pt x="133" y="210"/>
                  <a:pt x="133" y="210"/>
                </a:cubicBezTo>
                <a:cubicBezTo>
                  <a:pt x="144" y="209"/>
                  <a:pt x="150" y="206"/>
                  <a:pt x="154" y="202"/>
                </a:cubicBezTo>
                <a:cubicBezTo>
                  <a:pt x="157" y="200"/>
                  <a:pt x="160" y="195"/>
                  <a:pt x="163" y="194"/>
                </a:cubicBezTo>
                <a:cubicBezTo>
                  <a:pt x="168" y="191"/>
                  <a:pt x="176" y="190"/>
                  <a:pt x="182" y="197"/>
                </a:cubicBezTo>
                <a:cubicBezTo>
                  <a:pt x="193" y="210"/>
                  <a:pt x="202" y="232"/>
                  <a:pt x="202" y="232"/>
                </a:cubicBezTo>
                <a:cubicBezTo>
                  <a:pt x="206" y="240"/>
                  <a:pt x="206" y="240"/>
                  <a:pt x="206" y="240"/>
                </a:cubicBezTo>
                <a:cubicBezTo>
                  <a:pt x="207" y="244"/>
                  <a:pt x="209" y="249"/>
                  <a:pt x="207" y="252"/>
                </a:cubicBezTo>
                <a:close/>
                <a:moveTo>
                  <a:pt x="340" y="256"/>
                </a:moveTo>
                <a:cubicBezTo>
                  <a:pt x="263" y="256"/>
                  <a:pt x="263" y="256"/>
                  <a:pt x="263" y="256"/>
                </a:cubicBezTo>
                <a:cubicBezTo>
                  <a:pt x="259" y="256"/>
                  <a:pt x="256" y="253"/>
                  <a:pt x="256" y="249"/>
                </a:cubicBezTo>
                <a:cubicBezTo>
                  <a:pt x="256" y="244"/>
                  <a:pt x="259" y="241"/>
                  <a:pt x="263" y="241"/>
                </a:cubicBezTo>
                <a:cubicBezTo>
                  <a:pt x="340" y="241"/>
                  <a:pt x="340" y="241"/>
                  <a:pt x="340" y="241"/>
                </a:cubicBezTo>
                <a:cubicBezTo>
                  <a:pt x="344" y="241"/>
                  <a:pt x="347" y="244"/>
                  <a:pt x="347" y="249"/>
                </a:cubicBezTo>
                <a:cubicBezTo>
                  <a:pt x="347" y="253"/>
                  <a:pt x="344" y="256"/>
                  <a:pt x="340" y="256"/>
                </a:cubicBezTo>
                <a:close/>
              </a:path>
            </a:pathLst>
          </a:custGeom>
          <a:solidFill>
            <a:srgbClr val="E31B23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36" name="Freeform 36"/>
          <p:cNvSpPr>
            <a:spLocks noEditPoints="1"/>
          </p:cNvSpPr>
          <p:nvPr/>
        </p:nvSpPr>
        <p:spPr bwMode="auto">
          <a:xfrm>
            <a:off x="7170408" y="4069095"/>
            <a:ext cx="550489" cy="414300"/>
          </a:xfrm>
          <a:custGeom>
            <a:avLst/>
            <a:gdLst>
              <a:gd name="T0" fmla="*/ 361 w 421"/>
              <a:gd name="T1" fmla="*/ 23 h 316"/>
              <a:gd name="T2" fmla="*/ 344 w 421"/>
              <a:gd name="T3" fmla="*/ 0 h 316"/>
              <a:gd name="T4" fmla="*/ 300 w 421"/>
              <a:gd name="T5" fmla="*/ 14 h 316"/>
              <a:gd name="T6" fmla="*/ 271 w 421"/>
              <a:gd name="T7" fmla="*/ 45 h 316"/>
              <a:gd name="T8" fmla="*/ 120 w 421"/>
              <a:gd name="T9" fmla="*/ 31 h 316"/>
              <a:gd name="T10" fmla="*/ 105 w 421"/>
              <a:gd name="T11" fmla="*/ 0 h 316"/>
              <a:gd name="T12" fmla="*/ 60 w 421"/>
              <a:gd name="T13" fmla="*/ 13 h 316"/>
              <a:gd name="T14" fmla="*/ 48 w 421"/>
              <a:gd name="T15" fmla="*/ 43 h 316"/>
              <a:gd name="T16" fmla="*/ 0 w 421"/>
              <a:gd name="T17" fmla="*/ 75 h 316"/>
              <a:gd name="T18" fmla="*/ 30 w 421"/>
              <a:gd name="T19" fmla="*/ 316 h 316"/>
              <a:gd name="T20" fmla="*/ 421 w 421"/>
              <a:gd name="T21" fmla="*/ 288 h 316"/>
              <a:gd name="T22" fmla="*/ 390 w 421"/>
              <a:gd name="T23" fmla="*/ 45 h 316"/>
              <a:gd name="T24" fmla="*/ 316 w 421"/>
              <a:gd name="T25" fmla="*/ 30 h 316"/>
              <a:gd name="T26" fmla="*/ 331 w 421"/>
              <a:gd name="T27" fmla="*/ 15 h 316"/>
              <a:gd name="T28" fmla="*/ 346 w 421"/>
              <a:gd name="T29" fmla="*/ 60 h 316"/>
              <a:gd name="T30" fmla="*/ 330 w 421"/>
              <a:gd name="T31" fmla="*/ 75 h 316"/>
              <a:gd name="T32" fmla="*/ 316 w 421"/>
              <a:gd name="T33" fmla="*/ 30 h 316"/>
              <a:gd name="T34" fmla="*/ 339 w 421"/>
              <a:gd name="T35" fmla="*/ 181 h 316"/>
              <a:gd name="T36" fmla="*/ 339 w 421"/>
              <a:gd name="T37" fmla="*/ 196 h 316"/>
              <a:gd name="T38" fmla="*/ 257 w 421"/>
              <a:gd name="T39" fmla="*/ 188 h 316"/>
              <a:gd name="T40" fmla="*/ 346 w 421"/>
              <a:gd name="T41" fmla="*/ 219 h 316"/>
              <a:gd name="T42" fmla="*/ 265 w 421"/>
              <a:gd name="T43" fmla="*/ 226 h 316"/>
              <a:gd name="T44" fmla="*/ 265 w 421"/>
              <a:gd name="T45" fmla="*/ 211 h 316"/>
              <a:gd name="T46" fmla="*/ 346 w 421"/>
              <a:gd name="T47" fmla="*/ 219 h 316"/>
              <a:gd name="T48" fmla="*/ 170 w 421"/>
              <a:gd name="T49" fmla="*/ 139 h 316"/>
              <a:gd name="T50" fmla="*/ 86 w 421"/>
              <a:gd name="T51" fmla="*/ 139 h 316"/>
              <a:gd name="T52" fmla="*/ 76 w 421"/>
              <a:gd name="T53" fmla="*/ 30 h 316"/>
              <a:gd name="T54" fmla="*/ 91 w 421"/>
              <a:gd name="T55" fmla="*/ 15 h 316"/>
              <a:gd name="T56" fmla="*/ 105 w 421"/>
              <a:gd name="T57" fmla="*/ 60 h 316"/>
              <a:gd name="T58" fmla="*/ 89 w 421"/>
              <a:gd name="T59" fmla="*/ 75 h 316"/>
              <a:gd name="T60" fmla="*/ 76 w 421"/>
              <a:gd name="T61" fmla="*/ 30 h 316"/>
              <a:gd name="T62" fmla="*/ 195 w 421"/>
              <a:gd name="T63" fmla="*/ 257 h 316"/>
              <a:gd name="T64" fmla="*/ 50 w 421"/>
              <a:gd name="T65" fmla="*/ 252 h 316"/>
              <a:gd name="T66" fmla="*/ 55 w 421"/>
              <a:gd name="T67" fmla="*/ 232 h 316"/>
              <a:gd name="T68" fmla="*/ 96 w 421"/>
              <a:gd name="T69" fmla="*/ 194 h 316"/>
              <a:gd name="T70" fmla="*/ 127 w 421"/>
              <a:gd name="T71" fmla="*/ 210 h 316"/>
              <a:gd name="T72" fmla="*/ 154 w 421"/>
              <a:gd name="T73" fmla="*/ 202 h 316"/>
              <a:gd name="T74" fmla="*/ 182 w 421"/>
              <a:gd name="T75" fmla="*/ 197 h 316"/>
              <a:gd name="T76" fmla="*/ 206 w 421"/>
              <a:gd name="T77" fmla="*/ 240 h 316"/>
              <a:gd name="T78" fmla="*/ 340 w 421"/>
              <a:gd name="T79" fmla="*/ 256 h 316"/>
              <a:gd name="T80" fmla="*/ 256 w 421"/>
              <a:gd name="T81" fmla="*/ 249 h 316"/>
              <a:gd name="T82" fmla="*/ 340 w 421"/>
              <a:gd name="T83" fmla="*/ 241 h 316"/>
              <a:gd name="T84" fmla="*/ 340 w 421"/>
              <a:gd name="T85" fmla="*/ 25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21" h="316">
                <a:moveTo>
                  <a:pt x="361" y="31"/>
                </a:moveTo>
                <a:cubicBezTo>
                  <a:pt x="361" y="31"/>
                  <a:pt x="361" y="28"/>
                  <a:pt x="361" y="23"/>
                </a:cubicBezTo>
                <a:cubicBezTo>
                  <a:pt x="361" y="19"/>
                  <a:pt x="360" y="9"/>
                  <a:pt x="355" y="4"/>
                </a:cubicBezTo>
                <a:cubicBezTo>
                  <a:pt x="353" y="2"/>
                  <a:pt x="349" y="0"/>
                  <a:pt x="344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316" y="0"/>
                  <a:pt x="300" y="0"/>
                  <a:pt x="300" y="14"/>
                </a:cubicBezTo>
                <a:cubicBezTo>
                  <a:pt x="300" y="29"/>
                  <a:pt x="300" y="29"/>
                  <a:pt x="300" y="29"/>
                </a:cubicBezTo>
                <a:cubicBezTo>
                  <a:pt x="300" y="45"/>
                  <a:pt x="271" y="45"/>
                  <a:pt x="271" y="45"/>
                </a:cubicBezTo>
                <a:cubicBezTo>
                  <a:pt x="150" y="45"/>
                  <a:pt x="150" y="45"/>
                  <a:pt x="150" y="45"/>
                </a:cubicBezTo>
                <a:cubicBezTo>
                  <a:pt x="150" y="45"/>
                  <a:pt x="120" y="44"/>
                  <a:pt x="120" y="31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20" y="12"/>
                  <a:pt x="121" y="0"/>
                  <a:pt x="105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60" y="0"/>
                  <a:pt x="60" y="13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1" y="39"/>
                  <a:pt x="48" y="43"/>
                </a:cubicBezTo>
                <a:cubicBezTo>
                  <a:pt x="39" y="46"/>
                  <a:pt x="19" y="43"/>
                  <a:pt x="9" y="52"/>
                </a:cubicBezTo>
                <a:cubicBezTo>
                  <a:pt x="4" y="56"/>
                  <a:pt x="0" y="63"/>
                  <a:pt x="0" y="75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287"/>
                  <a:pt x="1" y="316"/>
                  <a:pt x="30" y="316"/>
                </a:cubicBezTo>
                <a:cubicBezTo>
                  <a:pt x="389" y="316"/>
                  <a:pt x="389" y="316"/>
                  <a:pt x="389" y="316"/>
                </a:cubicBezTo>
                <a:cubicBezTo>
                  <a:pt x="389" y="316"/>
                  <a:pt x="421" y="314"/>
                  <a:pt x="421" y="288"/>
                </a:cubicBezTo>
                <a:cubicBezTo>
                  <a:pt x="421" y="75"/>
                  <a:pt x="421" y="75"/>
                  <a:pt x="421" y="75"/>
                </a:cubicBezTo>
                <a:cubicBezTo>
                  <a:pt x="421" y="75"/>
                  <a:pt x="420" y="45"/>
                  <a:pt x="390" y="45"/>
                </a:cubicBezTo>
                <a:cubicBezTo>
                  <a:pt x="390" y="45"/>
                  <a:pt x="361" y="44"/>
                  <a:pt x="361" y="31"/>
                </a:cubicBezTo>
                <a:close/>
                <a:moveTo>
                  <a:pt x="316" y="30"/>
                </a:moveTo>
                <a:cubicBezTo>
                  <a:pt x="316" y="22"/>
                  <a:pt x="321" y="15"/>
                  <a:pt x="330" y="15"/>
                </a:cubicBezTo>
                <a:cubicBezTo>
                  <a:pt x="331" y="15"/>
                  <a:pt x="331" y="15"/>
                  <a:pt x="331" y="15"/>
                </a:cubicBezTo>
                <a:cubicBezTo>
                  <a:pt x="339" y="15"/>
                  <a:pt x="346" y="22"/>
                  <a:pt x="346" y="30"/>
                </a:cubicBezTo>
                <a:cubicBezTo>
                  <a:pt x="346" y="60"/>
                  <a:pt x="346" y="60"/>
                  <a:pt x="346" y="60"/>
                </a:cubicBezTo>
                <a:cubicBezTo>
                  <a:pt x="346" y="69"/>
                  <a:pt x="339" y="75"/>
                  <a:pt x="331" y="75"/>
                </a:cubicBezTo>
                <a:cubicBezTo>
                  <a:pt x="330" y="75"/>
                  <a:pt x="330" y="75"/>
                  <a:pt x="330" y="75"/>
                </a:cubicBezTo>
                <a:cubicBezTo>
                  <a:pt x="322" y="75"/>
                  <a:pt x="316" y="69"/>
                  <a:pt x="316" y="60"/>
                </a:cubicBezTo>
                <a:lnTo>
                  <a:pt x="316" y="30"/>
                </a:lnTo>
                <a:close/>
                <a:moveTo>
                  <a:pt x="264" y="181"/>
                </a:moveTo>
                <a:cubicBezTo>
                  <a:pt x="339" y="181"/>
                  <a:pt x="339" y="181"/>
                  <a:pt x="339" y="181"/>
                </a:cubicBezTo>
                <a:cubicBezTo>
                  <a:pt x="343" y="181"/>
                  <a:pt x="347" y="184"/>
                  <a:pt x="347" y="188"/>
                </a:cubicBezTo>
                <a:cubicBezTo>
                  <a:pt x="347" y="192"/>
                  <a:pt x="343" y="196"/>
                  <a:pt x="339" y="196"/>
                </a:cubicBezTo>
                <a:cubicBezTo>
                  <a:pt x="264" y="196"/>
                  <a:pt x="264" y="196"/>
                  <a:pt x="264" y="196"/>
                </a:cubicBezTo>
                <a:cubicBezTo>
                  <a:pt x="260" y="196"/>
                  <a:pt x="257" y="192"/>
                  <a:pt x="257" y="188"/>
                </a:cubicBezTo>
                <a:cubicBezTo>
                  <a:pt x="257" y="184"/>
                  <a:pt x="260" y="181"/>
                  <a:pt x="264" y="181"/>
                </a:cubicBezTo>
                <a:close/>
                <a:moveTo>
                  <a:pt x="346" y="219"/>
                </a:moveTo>
                <a:cubicBezTo>
                  <a:pt x="346" y="224"/>
                  <a:pt x="343" y="226"/>
                  <a:pt x="338" y="226"/>
                </a:cubicBezTo>
                <a:cubicBezTo>
                  <a:pt x="265" y="226"/>
                  <a:pt x="265" y="226"/>
                  <a:pt x="265" y="226"/>
                </a:cubicBezTo>
                <a:cubicBezTo>
                  <a:pt x="261" y="226"/>
                  <a:pt x="257" y="224"/>
                  <a:pt x="257" y="219"/>
                </a:cubicBezTo>
                <a:cubicBezTo>
                  <a:pt x="257" y="215"/>
                  <a:pt x="261" y="211"/>
                  <a:pt x="265" y="211"/>
                </a:cubicBezTo>
                <a:cubicBezTo>
                  <a:pt x="338" y="211"/>
                  <a:pt x="338" y="211"/>
                  <a:pt x="338" y="211"/>
                </a:cubicBezTo>
                <a:cubicBezTo>
                  <a:pt x="343" y="211"/>
                  <a:pt x="346" y="215"/>
                  <a:pt x="346" y="219"/>
                </a:cubicBezTo>
                <a:close/>
                <a:moveTo>
                  <a:pt x="128" y="91"/>
                </a:moveTo>
                <a:cubicBezTo>
                  <a:pt x="152" y="91"/>
                  <a:pt x="170" y="111"/>
                  <a:pt x="170" y="139"/>
                </a:cubicBezTo>
                <a:cubicBezTo>
                  <a:pt x="170" y="167"/>
                  <a:pt x="152" y="189"/>
                  <a:pt x="128" y="189"/>
                </a:cubicBezTo>
                <a:cubicBezTo>
                  <a:pt x="105" y="189"/>
                  <a:pt x="86" y="167"/>
                  <a:pt x="86" y="139"/>
                </a:cubicBezTo>
                <a:cubicBezTo>
                  <a:pt x="86" y="111"/>
                  <a:pt x="105" y="91"/>
                  <a:pt x="128" y="91"/>
                </a:cubicBezTo>
                <a:close/>
                <a:moveTo>
                  <a:pt x="76" y="30"/>
                </a:moveTo>
                <a:cubicBezTo>
                  <a:pt x="76" y="21"/>
                  <a:pt x="81" y="15"/>
                  <a:pt x="90" y="15"/>
                </a:cubicBezTo>
                <a:cubicBezTo>
                  <a:pt x="91" y="15"/>
                  <a:pt x="91" y="15"/>
                  <a:pt x="91" y="15"/>
                </a:cubicBezTo>
                <a:cubicBezTo>
                  <a:pt x="99" y="15"/>
                  <a:pt x="105" y="21"/>
                  <a:pt x="105" y="30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5" y="69"/>
                  <a:pt x="98" y="75"/>
                  <a:pt x="90" y="75"/>
                </a:cubicBezTo>
                <a:cubicBezTo>
                  <a:pt x="89" y="75"/>
                  <a:pt x="89" y="75"/>
                  <a:pt x="89" y="75"/>
                </a:cubicBezTo>
                <a:cubicBezTo>
                  <a:pt x="81" y="75"/>
                  <a:pt x="76" y="69"/>
                  <a:pt x="76" y="60"/>
                </a:cubicBezTo>
                <a:lnTo>
                  <a:pt x="76" y="30"/>
                </a:lnTo>
                <a:close/>
                <a:moveTo>
                  <a:pt x="207" y="252"/>
                </a:moveTo>
                <a:cubicBezTo>
                  <a:pt x="203" y="258"/>
                  <a:pt x="195" y="257"/>
                  <a:pt x="195" y="257"/>
                </a:cubicBezTo>
                <a:cubicBezTo>
                  <a:pt x="63" y="257"/>
                  <a:pt x="63" y="257"/>
                  <a:pt x="63" y="257"/>
                </a:cubicBezTo>
                <a:cubicBezTo>
                  <a:pt x="63" y="257"/>
                  <a:pt x="54" y="258"/>
                  <a:pt x="50" y="252"/>
                </a:cubicBezTo>
                <a:cubicBezTo>
                  <a:pt x="48" y="249"/>
                  <a:pt x="50" y="243"/>
                  <a:pt x="51" y="240"/>
                </a:cubicBezTo>
                <a:cubicBezTo>
                  <a:pt x="55" y="232"/>
                  <a:pt x="55" y="232"/>
                  <a:pt x="55" y="232"/>
                </a:cubicBezTo>
                <a:cubicBezTo>
                  <a:pt x="55" y="232"/>
                  <a:pt x="65" y="210"/>
                  <a:pt x="76" y="197"/>
                </a:cubicBezTo>
                <a:cubicBezTo>
                  <a:pt x="83" y="190"/>
                  <a:pt x="91" y="191"/>
                  <a:pt x="96" y="194"/>
                </a:cubicBezTo>
                <a:cubicBezTo>
                  <a:pt x="99" y="195"/>
                  <a:pt x="103" y="200"/>
                  <a:pt x="106" y="202"/>
                </a:cubicBezTo>
                <a:cubicBezTo>
                  <a:pt x="109" y="206"/>
                  <a:pt x="116" y="209"/>
                  <a:pt x="127" y="210"/>
                </a:cubicBezTo>
                <a:cubicBezTo>
                  <a:pt x="133" y="210"/>
                  <a:pt x="133" y="210"/>
                  <a:pt x="133" y="210"/>
                </a:cubicBezTo>
                <a:cubicBezTo>
                  <a:pt x="144" y="209"/>
                  <a:pt x="150" y="206"/>
                  <a:pt x="154" y="202"/>
                </a:cubicBezTo>
                <a:cubicBezTo>
                  <a:pt x="157" y="200"/>
                  <a:pt x="160" y="195"/>
                  <a:pt x="163" y="194"/>
                </a:cubicBezTo>
                <a:cubicBezTo>
                  <a:pt x="168" y="191"/>
                  <a:pt x="176" y="190"/>
                  <a:pt x="182" y="197"/>
                </a:cubicBezTo>
                <a:cubicBezTo>
                  <a:pt x="193" y="210"/>
                  <a:pt x="202" y="232"/>
                  <a:pt x="202" y="232"/>
                </a:cubicBezTo>
                <a:cubicBezTo>
                  <a:pt x="206" y="240"/>
                  <a:pt x="206" y="240"/>
                  <a:pt x="206" y="240"/>
                </a:cubicBezTo>
                <a:cubicBezTo>
                  <a:pt x="207" y="244"/>
                  <a:pt x="209" y="249"/>
                  <a:pt x="207" y="252"/>
                </a:cubicBezTo>
                <a:close/>
                <a:moveTo>
                  <a:pt x="340" y="256"/>
                </a:moveTo>
                <a:cubicBezTo>
                  <a:pt x="263" y="256"/>
                  <a:pt x="263" y="256"/>
                  <a:pt x="263" y="256"/>
                </a:cubicBezTo>
                <a:cubicBezTo>
                  <a:pt x="259" y="256"/>
                  <a:pt x="256" y="253"/>
                  <a:pt x="256" y="249"/>
                </a:cubicBezTo>
                <a:cubicBezTo>
                  <a:pt x="256" y="244"/>
                  <a:pt x="259" y="241"/>
                  <a:pt x="263" y="241"/>
                </a:cubicBezTo>
                <a:cubicBezTo>
                  <a:pt x="340" y="241"/>
                  <a:pt x="340" y="241"/>
                  <a:pt x="340" y="241"/>
                </a:cubicBezTo>
                <a:cubicBezTo>
                  <a:pt x="344" y="241"/>
                  <a:pt x="347" y="244"/>
                  <a:pt x="347" y="249"/>
                </a:cubicBezTo>
                <a:cubicBezTo>
                  <a:pt x="347" y="253"/>
                  <a:pt x="344" y="256"/>
                  <a:pt x="340" y="256"/>
                </a:cubicBezTo>
                <a:close/>
              </a:path>
            </a:pathLst>
          </a:custGeom>
          <a:solidFill>
            <a:srgbClr val="E31B23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37" name="Rectangle 97"/>
          <p:cNvSpPr>
            <a:spLocks noChangeArrowheads="1"/>
          </p:cNvSpPr>
          <p:nvPr/>
        </p:nvSpPr>
        <p:spPr bwMode="auto">
          <a:xfrm>
            <a:off x="5259571" y="4564692"/>
            <a:ext cx="77972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914400"/>
            <a:r>
              <a:rPr lang="en-US" sz="800" b="1" dirty="0" smtClean="0">
                <a:solidFill>
                  <a:schemeClr val="accent1"/>
                </a:solidFill>
                <a:cs typeface="Arial" charset="0"/>
              </a:rPr>
              <a:t>Standard</a:t>
            </a:r>
          </a:p>
          <a:p>
            <a:pPr algn="ctr" defTabSz="914400"/>
            <a:r>
              <a:rPr lang="en-US" sz="800" b="1" dirty="0" smtClean="0">
                <a:solidFill>
                  <a:schemeClr val="accent1"/>
                </a:solidFill>
                <a:cs typeface="Arial" charset="0"/>
              </a:rPr>
              <a:t>Login Module</a:t>
            </a:r>
            <a:endParaRPr lang="en-US" sz="8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138" name="Rectangle 97"/>
          <p:cNvSpPr>
            <a:spLocks noChangeArrowheads="1"/>
          </p:cNvSpPr>
          <p:nvPr/>
        </p:nvSpPr>
        <p:spPr bwMode="auto">
          <a:xfrm>
            <a:off x="6191692" y="4568236"/>
            <a:ext cx="779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914400"/>
            <a:r>
              <a:rPr lang="en-US" sz="800" b="1" dirty="0" err="1" smtClean="0">
                <a:solidFill>
                  <a:schemeClr val="accent1"/>
                </a:solidFill>
                <a:cs typeface="Arial" charset="0"/>
              </a:rPr>
              <a:t>OAuth</a:t>
            </a:r>
            <a:r>
              <a:rPr lang="en-US" sz="800" b="1" dirty="0" smtClean="0">
                <a:solidFill>
                  <a:schemeClr val="accent1"/>
                </a:solidFill>
                <a:cs typeface="Arial" charset="0"/>
              </a:rPr>
              <a:t> (</a:t>
            </a:r>
            <a:r>
              <a:rPr lang="en-US" sz="800" b="1" dirty="0" err="1" smtClean="0">
                <a:solidFill>
                  <a:schemeClr val="accent1"/>
                </a:solidFill>
                <a:cs typeface="Arial" charset="0"/>
              </a:rPr>
              <a:t>Facebook</a:t>
            </a:r>
            <a:r>
              <a:rPr lang="en-US" sz="800" b="1" dirty="0" smtClean="0">
                <a:solidFill>
                  <a:schemeClr val="accent1"/>
                </a:solidFill>
                <a:cs typeface="Arial" charset="0"/>
              </a:rPr>
              <a:t>)</a:t>
            </a:r>
          </a:p>
          <a:p>
            <a:pPr algn="ctr" defTabSz="914400"/>
            <a:r>
              <a:rPr lang="en-US" sz="800" b="1" dirty="0" smtClean="0">
                <a:solidFill>
                  <a:schemeClr val="accent1"/>
                </a:solidFill>
                <a:cs typeface="Arial" charset="0"/>
              </a:rPr>
              <a:t>Login Module</a:t>
            </a:r>
            <a:endParaRPr lang="en-US" sz="8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139" name="Rectangle 97"/>
          <p:cNvSpPr>
            <a:spLocks noChangeArrowheads="1"/>
          </p:cNvSpPr>
          <p:nvPr/>
        </p:nvSpPr>
        <p:spPr bwMode="auto">
          <a:xfrm>
            <a:off x="7067105" y="4571781"/>
            <a:ext cx="77972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914400"/>
            <a:r>
              <a:rPr lang="en-US" sz="800" b="1" dirty="0" smtClean="0">
                <a:solidFill>
                  <a:schemeClr val="accent1"/>
                </a:solidFill>
                <a:cs typeface="Arial" charset="0"/>
              </a:rPr>
              <a:t>LDAP</a:t>
            </a:r>
          </a:p>
          <a:p>
            <a:pPr algn="ctr" defTabSz="914400"/>
            <a:r>
              <a:rPr lang="en-US" sz="800" b="1" dirty="0" smtClean="0">
                <a:solidFill>
                  <a:schemeClr val="accent1"/>
                </a:solidFill>
                <a:cs typeface="Arial" charset="0"/>
              </a:rPr>
              <a:t>Login Module</a:t>
            </a:r>
            <a:endParaRPr lang="en-US" sz="8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140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4455042" cy="3394472"/>
          </a:xfrm>
        </p:spPr>
        <p:txBody>
          <a:bodyPr/>
          <a:lstStyle/>
          <a:p>
            <a:r>
              <a:rPr lang="bg-BG" dirty="0" smtClean="0"/>
              <a:t>Най-общо казано се състои от две части – </a:t>
            </a:r>
            <a:r>
              <a:rPr lang="en-US" dirty="0" smtClean="0"/>
              <a:t>framework </a:t>
            </a:r>
            <a:r>
              <a:rPr lang="bg-BG" dirty="0" smtClean="0"/>
              <a:t>и напълно независими един от друг логин модули</a:t>
            </a:r>
            <a:endParaRPr lang="en-US" dirty="0" smtClean="0"/>
          </a:p>
          <a:p>
            <a:r>
              <a:rPr lang="bg-BG" dirty="0" smtClean="0"/>
              <a:t>Конфигурация – списък с модули</a:t>
            </a:r>
            <a:endParaRPr lang="en-US" dirty="0" smtClean="0"/>
          </a:p>
          <a:p>
            <a:r>
              <a:rPr lang="en-US" dirty="0" smtClean="0"/>
              <a:t>Callback Handler – </a:t>
            </a:r>
            <a:r>
              <a:rPr lang="bg-BG" dirty="0" smtClean="0"/>
              <a:t>обект, който се използва за предаване на информация към логин модула</a:t>
            </a:r>
          </a:p>
        </p:txBody>
      </p:sp>
      <p:sp>
        <p:nvSpPr>
          <p:cNvPr id="141" name="Freeform 36"/>
          <p:cNvSpPr>
            <a:spLocks noEditPoints="1"/>
          </p:cNvSpPr>
          <p:nvPr/>
        </p:nvSpPr>
        <p:spPr bwMode="auto">
          <a:xfrm>
            <a:off x="4765544" y="2765166"/>
            <a:ext cx="429458" cy="509661"/>
          </a:xfrm>
          <a:custGeom>
            <a:avLst/>
            <a:gdLst>
              <a:gd name="T0" fmla="*/ 176493 w 249"/>
              <a:gd name="T1" fmla="*/ 450682 h 293"/>
              <a:gd name="T2" fmla="*/ 758545 w 249"/>
              <a:gd name="T3" fmla="*/ 450682 h 293"/>
              <a:gd name="T4" fmla="*/ 758545 w 249"/>
              <a:gd name="T5" fmla="*/ 492342 h 293"/>
              <a:gd name="T6" fmla="*/ 176493 w 249"/>
              <a:gd name="T7" fmla="*/ 492342 h 293"/>
              <a:gd name="T8" fmla="*/ 176493 w 249"/>
              <a:gd name="T9" fmla="*/ 450682 h 293"/>
              <a:gd name="T10" fmla="*/ 176493 w 249"/>
              <a:gd name="T11" fmla="*/ 655194 h 293"/>
              <a:gd name="T12" fmla="*/ 398048 w 249"/>
              <a:gd name="T13" fmla="*/ 655194 h 293"/>
              <a:gd name="T14" fmla="*/ 398048 w 249"/>
              <a:gd name="T15" fmla="*/ 700640 h 293"/>
              <a:gd name="T16" fmla="*/ 176493 w 249"/>
              <a:gd name="T17" fmla="*/ 700640 h 293"/>
              <a:gd name="T18" fmla="*/ 176493 w 249"/>
              <a:gd name="T19" fmla="*/ 655194 h 293"/>
              <a:gd name="T20" fmla="*/ 176493 w 249"/>
              <a:gd name="T21" fmla="*/ 552938 h 293"/>
              <a:gd name="T22" fmla="*/ 589562 w 249"/>
              <a:gd name="T23" fmla="*/ 552938 h 293"/>
              <a:gd name="T24" fmla="*/ 589562 w 249"/>
              <a:gd name="T25" fmla="*/ 598385 h 293"/>
              <a:gd name="T26" fmla="*/ 176493 w 249"/>
              <a:gd name="T27" fmla="*/ 598385 h 293"/>
              <a:gd name="T28" fmla="*/ 176493 w 249"/>
              <a:gd name="T29" fmla="*/ 552938 h 293"/>
              <a:gd name="T30" fmla="*/ 304169 w 249"/>
              <a:gd name="T31" fmla="*/ 0 h 293"/>
              <a:gd name="T32" fmla="*/ 0 w 249"/>
              <a:gd name="T33" fmla="*/ 310554 h 293"/>
              <a:gd name="T34" fmla="*/ 0 w 249"/>
              <a:gd name="T35" fmla="*/ 1033918 h 293"/>
              <a:gd name="T36" fmla="*/ 75103 w 249"/>
              <a:gd name="T37" fmla="*/ 1109663 h 293"/>
              <a:gd name="T38" fmla="*/ 859935 w 249"/>
              <a:gd name="T39" fmla="*/ 1109663 h 293"/>
              <a:gd name="T40" fmla="*/ 935038 w 249"/>
              <a:gd name="T41" fmla="*/ 1033918 h 293"/>
              <a:gd name="T42" fmla="*/ 935038 w 249"/>
              <a:gd name="T43" fmla="*/ 253745 h 293"/>
              <a:gd name="T44" fmla="*/ 935038 w 249"/>
              <a:gd name="T45" fmla="*/ 106043 h 293"/>
              <a:gd name="T46" fmla="*/ 859935 w 249"/>
              <a:gd name="T47" fmla="*/ 0 h 293"/>
              <a:gd name="T48" fmla="*/ 304169 w 249"/>
              <a:gd name="T49" fmla="*/ 0 h 293"/>
              <a:gd name="T50" fmla="*/ 852424 w 249"/>
              <a:gd name="T51" fmla="*/ 117405 h 293"/>
              <a:gd name="T52" fmla="*/ 826138 w 249"/>
              <a:gd name="T53" fmla="*/ 90894 h 293"/>
              <a:gd name="T54" fmla="*/ 334210 w 249"/>
              <a:gd name="T55" fmla="*/ 90894 h 293"/>
              <a:gd name="T56" fmla="*/ 334210 w 249"/>
              <a:gd name="T57" fmla="*/ 280256 h 293"/>
              <a:gd name="T58" fmla="*/ 259107 w 249"/>
              <a:gd name="T59" fmla="*/ 356001 h 293"/>
              <a:gd name="T60" fmla="*/ 82614 w 249"/>
              <a:gd name="T61" fmla="*/ 356001 h 293"/>
              <a:gd name="T62" fmla="*/ 82614 w 249"/>
              <a:gd name="T63" fmla="*/ 1011195 h 293"/>
              <a:gd name="T64" fmla="*/ 108900 w 249"/>
              <a:gd name="T65" fmla="*/ 1033918 h 293"/>
              <a:gd name="T66" fmla="*/ 826138 w 249"/>
              <a:gd name="T67" fmla="*/ 1033918 h 293"/>
              <a:gd name="T68" fmla="*/ 852424 w 249"/>
              <a:gd name="T69" fmla="*/ 1011195 h 293"/>
              <a:gd name="T70" fmla="*/ 852424 w 249"/>
              <a:gd name="T71" fmla="*/ 117405 h 293"/>
              <a:gd name="T72" fmla="*/ 165228 w 249"/>
              <a:gd name="T73" fmla="*/ 265107 h 293"/>
              <a:gd name="T74" fmla="*/ 247841 w 249"/>
              <a:gd name="T75" fmla="*/ 178001 h 293"/>
              <a:gd name="T76" fmla="*/ 247841 w 249"/>
              <a:gd name="T77" fmla="*/ 238596 h 293"/>
              <a:gd name="T78" fmla="*/ 225310 w 249"/>
              <a:gd name="T79" fmla="*/ 265107 h 293"/>
              <a:gd name="T80" fmla="*/ 165228 w 249"/>
              <a:gd name="T81" fmla="*/ 265107 h 29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9" h="293">
                <a:moveTo>
                  <a:pt x="47" y="119"/>
                </a:moveTo>
                <a:cubicBezTo>
                  <a:pt x="202" y="119"/>
                  <a:pt x="202" y="119"/>
                  <a:pt x="202" y="119"/>
                </a:cubicBezTo>
                <a:cubicBezTo>
                  <a:pt x="202" y="130"/>
                  <a:pt x="202" y="130"/>
                  <a:pt x="202" y="130"/>
                </a:cubicBezTo>
                <a:cubicBezTo>
                  <a:pt x="47" y="130"/>
                  <a:pt x="47" y="130"/>
                  <a:pt x="47" y="130"/>
                </a:cubicBezTo>
                <a:cubicBezTo>
                  <a:pt x="47" y="119"/>
                  <a:pt x="47" y="119"/>
                  <a:pt x="47" y="119"/>
                </a:cubicBezTo>
                <a:close/>
                <a:moveTo>
                  <a:pt x="47" y="173"/>
                </a:moveTo>
                <a:cubicBezTo>
                  <a:pt x="106" y="173"/>
                  <a:pt x="106" y="173"/>
                  <a:pt x="106" y="173"/>
                </a:cubicBezTo>
                <a:cubicBezTo>
                  <a:pt x="106" y="185"/>
                  <a:pt x="106" y="185"/>
                  <a:pt x="106" y="185"/>
                </a:cubicBezTo>
                <a:cubicBezTo>
                  <a:pt x="47" y="185"/>
                  <a:pt x="47" y="185"/>
                  <a:pt x="47" y="185"/>
                </a:cubicBezTo>
                <a:cubicBezTo>
                  <a:pt x="47" y="173"/>
                  <a:pt x="47" y="173"/>
                  <a:pt x="47" y="173"/>
                </a:cubicBezTo>
                <a:close/>
                <a:moveTo>
                  <a:pt x="47" y="146"/>
                </a:moveTo>
                <a:cubicBezTo>
                  <a:pt x="157" y="146"/>
                  <a:pt x="157" y="146"/>
                  <a:pt x="157" y="146"/>
                </a:cubicBezTo>
                <a:cubicBezTo>
                  <a:pt x="157" y="158"/>
                  <a:pt x="157" y="158"/>
                  <a:pt x="157" y="158"/>
                </a:cubicBezTo>
                <a:cubicBezTo>
                  <a:pt x="47" y="158"/>
                  <a:pt x="47" y="158"/>
                  <a:pt x="47" y="158"/>
                </a:cubicBezTo>
                <a:cubicBezTo>
                  <a:pt x="47" y="146"/>
                  <a:pt x="47" y="146"/>
                  <a:pt x="47" y="146"/>
                </a:cubicBezTo>
                <a:close/>
                <a:moveTo>
                  <a:pt x="81" y="0"/>
                </a:moveTo>
                <a:cubicBezTo>
                  <a:pt x="0" y="82"/>
                  <a:pt x="0" y="82"/>
                  <a:pt x="0" y="82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84"/>
                  <a:pt x="9" y="293"/>
                  <a:pt x="20" y="293"/>
                </a:cubicBezTo>
                <a:cubicBezTo>
                  <a:pt x="90" y="293"/>
                  <a:pt x="159" y="293"/>
                  <a:pt x="229" y="293"/>
                </a:cubicBezTo>
                <a:cubicBezTo>
                  <a:pt x="240" y="293"/>
                  <a:pt x="249" y="284"/>
                  <a:pt x="249" y="273"/>
                </a:cubicBezTo>
                <a:cubicBezTo>
                  <a:pt x="249" y="204"/>
                  <a:pt x="249" y="136"/>
                  <a:pt x="249" y="67"/>
                </a:cubicBezTo>
                <a:cubicBezTo>
                  <a:pt x="249" y="28"/>
                  <a:pt x="249" y="28"/>
                  <a:pt x="249" y="28"/>
                </a:cubicBezTo>
                <a:cubicBezTo>
                  <a:pt x="249" y="15"/>
                  <a:pt x="247" y="0"/>
                  <a:pt x="229" y="0"/>
                </a:cubicBezTo>
                <a:cubicBezTo>
                  <a:pt x="81" y="0"/>
                  <a:pt x="81" y="0"/>
                  <a:pt x="81" y="0"/>
                </a:cubicBezTo>
                <a:close/>
                <a:moveTo>
                  <a:pt x="227" y="31"/>
                </a:moveTo>
                <a:cubicBezTo>
                  <a:pt x="227" y="27"/>
                  <a:pt x="224" y="24"/>
                  <a:pt x="220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74"/>
                  <a:pt x="89" y="74"/>
                  <a:pt x="89" y="74"/>
                </a:cubicBezTo>
                <a:cubicBezTo>
                  <a:pt x="89" y="85"/>
                  <a:pt x="80" y="94"/>
                  <a:pt x="69" y="94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267"/>
                  <a:pt x="22" y="267"/>
                  <a:pt x="22" y="267"/>
                </a:cubicBezTo>
                <a:cubicBezTo>
                  <a:pt x="22" y="270"/>
                  <a:pt x="26" y="273"/>
                  <a:pt x="29" y="273"/>
                </a:cubicBezTo>
                <a:cubicBezTo>
                  <a:pt x="220" y="273"/>
                  <a:pt x="220" y="273"/>
                  <a:pt x="220" y="273"/>
                </a:cubicBezTo>
                <a:cubicBezTo>
                  <a:pt x="224" y="273"/>
                  <a:pt x="227" y="270"/>
                  <a:pt x="227" y="267"/>
                </a:cubicBezTo>
                <a:cubicBezTo>
                  <a:pt x="227" y="188"/>
                  <a:pt x="227" y="110"/>
                  <a:pt x="227" y="31"/>
                </a:cubicBezTo>
                <a:close/>
                <a:moveTo>
                  <a:pt x="44" y="70"/>
                </a:moveTo>
                <a:cubicBezTo>
                  <a:pt x="66" y="47"/>
                  <a:pt x="66" y="47"/>
                  <a:pt x="66" y="47"/>
                </a:cubicBezTo>
                <a:cubicBezTo>
                  <a:pt x="66" y="63"/>
                  <a:pt x="66" y="63"/>
                  <a:pt x="66" y="63"/>
                </a:cubicBezTo>
                <a:cubicBezTo>
                  <a:pt x="66" y="67"/>
                  <a:pt x="63" y="70"/>
                  <a:pt x="60" y="70"/>
                </a:cubicBezTo>
                <a:lnTo>
                  <a:pt x="44" y="70"/>
                </a:lnTo>
                <a:close/>
              </a:path>
            </a:pathLst>
          </a:custGeom>
          <a:solidFill>
            <a:srgbClr val="E31B23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143" name="Rectangle 68"/>
          <p:cNvSpPr>
            <a:spLocks noChangeArrowheads="1"/>
          </p:cNvSpPr>
          <p:nvPr/>
        </p:nvSpPr>
        <p:spPr bwMode="auto">
          <a:xfrm>
            <a:off x="4497572" y="2466752"/>
            <a:ext cx="10384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914400"/>
            <a:r>
              <a:rPr lang="bg-BG" sz="900" b="1" dirty="0" smtClean="0">
                <a:solidFill>
                  <a:schemeClr val="accent1"/>
                </a:solidFill>
                <a:cs typeface="Arial" charset="0"/>
              </a:rPr>
              <a:t>Конфигурация</a:t>
            </a:r>
          </a:p>
          <a:p>
            <a:pPr algn="ctr" defTabSz="914400"/>
            <a:r>
              <a:rPr lang="bg-BG" sz="900" b="1" dirty="0" smtClean="0">
                <a:solidFill>
                  <a:schemeClr val="accent1"/>
                </a:solidFill>
                <a:cs typeface="Arial" charset="0"/>
              </a:rPr>
              <a:t>Списък с модули</a:t>
            </a:r>
            <a:endParaRPr lang="en-US" sz="900" dirty="0">
              <a:solidFill>
                <a:schemeClr val="accent1"/>
              </a:solidFill>
              <a:cs typeface="Arial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 bwMode="auto">
          <a:xfrm>
            <a:off x="5217042" y="3047999"/>
            <a:ext cx="446567" cy="7089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146" name="Group 145"/>
          <p:cNvGrpSpPr>
            <a:grpSpLocks noChangeAspect="1"/>
          </p:cNvGrpSpPr>
          <p:nvPr/>
        </p:nvGrpSpPr>
        <p:grpSpPr>
          <a:xfrm>
            <a:off x="8045543" y="3120340"/>
            <a:ext cx="485643" cy="558524"/>
            <a:chOff x="663576" y="1592263"/>
            <a:chExt cx="1131888" cy="1301751"/>
          </a:xfrm>
          <a:solidFill>
            <a:srgbClr val="E31B23"/>
          </a:solidFill>
        </p:grpSpPr>
        <p:sp>
          <p:nvSpPr>
            <p:cNvPr id="147" name="Freeform 5"/>
            <p:cNvSpPr>
              <a:spLocks noEditPoints="1"/>
            </p:cNvSpPr>
            <p:nvPr/>
          </p:nvSpPr>
          <p:spPr bwMode="auto">
            <a:xfrm>
              <a:off x="914401" y="2016126"/>
              <a:ext cx="881063" cy="877888"/>
            </a:xfrm>
            <a:custGeom>
              <a:avLst/>
              <a:gdLst>
                <a:gd name="T0" fmla="*/ 227 w 233"/>
                <a:gd name="T1" fmla="*/ 99 h 232"/>
                <a:gd name="T2" fmla="*/ 199 w 233"/>
                <a:gd name="T3" fmla="*/ 85 h 232"/>
                <a:gd name="T4" fmla="*/ 192 w 233"/>
                <a:gd name="T5" fmla="*/ 63 h 232"/>
                <a:gd name="T6" fmla="*/ 200 w 233"/>
                <a:gd name="T7" fmla="*/ 36 h 232"/>
                <a:gd name="T8" fmla="*/ 182 w 233"/>
                <a:gd name="T9" fmla="*/ 26 h 232"/>
                <a:gd name="T10" fmla="*/ 153 w 233"/>
                <a:gd name="T11" fmla="*/ 36 h 232"/>
                <a:gd name="T12" fmla="*/ 137 w 233"/>
                <a:gd name="T13" fmla="*/ 26 h 232"/>
                <a:gd name="T14" fmla="*/ 124 w 233"/>
                <a:gd name="T15" fmla="*/ 1 h 232"/>
                <a:gd name="T16" fmla="*/ 109 w 233"/>
                <a:gd name="T17" fmla="*/ 1 h 232"/>
                <a:gd name="T18" fmla="*/ 95 w 233"/>
                <a:gd name="T19" fmla="*/ 26 h 232"/>
                <a:gd name="T20" fmla="*/ 79 w 233"/>
                <a:gd name="T21" fmla="*/ 36 h 232"/>
                <a:gd name="T22" fmla="*/ 50 w 233"/>
                <a:gd name="T23" fmla="*/ 26 h 232"/>
                <a:gd name="T24" fmla="*/ 32 w 233"/>
                <a:gd name="T25" fmla="*/ 36 h 232"/>
                <a:gd name="T26" fmla="*/ 41 w 233"/>
                <a:gd name="T27" fmla="*/ 63 h 232"/>
                <a:gd name="T28" fmla="*/ 34 w 233"/>
                <a:gd name="T29" fmla="*/ 85 h 232"/>
                <a:gd name="T30" fmla="*/ 6 w 233"/>
                <a:gd name="T31" fmla="*/ 99 h 232"/>
                <a:gd name="T32" fmla="*/ 0 w 233"/>
                <a:gd name="T33" fmla="*/ 116 h 232"/>
                <a:gd name="T34" fmla="*/ 5 w 233"/>
                <a:gd name="T35" fmla="*/ 122 h 232"/>
                <a:gd name="T36" fmla="*/ 30 w 233"/>
                <a:gd name="T37" fmla="*/ 135 h 232"/>
                <a:gd name="T38" fmla="*/ 38 w 233"/>
                <a:gd name="T39" fmla="*/ 164 h 232"/>
                <a:gd name="T40" fmla="*/ 29 w 233"/>
                <a:gd name="T41" fmla="*/ 192 h 232"/>
                <a:gd name="T42" fmla="*/ 41 w 233"/>
                <a:gd name="T43" fmla="*/ 199 h 232"/>
                <a:gd name="T44" fmla="*/ 69 w 233"/>
                <a:gd name="T45" fmla="*/ 190 h 232"/>
                <a:gd name="T46" fmla="*/ 99 w 233"/>
                <a:gd name="T47" fmla="*/ 207 h 232"/>
                <a:gd name="T48" fmla="*/ 113 w 233"/>
                <a:gd name="T49" fmla="*/ 232 h 232"/>
                <a:gd name="T50" fmla="*/ 120 w 233"/>
                <a:gd name="T51" fmla="*/ 232 h 232"/>
                <a:gd name="T52" fmla="*/ 133 w 233"/>
                <a:gd name="T53" fmla="*/ 207 h 232"/>
                <a:gd name="T54" fmla="*/ 164 w 233"/>
                <a:gd name="T55" fmla="*/ 190 h 232"/>
                <a:gd name="T56" fmla="*/ 191 w 233"/>
                <a:gd name="T57" fmla="*/ 199 h 232"/>
                <a:gd name="T58" fmla="*/ 204 w 233"/>
                <a:gd name="T59" fmla="*/ 192 h 232"/>
                <a:gd name="T60" fmla="*/ 195 w 233"/>
                <a:gd name="T61" fmla="*/ 164 h 232"/>
                <a:gd name="T62" fmla="*/ 203 w 233"/>
                <a:gd name="T63" fmla="*/ 135 h 232"/>
                <a:gd name="T64" fmla="*/ 228 w 233"/>
                <a:gd name="T65" fmla="*/ 122 h 232"/>
                <a:gd name="T66" fmla="*/ 233 w 233"/>
                <a:gd name="T67" fmla="*/ 116 h 232"/>
                <a:gd name="T68" fmla="*/ 116 w 233"/>
                <a:gd name="T69" fmla="*/ 169 h 232"/>
                <a:gd name="T70" fmla="*/ 116 w 233"/>
                <a:gd name="T71" fmla="*/ 63 h 232"/>
                <a:gd name="T72" fmla="*/ 116 w 233"/>
                <a:gd name="T73" fmla="*/ 16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3" h="232">
                  <a:moveTo>
                    <a:pt x="232" y="105"/>
                  </a:moveTo>
                  <a:cubicBezTo>
                    <a:pt x="232" y="102"/>
                    <a:pt x="230" y="100"/>
                    <a:pt x="227" y="99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3" y="90"/>
                    <a:pt x="200" y="88"/>
                    <a:pt x="199" y="85"/>
                  </a:cubicBezTo>
                  <a:cubicBezTo>
                    <a:pt x="192" y="71"/>
                    <a:pt x="192" y="71"/>
                    <a:pt x="192" y="71"/>
                  </a:cubicBezTo>
                  <a:cubicBezTo>
                    <a:pt x="191" y="69"/>
                    <a:pt x="191" y="65"/>
                    <a:pt x="192" y="63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203" y="41"/>
                    <a:pt x="202" y="38"/>
                    <a:pt x="200" y="36"/>
                  </a:cubicBezTo>
                  <a:cubicBezTo>
                    <a:pt x="190" y="27"/>
                    <a:pt x="190" y="27"/>
                    <a:pt x="190" y="27"/>
                  </a:cubicBezTo>
                  <a:cubicBezTo>
                    <a:pt x="188" y="25"/>
                    <a:pt x="185" y="25"/>
                    <a:pt x="182" y="26"/>
                  </a:cubicBezTo>
                  <a:cubicBezTo>
                    <a:pt x="162" y="36"/>
                    <a:pt x="162" y="36"/>
                    <a:pt x="162" y="36"/>
                  </a:cubicBezTo>
                  <a:cubicBezTo>
                    <a:pt x="159" y="37"/>
                    <a:pt x="156" y="37"/>
                    <a:pt x="153" y="36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1" y="31"/>
                    <a:pt x="138" y="28"/>
                    <a:pt x="137" y="26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29" y="3"/>
                    <a:pt x="126" y="1"/>
                    <a:pt x="124" y="1"/>
                  </a:cubicBezTo>
                  <a:cubicBezTo>
                    <a:pt x="124" y="1"/>
                    <a:pt x="120" y="0"/>
                    <a:pt x="116" y="0"/>
                  </a:cubicBezTo>
                  <a:cubicBezTo>
                    <a:pt x="112" y="0"/>
                    <a:pt x="109" y="1"/>
                    <a:pt x="109" y="1"/>
                  </a:cubicBezTo>
                  <a:cubicBezTo>
                    <a:pt x="106" y="1"/>
                    <a:pt x="103" y="3"/>
                    <a:pt x="103" y="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9"/>
                    <a:pt x="92" y="31"/>
                    <a:pt x="89" y="32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7" y="37"/>
                    <a:pt x="73" y="37"/>
                    <a:pt x="71" y="3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8" y="25"/>
                    <a:pt x="45" y="25"/>
                    <a:pt x="43" y="2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8"/>
                    <a:pt x="30" y="41"/>
                    <a:pt x="31" y="44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2" y="66"/>
                    <a:pt x="42" y="69"/>
                    <a:pt x="40" y="71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3" y="87"/>
                    <a:pt x="30" y="90"/>
                    <a:pt x="28" y="91"/>
                  </a:cubicBezTo>
                  <a:cubicBezTo>
                    <a:pt x="6" y="99"/>
                    <a:pt x="6" y="99"/>
                    <a:pt x="6" y="99"/>
                  </a:cubicBezTo>
                  <a:cubicBezTo>
                    <a:pt x="3" y="99"/>
                    <a:pt x="1" y="102"/>
                    <a:pt x="1" y="105"/>
                  </a:cubicBezTo>
                  <a:cubicBezTo>
                    <a:pt x="1" y="105"/>
                    <a:pt x="0" y="111"/>
                    <a:pt x="0" y="11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2" y="121"/>
                    <a:pt x="5" y="122"/>
                  </a:cubicBezTo>
                  <a:cubicBezTo>
                    <a:pt x="25" y="129"/>
                    <a:pt x="25" y="129"/>
                    <a:pt x="25" y="129"/>
                  </a:cubicBezTo>
                  <a:cubicBezTo>
                    <a:pt x="27" y="130"/>
                    <a:pt x="30" y="133"/>
                    <a:pt x="30" y="135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39" y="158"/>
                    <a:pt x="39" y="162"/>
                    <a:pt x="38" y="164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7" y="187"/>
                    <a:pt x="27" y="190"/>
                    <a:pt x="29" y="192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36" y="200"/>
                    <a:pt x="39" y="200"/>
                    <a:pt x="41" y="199"/>
                  </a:cubicBezTo>
                  <a:cubicBezTo>
                    <a:pt x="61" y="190"/>
                    <a:pt x="61" y="190"/>
                    <a:pt x="61" y="190"/>
                  </a:cubicBezTo>
                  <a:cubicBezTo>
                    <a:pt x="63" y="189"/>
                    <a:pt x="67" y="189"/>
                    <a:pt x="69" y="190"/>
                  </a:cubicBezTo>
                  <a:cubicBezTo>
                    <a:pt x="94" y="201"/>
                    <a:pt x="94" y="201"/>
                    <a:pt x="94" y="201"/>
                  </a:cubicBezTo>
                  <a:cubicBezTo>
                    <a:pt x="96" y="202"/>
                    <a:pt x="99" y="204"/>
                    <a:pt x="99" y="207"/>
                  </a:cubicBezTo>
                  <a:cubicBezTo>
                    <a:pt x="107" y="228"/>
                    <a:pt x="107" y="228"/>
                    <a:pt x="107" y="228"/>
                  </a:cubicBezTo>
                  <a:cubicBezTo>
                    <a:pt x="108" y="230"/>
                    <a:pt x="110" y="232"/>
                    <a:pt x="113" y="232"/>
                  </a:cubicBezTo>
                  <a:cubicBezTo>
                    <a:pt x="113" y="232"/>
                    <a:pt x="114" y="232"/>
                    <a:pt x="116" y="232"/>
                  </a:cubicBezTo>
                  <a:cubicBezTo>
                    <a:pt x="119" y="232"/>
                    <a:pt x="120" y="232"/>
                    <a:pt x="120" y="232"/>
                  </a:cubicBezTo>
                  <a:cubicBezTo>
                    <a:pt x="122" y="232"/>
                    <a:pt x="125" y="230"/>
                    <a:pt x="126" y="228"/>
                  </a:cubicBezTo>
                  <a:cubicBezTo>
                    <a:pt x="133" y="207"/>
                    <a:pt x="133" y="207"/>
                    <a:pt x="133" y="207"/>
                  </a:cubicBezTo>
                  <a:cubicBezTo>
                    <a:pt x="134" y="204"/>
                    <a:pt x="137" y="202"/>
                    <a:pt x="139" y="201"/>
                  </a:cubicBezTo>
                  <a:cubicBezTo>
                    <a:pt x="164" y="190"/>
                    <a:pt x="164" y="190"/>
                    <a:pt x="164" y="190"/>
                  </a:cubicBezTo>
                  <a:cubicBezTo>
                    <a:pt x="166" y="189"/>
                    <a:pt x="169" y="189"/>
                    <a:pt x="172" y="190"/>
                  </a:cubicBezTo>
                  <a:cubicBezTo>
                    <a:pt x="191" y="199"/>
                    <a:pt x="191" y="199"/>
                    <a:pt x="191" y="199"/>
                  </a:cubicBezTo>
                  <a:cubicBezTo>
                    <a:pt x="194" y="201"/>
                    <a:pt x="197" y="200"/>
                    <a:pt x="199" y="198"/>
                  </a:cubicBezTo>
                  <a:cubicBezTo>
                    <a:pt x="204" y="192"/>
                    <a:pt x="204" y="192"/>
                    <a:pt x="204" y="192"/>
                  </a:cubicBezTo>
                  <a:cubicBezTo>
                    <a:pt x="206" y="191"/>
                    <a:pt x="206" y="187"/>
                    <a:pt x="205" y="185"/>
                  </a:cubicBezTo>
                  <a:cubicBezTo>
                    <a:pt x="195" y="164"/>
                    <a:pt x="195" y="164"/>
                    <a:pt x="195" y="164"/>
                  </a:cubicBezTo>
                  <a:cubicBezTo>
                    <a:pt x="194" y="162"/>
                    <a:pt x="194" y="158"/>
                    <a:pt x="195" y="156"/>
                  </a:cubicBezTo>
                  <a:cubicBezTo>
                    <a:pt x="203" y="135"/>
                    <a:pt x="203" y="135"/>
                    <a:pt x="203" y="135"/>
                  </a:cubicBezTo>
                  <a:cubicBezTo>
                    <a:pt x="203" y="132"/>
                    <a:pt x="206" y="130"/>
                    <a:pt x="208" y="129"/>
                  </a:cubicBezTo>
                  <a:cubicBezTo>
                    <a:pt x="228" y="122"/>
                    <a:pt x="228" y="122"/>
                    <a:pt x="228" y="122"/>
                  </a:cubicBezTo>
                  <a:cubicBezTo>
                    <a:pt x="231" y="121"/>
                    <a:pt x="233" y="119"/>
                    <a:pt x="233" y="118"/>
                  </a:cubicBezTo>
                  <a:cubicBezTo>
                    <a:pt x="233" y="118"/>
                    <a:pt x="233" y="118"/>
                    <a:pt x="233" y="116"/>
                  </a:cubicBezTo>
                  <a:cubicBezTo>
                    <a:pt x="233" y="111"/>
                    <a:pt x="232" y="105"/>
                    <a:pt x="232" y="105"/>
                  </a:cubicBezTo>
                  <a:close/>
                  <a:moveTo>
                    <a:pt x="116" y="169"/>
                  </a:moveTo>
                  <a:cubicBezTo>
                    <a:pt x="87" y="169"/>
                    <a:pt x="63" y="145"/>
                    <a:pt x="63" y="116"/>
                  </a:cubicBezTo>
                  <a:cubicBezTo>
                    <a:pt x="63" y="87"/>
                    <a:pt x="87" y="63"/>
                    <a:pt x="116" y="63"/>
                  </a:cubicBezTo>
                  <a:cubicBezTo>
                    <a:pt x="146" y="63"/>
                    <a:pt x="170" y="87"/>
                    <a:pt x="170" y="116"/>
                  </a:cubicBezTo>
                  <a:cubicBezTo>
                    <a:pt x="170" y="145"/>
                    <a:pt x="146" y="169"/>
                    <a:pt x="116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8" name="Freeform 6"/>
            <p:cNvSpPr>
              <a:spLocks noEditPoints="1"/>
            </p:cNvSpPr>
            <p:nvPr/>
          </p:nvSpPr>
          <p:spPr bwMode="auto">
            <a:xfrm>
              <a:off x="663576" y="1592263"/>
              <a:ext cx="584200" cy="582613"/>
            </a:xfrm>
            <a:custGeom>
              <a:avLst/>
              <a:gdLst>
                <a:gd name="T0" fmla="*/ 151 w 154"/>
                <a:gd name="T1" fmla="*/ 66 h 154"/>
                <a:gd name="T2" fmla="*/ 132 w 154"/>
                <a:gd name="T3" fmla="*/ 57 h 154"/>
                <a:gd name="T4" fmla="*/ 127 w 154"/>
                <a:gd name="T5" fmla="*/ 42 h 154"/>
                <a:gd name="T6" fmla="*/ 133 w 154"/>
                <a:gd name="T7" fmla="*/ 24 h 154"/>
                <a:gd name="T8" fmla="*/ 121 w 154"/>
                <a:gd name="T9" fmla="*/ 17 h 154"/>
                <a:gd name="T10" fmla="*/ 102 w 154"/>
                <a:gd name="T11" fmla="*/ 24 h 154"/>
                <a:gd name="T12" fmla="*/ 91 w 154"/>
                <a:gd name="T13" fmla="*/ 17 h 154"/>
                <a:gd name="T14" fmla="*/ 82 w 154"/>
                <a:gd name="T15" fmla="*/ 0 h 154"/>
                <a:gd name="T16" fmla="*/ 72 w 154"/>
                <a:gd name="T17" fmla="*/ 0 h 154"/>
                <a:gd name="T18" fmla="*/ 63 w 154"/>
                <a:gd name="T19" fmla="*/ 17 h 154"/>
                <a:gd name="T20" fmla="*/ 53 w 154"/>
                <a:gd name="T21" fmla="*/ 24 h 154"/>
                <a:gd name="T22" fmla="*/ 33 w 154"/>
                <a:gd name="T23" fmla="*/ 17 h 154"/>
                <a:gd name="T24" fmla="*/ 21 w 154"/>
                <a:gd name="T25" fmla="*/ 24 h 154"/>
                <a:gd name="T26" fmla="*/ 27 w 154"/>
                <a:gd name="T27" fmla="*/ 42 h 154"/>
                <a:gd name="T28" fmla="*/ 22 w 154"/>
                <a:gd name="T29" fmla="*/ 57 h 154"/>
                <a:gd name="T30" fmla="*/ 4 w 154"/>
                <a:gd name="T31" fmla="*/ 66 h 154"/>
                <a:gd name="T32" fmla="*/ 0 w 154"/>
                <a:gd name="T33" fmla="*/ 77 h 154"/>
                <a:gd name="T34" fmla="*/ 3 w 154"/>
                <a:gd name="T35" fmla="*/ 81 h 154"/>
                <a:gd name="T36" fmla="*/ 20 w 154"/>
                <a:gd name="T37" fmla="*/ 90 h 154"/>
                <a:gd name="T38" fmla="*/ 25 w 154"/>
                <a:gd name="T39" fmla="*/ 109 h 154"/>
                <a:gd name="T40" fmla="*/ 19 w 154"/>
                <a:gd name="T41" fmla="*/ 128 h 154"/>
                <a:gd name="T42" fmla="*/ 27 w 154"/>
                <a:gd name="T43" fmla="*/ 132 h 154"/>
                <a:gd name="T44" fmla="*/ 46 w 154"/>
                <a:gd name="T45" fmla="*/ 126 h 154"/>
                <a:gd name="T46" fmla="*/ 66 w 154"/>
                <a:gd name="T47" fmla="*/ 137 h 154"/>
                <a:gd name="T48" fmla="*/ 75 w 154"/>
                <a:gd name="T49" fmla="*/ 154 h 154"/>
                <a:gd name="T50" fmla="*/ 79 w 154"/>
                <a:gd name="T51" fmla="*/ 154 h 154"/>
                <a:gd name="T52" fmla="*/ 88 w 154"/>
                <a:gd name="T53" fmla="*/ 137 h 154"/>
                <a:gd name="T54" fmla="*/ 108 w 154"/>
                <a:gd name="T55" fmla="*/ 126 h 154"/>
                <a:gd name="T56" fmla="*/ 127 w 154"/>
                <a:gd name="T57" fmla="*/ 132 h 154"/>
                <a:gd name="T58" fmla="*/ 135 w 154"/>
                <a:gd name="T59" fmla="*/ 128 h 154"/>
                <a:gd name="T60" fmla="*/ 129 w 154"/>
                <a:gd name="T61" fmla="*/ 109 h 154"/>
                <a:gd name="T62" fmla="*/ 134 w 154"/>
                <a:gd name="T63" fmla="*/ 90 h 154"/>
                <a:gd name="T64" fmla="*/ 151 w 154"/>
                <a:gd name="T65" fmla="*/ 81 h 154"/>
                <a:gd name="T66" fmla="*/ 154 w 154"/>
                <a:gd name="T67" fmla="*/ 77 h 154"/>
                <a:gd name="T68" fmla="*/ 77 w 154"/>
                <a:gd name="T69" fmla="*/ 112 h 154"/>
                <a:gd name="T70" fmla="*/ 77 w 154"/>
                <a:gd name="T71" fmla="*/ 42 h 154"/>
                <a:gd name="T72" fmla="*/ 77 w 154"/>
                <a:gd name="T73" fmla="*/ 1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4" h="154">
                  <a:moveTo>
                    <a:pt x="154" y="70"/>
                  </a:moveTo>
                  <a:cubicBezTo>
                    <a:pt x="154" y="68"/>
                    <a:pt x="152" y="66"/>
                    <a:pt x="151" y="66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4" y="60"/>
                    <a:pt x="133" y="58"/>
                    <a:pt x="132" y="57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27" y="46"/>
                    <a:pt x="127" y="43"/>
                    <a:pt x="127" y="42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34" y="27"/>
                    <a:pt x="134" y="25"/>
                    <a:pt x="133" y="24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125" y="17"/>
                    <a:pt x="122" y="16"/>
                    <a:pt x="121" y="17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6" y="24"/>
                    <a:pt x="103" y="24"/>
                    <a:pt x="102" y="24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3" y="21"/>
                    <a:pt x="92" y="19"/>
                    <a:pt x="91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2"/>
                    <a:pt x="84" y="1"/>
                    <a:pt x="82" y="0"/>
                  </a:cubicBezTo>
                  <a:cubicBezTo>
                    <a:pt x="82" y="0"/>
                    <a:pt x="80" y="0"/>
                    <a:pt x="77" y="0"/>
                  </a:cubicBezTo>
                  <a:cubicBezTo>
                    <a:pt x="74" y="0"/>
                    <a:pt x="72" y="0"/>
                    <a:pt x="72" y="0"/>
                  </a:cubicBezTo>
                  <a:cubicBezTo>
                    <a:pt x="70" y="1"/>
                    <a:pt x="69" y="2"/>
                    <a:pt x="68" y="3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19"/>
                    <a:pt x="61" y="21"/>
                    <a:pt x="59" y="21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1" y="24"/>
                    <a:pt x="49" y="24"/>
                    <a:pt x="47" y="24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6"/>
                    <a:pt x="30" y="17"/>
                    <a:pt x="28" y="18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8"/>
                    <a:pt x="21" y="29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8" y="44"/>
                    <a:pt x="27" y="46"/>
                    <a:pt x="27" y="4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8"/>
                    <a:pt x="20" y="60"/>
                    <a:pt x="18" y="60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2" y="66"/>
                    <a:pt x="1" y="68"/>
                    <a:pt x="1" y="69"/>
                  </a:cubicBezTo>
                  <a:cubicBezTo>
                    <a:pt x="1" y="69"/>
                    <a:pt x="0" y="74"/>
                    <a:pt x="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3" y="81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8" y="86"/>
                    <a:pt x="20" y="88"/>
                    <a:pt x="20" y="90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05"/>
                    <a:pt x="26" y="107"/>
                    <a:pt x="25" y="109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18" y="124"/>
                    <a:pt x="18" y="126"/>
                    <a:pt x="19" y="128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4" y="133"/>
                    <a:pt x="26" y="133"/>
                    <a:pt x="27" y="132"/>
                  </a:cubicBezTo>
                  <a:cubicBezTo>
                    <a:pt x="41" y="126"/>
                    <a:pt x="41" y="126"/>
                    <a:pt x="41" y="126"/>
                  </a:cubicBezTo>
                  <a:cubicBezTo>
                    <a:pt x="42" y="125"/>
                    <a:pt x="44" y="126"/>
                    <a:pt x="46" y="126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64" y="134"/>
                    <a:pt x="65" y="136"/>
                    <a:pt x="66" y="137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1" y="153"/>
                    <a:pt x="73" y="154"/>
                    <a:pt x="75" y="154"/>
                  </a:cubicBezTo>
                  <a:cubicBezTo>
                    <a:pt x="75" y="154"/>
                    <a:pt x="75" y="154"/>
                    <a:pt x="77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1" y="154"/>
                    <a:pt x="83" y="153"/>
                    <a:pt x="83" y="151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9" y="136"/>
                    <a:pt x="91" y="134"/>
                    <a:pt x="92" y="134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10" y="126"/>
                    <a:pt x="112" y="125"/>
                    <a:pt x="114" y="126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28" y="133"/>
                    <a:pt x="131" y="133"/>
                    <a:pt x="132" y="132"/>
                  </a:cubicBezTo>
                  <a:cubicBezTo>
                    <a:pt x="135" y="128"/>
                    <a:pt x="135" y="128"/>
                    <a:pt x="135" y="128"/>
                  </a:cubicBezTo>
                  <a:cubicBezTo>
                    <a:pt x="136" y="127"/>
                    <a:pt x="137" y="124"/>
                    <a:pt x="136" y="123"/>
                  </a:cubicBezTo>
                  <a:cubicBezTo>
                    <a:pt x="129" y="109"/>
                    <a:pt x="129" y="109"/>
                    <a:pt x="129" y="109"/>
                  </a:cubicBezTo>
                  <a:cubicBezTo>
                    <a:pt x="129" y="107"/>
                    <a:pt x="129" y="105"/>
                    <a:pt x="129" y="104"/>
                  </a:cubicBezTo>
                  <a:cubicBezTo>
                    <a:pt x="134" y="90"/>
                    <a:pt x="134" y="90"/>
                    <a:pt x="134" y="90"/>
                  </a:cubicBezTo>
                  <a:cubicBezTo>
                    <a:pt x="135" y="88"/>
                    <a:pt x="136" y="86"/>
                    <a:pt x="138" y="86"/>
                  </a:cubicBezTo>
                  <a:cubicBezTo>
                    <a:pt x="151" y="81"/>
                    <a:pt x="151" y="81"/>
                    <a:pt x="151" y="81"/>
                  </a:cubicBezTo>
                  <a:cubicBezTo>
                    <a:pt x="153" y="80"/>
                    <a:pt x="154" y="79"/>
                    <a:pt x="154" y="78"/>
                  </a:cubicBezTo>
                  <a:cubicBezTo>
                    <a:pt x="154" y="78"/>
                    <a:pt x="154" y="78"/>
                    <a:pt x="154" y="77"/>
                  </a:cubicBezTo>
                  <a:cubicBezTo>
                    <a:pt x="154" y="74"/>
                    <a:pt x="154" y="70"/>
                    <a:pt x="154" y="70"/>
                  </a:cubicBezTo>
                  <a:close/>
                  <a:moveTo>
                    <a:pt x="77" y="112"/>
                  </a:moveTo>
                  <a:cubicBezTo>
                    <a:pt x="58" y="112"/>
                    <a:pt x="42" y="97"/>
                    <a:pt x="42" y="77"/>
                  </a:cubicBezTo>
                  <a:cubicBezTo>
                    <a:pt x="42" y="57"/>
                    <a:pt x="58" y="42"/>
                    <a:pt x="77" y="42"/>
                  </a:cubicBezTo>
                  <a:cubicBezTo>
                    <a:pt x="97" y="42"/>
                    <a:pt x="113" y="57"/>
                    <a:pt x="113" y="77"/>
                  </a:cubicBezTo>
                  <a:cubicBezTo>
                    <a:pt x="113" y="97"/>
                    <a:pt x="97" y="112"/>
                    <a:pt x="77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Freeform 7"/>
            <p:cNvSpPr>
              <a:spLocks noEditPoints="1"/>
            </p:cNvSpPr>
            <p:nvPr/>
          </p:nvSpPr>
          <p:spPr bwMode="auto">
            <a:xfrm>
              <a:off x="663576" y="2133601"/>
              <a:ext cx="265113" cy="260350"/>
            </a:xfrm>
            <a:custGeom>
              <a:avLst/>
              <a:gdLst>
                <a:gd name="T0" fmla="*/ 68 w 70"/>
                <a:gd name="T1" fmla="*/ 29 h 69"/>
                <a:gd name="T2" fmla="*/ 60 w 70"/>
                <a:gd name="T3" fmla="*/ 25 h 69"/>
                <a:gd name="T4" fmla="*/ 57 w 70"/>
                <a:gd name="T5" fmla="*/ 18 h 69"/>
                <a:gd name="T6" fmla="*/ 60 w 70"/>
                <a:gd name="T7" fmla="*/ 10 h 69"/>
                <a:gd name="T8" fmla="*/ 55 w 70"/>
                <a:gd name="T9" fmla="*/ 7 h 69"/>
                <a:gd name="T10" fmla="*/ 46 w 70"/>
                <a:gd name="T11" fmla="*/ 10 h 69"/>
                <a:gd name="T12" fmla="*/ 41 w 70"/>
                <a:gd name="T13" fmla="*/ 7 h 69"/>
                <a:gd name="T14" fmla="*/ 37 w 70"/>
                <a:gd name="T15" fmla="*/ 0 h 69"/>
                <a:gd name="T16" fmla="*/ 33 w 70"/>
                <a:gd name="T17" fmla="*/ 0 h 69"/>
                <a:gd name="T18" fmla="*/ 28 w 70"/>
                <a:gd name="T19" fmla="*/ 7 h 69"/>
                <a:gd name="T20" fmla="*/ 24 w 70"/>
                <a:gd name="T21" fmla="*/ 10 h 69"/>
                <a:gd name="T22" fmla="*/ 15 w 70"/>
                <a:gd name="T23" fmla="*/ 7 h 69"/>
                <a:gd name="T24" fmla="*/ 10 w 70"/>
                <a:gd name="T25" fmla="*/ 10 h 69"/>
                <a:gd name="T26" fmla="*/ 12 w 70"/>
                <a:gd name="T27" fmla="*/ 19 h 69"/>
                <a:gd name="T28" fmla="*/ 10 w 70"/>
                <a:gd name="T29" fmla="*/ 25 h 69"/>
                <a:gd name="T30" fmla="*/ 2 w 70"/>
                <a:gd name="T31" fmla="*/ 29 h 69"/>
                <a:gd name="T32" fmla="*/ 0 w 70"/>
                <a:gd name="T33" fmla="*/ 34 h 69"/>
                <a:gd name="T34" fmla="*/ 1 w 70"/>
                <a:gd name="T35" fmla="*/ 36 h 69"/>
                <a:gd name="T36" fmla="*/ 9 w 70"/>
                <a:gd name="T37" fmla="*/ 40 h 69"/>
                <a:gd name="T38" fmla="*/ 11 w 70"/>
                <a:gd name="T39" fmla="*/ 49 h 69"/>
                <a:gd name="T40" fmla="*/ 9 w 70"/>
                <a:gd name="T41" fmla="*/ 57 h 69"/>
                <a:gd name="T42" fmla="*/ 12 w 70"/>
                <a:gd name="T43" fmla="*/ 59 h 69"/>
                <a:gd name="T44" fmla="*/ 21 w 70"/>
                <a:gd name="T45" fmla="*/ 56 h 69"/>
                <a:gd name="T46" fmla="*/ 30 w 70"/>
                <a:gd name="T47" fmla="*/ 61 h 69"/>
                <a:gd name="T48" fmla="*/ 34 w 70"/>
                <a:gd name="T49" fmla="*/ 69 h 69"/>
                <a:gd name="T50" fmla="*/ 36 w 70"/>
                <a:gd name="T51" fmla="*/ 69 h 69"/>
                <a:gd name="T52" fmla="*/ 40 w 70"/>
                <a:gd name="T53" fmla="*/ 61 h 69"/>
                <a:gd name="T54" fmla="*/ 49 w 70"/>
                <a:gd name="T55" fmla="*/ 57 h 69"/>
                <a:gd name="T56" fmla="*/ 57 w 70"/>
                <a:gd name="T57" fmla="*/ 59 h 69"/>
                <a:gd name="T58" fmla="*/ 61 w 70"/>
                <a:gd name="T59" fmla="*/ 57 h 69"/>
                <a:gd name="T60" fmla="*/ 58 w 70"/>
                <a:gd name="T61" fmla="*/ 49 h 69"/>
                <a:gd name="T62" fmla="*/ 61 w 70"/>
                <a:gd name="T63" fmla="*/ 40 h 69"/>
                <a:gd name="T64" fmla="*/ 68 w 70"/>
                <a:gd name="T65" fmla="*/ 36 h 69"/>
                <a:gd name="T66" fmla="*/ 70 w 70"/>
                <a:gd name="T67" fmla="*/ 34 h 69"/>
                <a:gd name="T68" fmla="*/ 35 w 70"/>
                <a:gd name="T69" fmla="*/ 50 h 69"/>
                <a:gd name="T70" fmla="*/ 35 w 70"/>
                <a:gd name="T71" fmla="*/ 18 h 69"/>
                <a:gd name="T72" fmla="*/ 35 w 70"/>
                <a:gd name="T73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" h="69">
                  <a:moveTo>
                    <a:pt x="69" y="31"/>
                  </a:moveTo>
                  <a:cubicBezTo>
                    <a:pt x="69" y="30"/>
                    <a:pt x="69" y="29"/>
                    <a:pt x="68" y="29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7"/>
                    <a:pt x="60" y="26"/>
                    <a:pt x="60" y="25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7" y="20"/>
                    <a:pt x="57" y="19"/>
                    <a:pt x="57" y="18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1" y="12"/>
                    <a:pt x="60" y="11"/>
                    <a:pt x="60" y="10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7"/>
                    <a:pt x="55" y="7"/>
                    <a:pt x="55" y="7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1"/>
                    <a:pt x="47" y="11"/>
                    <a:pt x="46" y="10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2" y="9"/>
                    <a:pt x="41" y="8"/>
                    <a:pt x="41" y="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37" y="0"/>
                    <a:pt x="36" y="0"/>
                    <a:pt x="35" y="0"/>
                  </a:cubicBezTo>
                  <a:cubicBezTo>
                    <a:pt x="34" y="0"/>
                    <a:pt x="33" y="0"/>
                    <a:pt x="33" y="0"/>
                  </a:cubicBezTo>
                  <a:cubicBezTo>
                    <a:pt x="32" y="0"/>
                    <a:pt x="31" y="0"/>
                    <a:pt x="31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8"/>
                    <a:pt x="27" y="9"/>
                    <a:pt x="27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1"/>
                    <a:pt x="22" y="11"/>
                    <a:pt x="21" y="10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3" y="7"/>
                    <a:pt x="13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11"/>
                    <a:pt x="9" y="12"/>
                    <a:pt x="9" y="13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6"/>
                    <a:pt x="9" y="26"/>
                    <a:pt x="8" y="27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29"/>
                    <a:pt x="0" y="30"/>
                    <a:pt x="0" y="31"/>
                  </a:cubicBezTo>
                  <a:cubicBezTo>
                    <a:pt x="0" y="31"/>
                    <a:pt x="0" y="33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1" y="36"/>
                    <a:pt x="1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9" y="39"/>
                    <a:pt x="9" y="40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7"/>
                    <a:pt x="12" y="48"/>
                    <a:pt x="11" y="4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56"/>
                    <a:pt x="8" y="57"/>
                    <a:pt x="9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1" y="59"/>
                    <a:pt x="12" y="60"/>
                    <a:pt x="12" y="59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9" y="56"/>
                    <a:pt x="20" y="56"/>
                    <a:pt x="21" y="56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9" y="60"/>
                    <a:pt x="30" y="61"/>
                    <a:pt x="30" y="61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8"/>
                    <a:pt x="33" y="69"/>
                    <a:pt x="34" y="69"/>
                  </a:cubicBezTo>
                  <a:cubicBezTo>
                    <a:pt x="34" y="69"/>
                    <a:pt x="34" y="69"/>
                    <a:pt x="35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7" y="69"/>
                    <a:pt x="37" y="68"/>
                    <a:pt x="38" y="68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1"/>
                    <a:pt x="41" y="60"/>
                    <a:pt x="42" y="60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50" y="56"/>
                    <a:pt x="51" y="56"/>
                    <a:pt x="51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8" y="60"/>
                    <a:pt x="59" y="59"/>
                    <a:pt x="59" y="59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2" y="57"/>
                    <a:pt x="62" y="56"/>
                    <a:pt x="61" y="55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8"/>
                    <a:pt x="58" y="47"/>
                    <a:pt x="58" y="46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39"/>
                    <a:pt x="62" y="38"/>
                    <a:pt x="62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9" y="36"/>
                    <a:pt x="70" y="35"/>
                    <a:pt x="70" y="35"/>
                  </a:cubicBezTo>
                  <a:cubicBezTo>
                    <a:pt x="70" y="35"/>
                    <a:pt x="70" y="35"/>
                    <a:pt x="70" y="34"/>
                  </a:cubicBezTo>
                  <a:cubicBezTo>
                    <a:pt x="70" y="33"/>
                    <a:pt x="69" y="31"/>
                    <a:pt x="69" y="31"/>
                  </a:cubicBezTo>
                  <a:close/>
                  <a:moveTo>
                    <a:pt x="35" y="50"/>
                  </a:moveTo>
                  <a:cubicBezTo>
                    <a:pt x="26" y="50"/>
                    <a:pt x="19" y="43"/>
                    <a:pt x="19" y="34"/>
                  </a:cubicBezTo>
                  <a:cubicBezTo>
                    <a:pt x="19" y="25"/>
                    <a:pt x="26" y="18"/>
                    <a:pt x="35" y="18"/>
                  </a:cubicBezTo>
                  <a:cubicBezTo>
                    <a:pt x="44" y="18"/>
                    <a:pt x="51" y="25"/>
                    <a:pt x="51" y="34"/>
                  </a:cubicBezTo>
                  <a:cubicBezTo>
                    <a:pt x="51" y="43"/>
                    <a:pt x="44" y="50"/>
                    <a:pt x="35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50" name="Rectangle 68"/>
          <p:cNvSpPr>
            <a:spLocks noChangeArrowheads="1"/>
          </p:cNvSpPr>
          <p:nvPr/>
        </p:nvSpPr>
        <p:spPr bwMode="auto">
          <a:xfrm>
            <a:off x="7605823" y="2931041"/>
            <a:ext cx="103844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914400"/>
            <a:r>
              <a:rPr lang="en-US" sz="900" b="1" dirty="0" smtClean="0">
                <a:solidFill>
                  <a:schemeClr val="accent1"/>
                </a:solidFill>
                <a:cs typeface="Arial" charset="0"/>
              </a:rPr>
              <a:t>Callback Handler</a:t>
            </a:r>
            <a:endParaRPr lang="en-US" sz="900" dirty="0">
              <a:solidFill>
                <a:schemeClr val="accent1"/>
              </a:solidFill>
              <a:cs typeface="Arial" charset="0"/>
            </a:endParaRPr>
          </a:p>
        </p:txBody>
      </p:sp>
      <p:cxnSp>
        <p:nvCxnSpPr>
          <p:cNvPr id="151" name="Straight Arrow Connector 150"/>
          <p:cNvCxnSpPr/>
          <p:nvPr/>
        </p:nvCxnSpPr>
        <p:spPr bwMode="auto">
          <a:xfrm flipV="1">
            <a:off x="7464056" y="3607981"/>
            <a:ext cx="645042" cy="212653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54" name="Straight Arrow Connector 153"/>
          <p:cNvCxnSpPr/>
          <p:nvPr/>
        </p:nvCxnSpPr>
        <p:spPr bwMode="auto">
          <a:xfrm>
            <a:off x="7456967" y="3161414"/>
            <a:ext cx="567070" cy="155944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367088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26" grpId="0"/>
      <p:bldP spid="134" grpId="0" animBg="1"/>
      <p:bldP spid="135" grpId="0" animBg="1"/>
      <p:bldP spid="136" grpId="0" animBg="1"/>
      <p:bldP spid="137" grpId="0"/>
      <p:bldP spid="138" grpId="0"/>
      <p:bldP spid="139" grpId="0"/>
      <p:bldP spid="141" grpId="0" animBg="1"/>
      <p:bldP spid="143" grpId="0"/>
      <p:bldP spid="1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713415"/>
            <a:ext cx="7772400" cy="457200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smtClean="0"/>
              <a:t>JAAS</a:t>
            </a:r>
            <a:r>
              <a:rPr lang="bg-BG" dirty="0" smtClean="0"/>
              <a:t> </a:t>
            </a:r>
            <a:r>
              <a:rPr lang="bg-BG" dirty="0" smtClean="0"/>
              <a:t>(</a:t>
            </a:r>
            <a:r>
              <a:rPr lang="bg-BG" dirty="0" smtClean="0"/>
              <a:t>4</a:t>
            </a:r>
            <a:r>
              <a:rPr lang="bg-BG" dirty="0" smtClean="0"/>
              <a:t>/4)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6270" y="1311348"/>
            <a:ext cx="4631255" cy="369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" name="TextBox 95"/>
          <p:cNvSpPr txBox="1"/>
          <p:nvPr/>
        </p:nvSpPr>
        <p:spPr>
          <a:xfrm>
            <a:off x="219740" y="2984205"/>
            <a:ext cx="151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 smtClean="0">
                <a:solidFill>
                  <a:schemeClr val="accent1"/>
                </a:solidFill>
                <a:latin typeface="+mn-lt"/>
              </a:rPr>
              <a:t>Без 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Callback</a:t>
            </a:r>
            <a:endParaRPr lang="en-US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404345" y="3037368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 smtClean="0">
                <a:solidFill>
                  <a:schemeClr val="accent1"/>
                </a:solidFill>
                <a:latin typeface="+mn-lt"/>
              </a:rPr>
              <a:t>Със 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Callback</a:t>
            </a:r>
            <a:endParaRPr lang="en-US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0884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ab1d59e4263f23bf28b4fd369bb5c731cbd34bf"/>
</p:tagLst>
</file>

<file path=ppt/theme/theme1.xml><?xml version="1.0" encoding="utf-8"?>
<a:theme xmlns:a="http://schemas.openxmlformats.org/drawingml/2006/main" name="Axway 2015 Corp PowerPoint Template - REGULAR SCREEN">
  <a:themeElements>
    <a:clrScheme name="Axway 2015">
      <a:dk1>
        <a:srgbClr val="000000"/>
      </a:dk1>
      <a:lt1>
        <a:srgbClr val="FFFFFF"/>
      </a:lt1>
      <a:dk2>
        <a:srgbClr val="616161"/>
      </a:dk2>
      <a:lt2>
        <a:srgbClr val="949494"/>
      </a:lt2>
      <a:accent1>
        <a:srgbClr val="E31B23"/>
      </a:accent1>
      <a:accent2>
        <a:srgbClr val="FEC240"/>
      </a:accent2>
      <a:accent3>
        <a:srgbClr val="00ACDB"/>
      </a:accent3>
      <a:accent4>
        <a:srgbClr val="F8A047"/>
      </a:accent4>
      <a:accent5>
        <a:srgbClr val="73B532"/>
      </a:accent5>
      <a:accent6>
        <a:srgbClr val="6D7397"/>
      </a:accent6>
      <a:hlink>
        <a:srgbClr val="46AFD4"/>
      </a:hlink>
      <a:folHlink>
        <a:srgbClr val="00769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>
          <a:defRPr b="1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2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ctr">
          <a:defRPr dirty="0" err="1" smtClean="0">
            <a:latin typeface="+mn-lt"/>
          </a:defRPr>
        </a:defPPr>
      </a:lstStyle>
    </a:txDef>
  </a:objectDefaults>
  <a:extraClrSchemeLst>
    <a:extraClrScheme>
      <a:clrScheme name="Presentation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Axway 2015 Corp PowerPoint Template - REGULAR SCREEN.potx</Template>
  <TotalTime>6752</TotalTime>
  <Words>1245</Words>
  <Application>Microsoft Macintosh PowerPoint</Application>
  <PresentationFormat>On-screen Show (16:9)</PresentationFormat>
  <Paragraphs>216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Axway 2015 Corp PowerPoint Template - REGULAR SCREEN</vt:lpstr>
      <vt:lpstr>Как да защитим приложението си с Java  Java Authentication and Authorization Service (JAAS) </vt:lpstr>
      <vt:lpstr>За мен</vt:lpstr>
      <vt:lpstr>Axway</vt:lpstr>
      <vt:lpstr>Какво ще разгледаме</vt:lpstr>
      <vt:lpstr>Как се достъпва една система</vt:lpstr>
      <vt:lpstr>Какво е JAAS (1/4)</vt:lpstr>
      <vt:lpstr>Какво е JAAS (2/4)</vt:lpstr>
      <vt:lpstr>Какво е JAAS (3/4)</vt:lpstr>
      <vt:lpstr>Какво е JAAS (4/4)</vt:lpstr>
      <vt:lpstr>Как да използваме JAAS (1/12)</vt:lpstr>
      <vt:lpstr>Как да използваме JAAS (2/12)</vt:lpstr>
      <vt:lpstr>Как да използваме JAAS (3/12)</vt:lpstr>
      <vt:lpstr>Как да използваме JAAS (4/12)</vt:lpstr>
      <vt:lpstr>Как да използваме JAAS (5/12)</vt:lpstr>
      <vt:lpstr>Как да използваме JAAS (6/12)</vt:lpstr>
      <vt:lpstr>Как да използваме JAAS (7/12)</vt:lpstr>
      <vt:lpstr>Как да използваме JAAS (8/12)</vt:lpstr>
      <vt:lpstr>Как да използваме JAAS (9/12)</vt:lpstr>
      <vt:lpstr>Как да използваме JAAS (10/12)</vt:lpstr>
      <vt:lpstr>Как да използваме JAAS (11/12)</vt:lpstr>
      <vt:lpstr>Как да използваме JAAS (12/12)</vt:lpstr>
      <vt:lpstr>Защо JAAS</vt:lpstr>
      <vt:lpstr>Полезна литература</vt:lpstr>
      <vt:lpstr>Slide 24</vt:lpstr>
      <vt:lpstr>Благодаря за вниманието! </vt:lpstr>
    </vt:vector>
  </TitlesOfParts>
  <Manager/>
  <Company>Axway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Axway 2015 Corp PowerPoint Template</dc:title>
  <dc:subject>Axway</dc:subject>
  <dc:creator>ML Haynes</dc:creator>
  <cp:keywords>Axway 2015 Corporate PowerPoint Template - WIDE SCREEN</cp:keywords>
  <dc:description/>
  <cp:lastModifiedBy>Andrey Andreev</cp:lastModifiedBy>
  <cp:revision>218</cp:revision>
  <dcterms:created xsi:type="dcterms:W3CDTF">2013-12-26T17:09:29Z</dcterms:created>
  <dcterms:modified xsi:type="dcterms:W3CDTF">2016-02-12T15:28:26Z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pdateToken">
    <vt:lpwstr>3</vt:lpwstr>
  </property>
  <property fmtid="{D5CDD505-2E9C-101B-9397-08002B2CF9AE}" pid="3" name="Jive_LatestUserAccountName">
    <vt:lpwstr>aandreev@axway.com</vt:lpwstr>
  </property>
  <property fmtid="{D5CDD505-2E9C-101B-9397-08002B2CF9AE}" pid="4" name="Offisync_ServerID">
    <vt:lpwstr>42c6c282-56b9-4fb6-b625-fe469f1b8887</vt:lpwstr>
  </property>
  <property fmtid="{D5CDD505-2E9C-101B-9397-08002B2CF9AE}" pid="5" name="Offisync_UniqueId">
    <vt:lpwstr>60644</vt:lpwstr>
  </property>
  <property fmtid="{D5CDD505-2E9C-101B-9397-08002B2CF9AE}" pid="6" name="Offisync_ProviderInitializationData">
    <vt:lpwstr>https://axway.jiveon.com</vt:lpwstr>
  </property>
  <property fmtid="{D5CDD505-2E9C-101B-9397-08002B2CF9AE}" pid="7" name="Jive_VersionGuid">
    <vt:lpwstr>186c4e2e-fe73-45f1-b4c2-63fccfc2d39c</vt:lpwstr>
  </property>
</Properties>
</file>