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  <p:sldId id="265" r:id="rId7"/>
    <p:sldId id="259" r:id="rId8"/>
    <p:sldId id="263" r:id="rId9"/>
    <p:sldId id="266" r:id="rId10"/>
    <p:sldId id="267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FDE6B-9B7D-4782-A0F9-2EF8C87C0049}" v="2751" dt="2020-02-13T16:27:54.116"/>
    <p1510:client id="{47368474-2450-BF60-C8FB-A4DC5A018C7A}" v="1" dt="2020-02-13T16:10:28.709"/>
    <p1510:client id="{616466BC-D672-B65A-5B44-820DF4DE9811}" v="2299" dt="2020-02-13T15:30:43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489556035311149E-2"/>
          <c:y val="3.9586128023294892E-2"/>
          <c:w val="0.9141335455497771"/>
          <c:h val="0.876929363272574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Sheet1!$D$2:$D$15</c:f>
              <c:numCache>
                <c:formatCode>General</c:formatCode>
                <c:ptCount val="14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32</c:v>
                </c:pt>
                <c:pt idx="4">
                  <c:v>3</c:v>
                </c:pt>
                <c:pt idx="5">
                  <c:v>20</c:v>
                </c:pt>
                <c:pt idx="6">
                  <c:v>7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3</c:v>
                </c:pt>
                <c:pt idx="11">
                  <c:v>9</c:v>
                </c:pt>
                <c:pt idx="12">
                  <c:v>4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6-431C-AA1B-88DF389D0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965536"/>
        <c:axId val="781973408"/>
      </c:barChart>
      <c:catAx>
        <c:axId val="781965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73408"/>
        <c:crosses val="autoZero"/>
        <c:auto val="1"/>
        <c:lblAlgn val="ctr"/>
        <c:lblOffset val="100"/>
        <c:noMultiLvlLbl val="0"/>
      </c:catAx>
      <c:valAx>
        <c:axId val="78197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A0AD-B4D4-458B-AB5A-B79CA323D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71CA0-F98A-434E-AF4F-28BE839B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8557-9F10-40E5-AD59-5EE13D4F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7AF4-7853-4957-BF45-954CB0DE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AE192-663A-4751-8C35-91144AB9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5927-07FE-476A-864F-A9C31FAF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25139-2EE9-4BF0-BF00-08E088AC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0D43-F258-43D7-8F52-3FBEF626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AD14-F806-4649-820A-6643790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FAAD-F57B-40E3-964D-BA6C5E90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66C38-BABF-4CA3-9A9E-E8ACBDE60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1911-5444-4E4E-8CCE-5273BF11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B27C-A0F9-4D76-A6DA-30258D0B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6526-8B3C-4E0F-A537-5D68129E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F599B-767C-4CA7-99BD-8FFA9B0B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9E05-BD4F-44B4-AD20-3C89102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AB91-3AF9-4558-8F67-45489046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1D90-EB41-4CD2-BDF7-39DCB90F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F7CC-BA53-410A-B3C0-9A27F31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7995-A36A-48F0-A07D-700FD49B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F70A-6FA6-41BB-B654-1BEF687B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8CC5-ADFA-415A-B464-EE6763AE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DE0B-D6E7-473C-B68A-6C1E4FD9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2E65-5235-4E6D-AEE8-4F18DF68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72D0-3B60-4A94-BD47-2ED6AD88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374-4FC9-4A56-950F-A9E6079B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CDE2-A66F-4479-9040-D4A61659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F5E8-801B-45ED-8B72-71655538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2BB4-4F4C-4AC0-80EA-C06E0C5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ACD1-BB20-4713-836B-9BB72D8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D7FC-BB5D-417F-B83E-2F42FFED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FA5E-8A14-45D4-9591-AFDE746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3028-52F4-496D-97BA-6982975C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FA65C-6450-4597-B62E-556ED65B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AD003-5B00-4DC5-A96E-E90A7D7DD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03243-B727-46BA-AF2A-A70BA52FE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6D2CA-6719-4965-A4DF-A97918A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15AD8-0396-41B1-8BAE-E58C29CA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6866A-F0E1-450B-BA4C-1E45C24C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69CA-0953-4730-B801-EC04C2D7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8E837-FF7E-4623-994A-F279620B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D679E-D440-4E23-9F85-FDFD3D53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7E5DD-D48A-449B-BBE2-0966BA64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BC93A-A5CF-4E56-BEE4-645E1D0D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B713B-90E0-4C9D-A749-358FA4D4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6A61-0717-47A2-99CF-6F14D487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6480-3C1F-4E4B-B5E2-70C52913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F82B-EBD3-419F-9CDB-6DFD7439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FF5C-617B-45A6-87CA-A785ABB9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9D43-646F-4B3C-80B8-9B1953B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834A-B1F4-4E3F-9F71-37443A30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DC0A-3999-464F-91B6-A8CB0FFD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E32F-5CAD-45F5-BB67-E272A1B3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5067-9892-47D6-9A4F-5E5F9683D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DB6F6-4B28-4C09-B877-5264E9F0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A9F49-9CB6-483A-943D-8B9A3917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8FC3-C885-414B-8BA8-F50115B6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0912-86A0-4E71-A6D8-6F6F03B5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703E-79A0-43C6-BD41-637A1C3C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EAD49-705B-4643-AF06-11F12AF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DA99-8D8D-43A7-BC41-7F376F3C4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218F-C813-46B2-B9CA-DC55E0A7713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94D0-0B64-410A-9BE2-87E9251F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BA10-1539-4803-8A37-F28ACC83A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5CD4-AB2A-4234-A407-ABB241B8EA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E9FD7E9A-7CE1-440F-A207-B6BA7B15EDEC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312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pload.wikimedia.org/wikipedia/commons/8/82/Delaunay_triangulation_does_not_minimize_edge_length.gi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04EF65-7E74-4422-83D9-CE9E81CD77BC}"/>
              </a:ext>
            </a:extLst>
          </p:cNvPr>
          <p:cNvSpPr/>
          <p:nvPr/>
        </p:nvSpPr>
        <p:spPr>
          <a:xfrm>
            <a:off x="3048000" y="5327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https://upload.wikimedia.org/wikipedia/commons/8/82/Delaunay_triangulation_does_not_minimize_edge_length.gif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A231DA-0EB6-4BE3-993F-0BF1D4F3E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74" y="1024618"/>
            <a:ext cx="4065036" cy="406503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D258923-5770-415A-B8C4-43D92BDF0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1026366"/>
            <a:ext cx="3983784" cy="3983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676F7-E924-4EDE-838B-504CE64C9CFF}"/>
              </a:ext>
            </a:extLst>
          </p:cNvPr>
          <p:cNvSpPr txBox="1"/>
          <p:nvPr/>
        </p:nvSpPr>
        <p:spPr>
          <a:xfrm>
            <a:off x="2718319" y="206829"/>
            <a:ext cx="6428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On the use of AI for 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8681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3FFF2C-3263-4E4C-824D-D6DB42CAFD19}"/>
              </a:ext>
            </a:extLst>
          </p:cNvPr>
          <p:cNvSpPr/>
          <p:nvPr/>
        </p:nvSpPr>
        <p:spPr>
          <a:xfrm>
            <a:off x="409575" y="412314"/>
            <a:ext cx="11353799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BB3D12-6289-494D-8309-B5E1A75E85C8}"/>
              </a:ext>
            </a:extLst>
          </p:cNvPr>
          <p:cNvGrpSpPr/>
          <p:nvPr/>
        </p:nvGrpSpPr>
        <p:grpSpPr>
          <a:xfrm>
            <a:off x="5444607" y="1018593"/>
            <a:ext cx="6263203" cy="4663726"/>
            <a:chOff x="3905056" y="1368491"/>
            <a:chExt cx="6263203" cy="4663726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F32F0B4-6AD5-4394-89EC-B74D50521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1" t="10955" r="8842" b="4916"/>
            <a:stretch/>
          </p:blipFill>
          <p:spPr>
            <a:xfrm>
              <a:off x="3905056" y="1368491"/>
              <a:ext cx="6263203" cy="46637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E9533C-A306-49AD-9A5B-440866821E88}"/>
                </a:ext>
              </a:extLst>
            </p:cNvPr>
            <p:cNvSpPr txBox="1"/>
            <p:nvPr/>
          </p:nvSpPr>
          <p:spPr>
            <a:xfrm>
              <a:off x="6186241" y="2272037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600"/>
                <a:t>1</a:t>
              </a:r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77636-8BB5-49CE-8C55-218E6B29ABBE}"/>
                    </a:ext>
                  </a:extLst>
                </p:cNvPr>
                <p:cNvSpPr txBox="1"/>
                <p:nvPr/>
              </p:nvSpPr>
              <p:spPr>
                <a:xfrm>
                  <a:off x="7376135" y="2366933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77636-8BB5-49CE-8C55-218E6B29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135" y="2366933"/>
                  <a:ext cx="16030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30769" r="-2692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D74485-D4DC-4C8F-863B-EC40B2F584DA}"/>
                    </a:ext>
                  </a:extLst>
                </p:cNvPr>
                <p:cNvSpPr txBox="1"/>
                <p:nvPr/>
              </p:nvSpPr>
              <p:spPr>
                <a:xfrm>
                  <a:off x="8081880" y="3305889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D74485-D4DC-4C8F-863B-EC40B2F58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880" y="3305889"/>
                  <a:ext cx="1603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926" r="-25926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669EF0-A1A5-442B-AFD4-5B7426438E0A}"/>
                    </a:ext>
                  </a:extLst>
                </p:cNvPr>
                <p:cNvSpPr txBox="1"/>
                <p:nvPr/>
              </p:nvSpPr>
              <p:spPr>
                <a:xfrm>
                  <a:off x="7700880" y="3790176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669EF0-A1A5-442B-AFD4-5B7426438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80" y="3790176"/>
                  <a:ext cx="16030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0769" r="-26923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EE18FD8-E132-46A1-9D98-42D7C0031772}"/>
                    </a:ext>
                  </a:extLst>
                </p:cNvPr>
                <p:cNvSpPr txBox="1"/>
                <p:nvPr/>
              </p:nvSpPr>
              <p:spPr>
                <a:xfrm>
                  <a:off x="7306405" y="2822046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EE18FD8-E132-46A1-9D98-42D7C0031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405" y="2822046"/>
                  <a:ext cx="1603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30769" r="-3076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63EABF-DC1B-4966-9F2B-3B49B09DA13D}"/>
              </a:ext>
            </a:extLst>
          </p:cNvPr>
          <p:cNvSpPr txBox="1"/>
          <p:nvPr/>
        </p:nvSpPr>
        <p:spPr>
          <a:xfrm>
            <a:off x="2718319" y="206829"/>
            <a:ext cx="6428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cs typeface="Calibri"/>
              </a:rPr>
              <a:t>Chalenge</a:t>
            </a:r>
            <a:r>
              <a:rPr lang="en-US" sz="2400">
                <a:cs typeface="Calibri"/>
              </a:rPr>
              <a:t> #XX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87706-2ABB-401E-AFD7-CAA8D61D79E9}"/>
              </a:ext>
            </a:extLst>
          </p:cNvPr>
          <p:cNvSpPr txBox="1"/>
          <p:nvPr/>
        </p:nvSpPr>
        <p:spPr>
          <a:xfrm>
            <a:off x="144625" y="929951"/>
            <a:ext cx="516138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What: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latin typeface="Arial Rounded MT Bold"/>
                <a:cs typeface="Calibri"/>
              </a:rPr>
              <a:t>find the optimal insertion sequence of 5 random points inside the square [0, 1]</a:t>
            </a:r>
          </a:p>
          <a:p>
            <a:endParaRPr lang="en-US">
              <a:latin typeface="Arial Rounded MT Bold"/>
              <a:cs typeface="Calibri"/>
            </a:endParaRPr>
          </a:p>
          <a:p>
            <a:r>
              <a:rPr lang="en-US" u="sng">
                <a:cs typeface="Calibri"/>
              </a:rPr>
              <a:t>Input:</a:t>
            </a:r>
          </a:p>
          <a:p>
            <a:r>
              <a:rPr lang="en-US">
                <a:latin typeface="Arial Rounded MT Bold"/>
                <a:cs typeface="Calibri"/>
              </a:rPr>
              <a:t>2 starting triangles (Delaunay triangulation)</a:t>
            </a:r>
          </a:p>
          <a:p>
            <a:r>
              <a:rPr lang="en-US">
                <a:latin typeface="Arial Rounded MT Bold"/>
                <a:cs typeface="Calibri"/>
              </a:rPr>
              <a:t>5 points (generated randomly inside the square)</a:t>
            </a:r>
          </a:p>
          <a:p>
            <a:endParaRPr lang="en-US">
              <a:latin typeface="Arial Rounded MT Bold"/>
              <a:cs typeface="Calibri"/>
            </a:endParaRPr>
          </a:p>
          <a:p>
            <a:r>
              <a:rPr lang="en-US" u="sng">
                <a:ea typeface="+mn-lt"/>
                <a:cs typeface="+mn-lt"/>
              </a:rPr>
              <a:t>Output:</a:t>
            </a:r>
          </a:p>
          <a:p>
            <a:r>
              <a:rPr lang="en-US">
                <a:latin typeface="Arial Rounded MT Bold"/>
                <a:cs typeface="Calibri"/>
              </a:rPr>
              <a:t>sequence of insertion (where for each insertion the triangulation should be Delaunay)</a:t>
            </a:r>
            <a:endParaRPr lang="en-US">
              <a:cs typeface="Calibri"/>
            </a:endParaRPr>
          </a:p>
          <a:p>
            <a:r>
              <a:rPr lang="en-US">
                <a:latin typeface="Arial Rounded MT Bold"/>
                <a:ea typeface="+mn-lt"/>
                <a:cs typeface="+mn-lt"/>
              </a:rPr>
              <a:t>each sequence of insertion has a penalty that is (</a:t>
            </a:r>
            <a:r>
              <a:rPr lang="en-US" err="1">
                <a:latin typeface="Arial Rounded MT Bold"/>
                <a:ea typeface="+mn-lt"/>
                <a:cs typeface="+mn-lt"/>
              </a:rPr>
              <a:t>T,max,min</a:t>
            </a:r>
            <a:r>
              <a:rPr lang="en-US">
                <a:latin typeface="Arial Rounded MT Bold"/>
                <a:ea typeface="+mn-lt"/>
                <a:cs typeface="+mn-lt"/>
              </a:rPr>
              <a:t>)</a:t>
            </a:r>
          </a:p>
          <a:p>
            <a:endParaRPr lang="en-US">
              <a:latin typeface="Arial Rounded MT Bold"/>
              <a:cs typeface="Calibri"/>
            </a:endParaRPr>
          </a:p>
          <a:p>
            <a:r>
              <a:rPr lang="en-US" sz="1600">
                <a:latin typeface="Arial Rounded MT Bold"/>
                <a:cs typeface="Calibri"/>
              </a:rPr>
              <a:t>T      : total number of removed triangles</a:t>
            </a:r>
          </a:p>
          <a:p>
            <a:r>
              <a:rPr lang="en-US" sz="1600">
                <a:latin typeface="Arial Rounded MT Bold"/>
                <a:cs typeface="Calibri"/>
              </a:rPr>
              <a:t>max: max of triangles removed in one insertion</a:t>
            </a:r>
            <a:endParaRPr lang="en-US" sz="1600">
              <a:latin typeface="Arial Rounded MT Bold"/>
              <a:ea typeface="+mn-lt"/>
              <a:cs typeface="+mn-lt"/>
            </a:endParaRPr>
          </a:p>
          <a:p>
            <a:r>
              <a:rPr lang="en-US" sz="1600">
                <a:latin typeface="Arial Rounded MT Bold"/>
                <a:ea typeface="+mn-lt"/>
                <a:cs typeface="+mn-lt"/>
              </a:rPr>
              <a:t>min : min of triangles removed in one insertion</a:t>
            </a:r>
          </a:p>
        </p:txBody>
      </p:sp>
    </p:spTree>
    <p:extLst>
      <p:ext uri="{BB962C8B-B14F-4D97-AF65-F5344CB8AC3E}">
        <p14:creationId xmlns:p14="http://schemas.microsoft.com/office/powerpoint/2010/main" val="27683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917FA-58AD-4BC5-A8C8-8AE40CBD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61945A-6276-46B6-B038-E0425CDC01ED}"/>
              </a:ext>
            </a:extLst>
          </p:cNvPr>
          <p:cNvSpPr txBox="1"/>
          <p:nvPr/>
        </p:nvSpPr>
        <p:spPr>
          <a:xfrm>
            <a:off x="8155311" y="2197947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2 </a:t>
            </a:r>
            <a:r>
              <a:rPr lang="fr-FR" b="1">
                <a:solidFill>
                  <a:schemeClr val="bg1"/>
                </a:solidFill>
              </a:rPr>
              <a:t>4 5 1 3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</a:t>
            </a:r>
            <a:r>
              <a:rPr lang="fr-FR">
                <a:solidFill>
                  <a:schemeClr val="bg1"/>
                </a:solidFill>
              </a:rPr>
              <a:t>2+3+4+3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(2, 2, 2)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B1FA11-5A9D-431E-ADF4-9D031CA0C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588B88B-33FD-42C6-A1FA-001F21024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640C86-043C-4343-9ADB-88A061A97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A00FD5-7602-4DC4-B544-2ECAED9BF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6CF1522-2ED5-4FDA-8CCF-CD1ABFC06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2C3CD39-C5E0-48C7-83E0-5E320DAE9B87}"/>
              </a:ext>
            </a:extLst>
          </p:cNvPr>
          <p:cNvGrpSpPr/>
          <p:nvPr/>
        </p:nvGrpSpPr>
        <p:grpSpPr>
          <a:xfrm>
            <a:off x="4395537" y="1604210"/>
            <a:ext cx="1900989" cy="1489617"/>
            <a:chOff x="4395537" y="1604210"/>
            <a:chExt cx="1900989" cy="148961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A94D3-D12D-431C-A825-8264993153FC}"/>
                </a:ext>
              </a:extLst>
            </p:cNvPr>
            <p:cNvSpPr txBox="1"/>
            <p:nvPr/>
          </p:nvSpPr>
          <p:spPr>
            <a:xfrm>
              <a:off x="4395537" y="160421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DAC93E-135D-4DB5-B024-23F69B7A2E61}"/>
                </a:ext>
              </a:extLst>
            </p:cNvPr>
            <p:cNvSpPr txBox="1"/>
            <p:nvPr/>
          </p:nvSpPr>
          <p:spPr>
            <a:xfrm>
              <a:off x="5342021" y="167640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343265-8623-48A2-AA32-359E83F99FCF}"/>
                </a:ext>
              </a:extLst>
            </p:cNvPr>
            <p:cNvSpPr txBox="1"/>
            <p:nvPr/>
          </p:nvSpPr>
          <p:spPr>
            <a:xfrm>
              <a:off x="5895474" y="2409293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90D3D5-8CFD-4E01-9CD6-3E46F375643A}"/>
                </a:ext>
              </a:extLst>
            </p:cNvPr>
            <p:cNvSpPr txBox="1"/>
            <p:nvPr/>
          </p:nvSpPr>
          <p:spPr>
            <a:xfrm>
              <a:off x="5630779" y="278605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F7D839-9589-47D6-8FCF-1450FE748D7C}"/>
                </a:ext>
              </a:extLst>
            </p:cNvPr>
            <p:cNvSpPr txBox="1"/>
            <p:nvPr/>
          </p:nvSpPr>
          <p:spPr>
            <a:xfrm>
              <a:off x="5229225" y="2040671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</a:t>
              </a:r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43B4AAB-F956-45DD-9583-4E51573C6DD0}"/>
              </a:ext>
            </a:extLst>
          </p:cNvPr>
          <p:cNvSpPr txBox="1"/>
          <p:nvPr/>
        </p:nvSpPr>
        <p:spPr>
          <a:xfrm>
            <a:off x="8155311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2 4 </a:t>
            </a:r>
            <a:r>
              <a:rPr lang="fr-FR" b="1">
                <a:solidFill>
                  <a:schemeClr val="bg1"/>
                </a:solidFill>
              </a:rPr>
              <a:t>5 1 3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</a:t>
            </a:r>
            <a:r>
              <a:rPr lang="fr-FR">
                <a:solidFill>
                  <a:schemeClr val="bg1"/>
                </a:solidFill>
              </a:rPr>
              <a:t>3+4+3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(4, 2, 2)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36B7F5-9455-4D7B-9AAA-610ECF8EE1F8}"/>
              </a:ext>
            </a:extLst>
          </p:cNvPr>
          <p:cNvSpPr txBox="1"/>
          <p:nvPr/>
        </p:nvSpPr>
        <p:spPr>
          <a:xfrm>
            <a:off x="8155310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2 4 5 </a:t>
            </a:r>
            <a:r>
              <a:rPr lang="fr-FR" b="1">
                <a:solidFill>
                  <a:schemeClr val="bg1"/>
                </a:solidFill>
              </a:rPr>
              <a:t>1 3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penalty=2+2+3+</a:t>
            </a:r>
            <a:r>
              <a:rPr lang="fr-FR">
                <a:solidFill>
                  <a:schemeClr val="bg1"/>
                </a:solidFill>
              </a:rPr>
              <a:t>4+3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(7, 3, 2)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25CF74-E730-4F8E-A9A1-2EE9060E847A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2 4 5 1</a:t>
            </a:r>
            <a:r>
              <a:rPr lang="fr-FR" b="1">
                <a:solidFill>
                  <a:schemeClr val="bg1"/>
                </a:solidFill>
              </a:rPr>
              <a:t> 3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penalty=2+2+3+4+</a:t>
            </a:r>
            <a:r>
              <a:rPr lang="fr-FR">
                <a:solidFill>
                  <a:schemeClr val="bg1"/>
                </a:solidFill>
              </a:rPr>
              <a:t>3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(11, 4, 2)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B0EC98-9B26-4B23-8E79-A8DF0BCFBC26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2 4 5 1 3</a:t>
            </a:r>
            <a:endParaRPr lang="fr-FR"/>
          </a:p>
          <a:p>
            <a:r>
              <a:rPr lang="fr-FR"/>
              <a:t>penalty=2+2+3+4+3 = </a:t>
            </a:r>
            <a:r>
              <a:rPr lang="fr-FR">
                <a:solidFill>
                  <a:srgbClr val="FF0000"/>
                </a:solidFill>
              </a:rPr>
              <a:t>(14, 4, 2)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5" name="Picture 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CBAB1B-891E-429D-980C-7CD313091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89" y="3429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9" grpId="0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917FA-58AD-4BC5-A8C8-8AE40CBD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6344"/>
            <a:ext cx="5852172" cy="4389129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B1945B4-E0C3-4068-9128-A5615A0EE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6344"/>
            <a:ext cx="5852172" cy="438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F21BF7-3F88-4F58-91E1-83452577F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6344"/>
            <a:ext cx="5852172" cy="4389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123274-8FC4-46F5-9CA2-DBDE52CDF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6344"/>
            <a:ext cx="5852172" cy="43891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36C783-694E-49A9-ACAD-A8E8DC2DF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6344"/>
            <a:ext cx="5852172" cy="43891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995D27-D218-4E41-9CAB-2915CD269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6344"/>
            <a:ext cx="5852172" cy="43891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2F7DC3-491E-4EF9-8F15-A60AC388CB82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</a:t>
            </a:r>
            <a:r>
              <a:rPr lang="fr-FR" b="1">
                <a:solidFill>
                  <a:schemeClr val="bg1"/>
                </a:solidFill>
                <a:highlight>
                  <a:srgbClr val="FFFFFF"/>
                </a:highlight>
              </a:rPr>
              <a:t>2 3 4 5</a:t>
            </a:r>
          </a:p>
          <a:p>
            <a:r>
              <a:rPr lang="fr-FR"/>
              <a:t>penalty=2+</a:t>
            </a:r>
            <a:r>
              <a:rPr lang="fr-FR">
                <a:solidFill>
                  <a:schemeClr val="bg1"/>
                </a:solidFill>
                <a:highlight>
                  <a:srgbClr val="FFFFFF"/>
                </a:highlight>
              </a:rPr>
              <a:t>2+3+3+2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(2, 2, 2)</a:t>
            </a:r>
            <a:r>
              <a:rPr lang="fr-FR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FFF18-DCDF-42EE-B458-580BEA3C6E88}"/>
              </a:ext>
            </a:extLst>
          </p:cNvPr>
          <p:cNvGrpSpPr/>
          <p:nvPr/>
        </p:nvGrpSpPr>
        <p:grpSpPr>
          <a:xfrm>
            <a:off x="4395537" y="1604210"/>
            <a:ext cx="1900989" cy="1489617"/>
            <a:chOff x="4395537" y="1604210"/>
            <a:chExt cx="1900989" cy="148961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7C4836-9A8F-4D35-87FF-5100BBEF4939}"/>
                </a:ext>
              </a:extLst>
            </p:cNvPr>
            <p:cNvSpPr txBox="1"/>
            <p:nvPr/>
          </p:nvSpPr>
          <p:spPr>
            <a:xfrm>
              <a:off x="4395537" y="160421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55F58-5DCA-4650-84BC-B684CE064C9E}"/>
                </a:ext>
              </a:extLst>
            </p:cNvPr>
            <p:cNvSpPr txBox="1"/>
            <p:nvPr/>
          </p:nvSpPr>
          <p:spPr>
            <a:xfrm>
              <a:off x="5342021" y="167640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</a:t>
              </a: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227722-4801-4739-B1E4-6C0F83BFF7FC}"/>
                </a:ext>
              </a:extLst>
            </p:cNvPr>
            <p:cNvSpPr txBox="1"/>
            <p:nvPr/>
          </p:nvSpPr>
          <p:spPr>
            <a:xfrm>
              <a:off x="5895474" y="2409293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</a:t>
              </a: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F98F4-2A8F-4EE0-8F7D-1177F453DC94}"/>
                </a:ext>
              </a:extLst>
            </p:cNvPr>
            <p:cNvSpPr txBox="1"/>
            <p:nvPr/>
          </p:nvSpPr>
          <p:spPr>
            <a:xfrm>
              <a:off x="5630779" y="278605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D64C95-A34D-4F5C-80E7-9D0EED4871DA}"/>
                </a:ext>
              </a:extLst>
            </p:cNvPr>
            <p:cNvSpPr txBox="1"/>
            <p:nvPr/>
          </p:nvSpPr>
          <p:spPr>
            <a:xfrm>
              <a:off x="5229225" y="2040671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</a:t>
              </a:r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E6429A5-E5AC-4412-B2F8-58B9E82EC178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1 2 </a:t>
            </a:r>
            <a:r>
              <a:rPr lang="fr-FR" b="1">
                <a:solidFill>
                  <a:schemeClr val="bg1"/>
                </a:solidFill>
              </a:rPr>
              <a:t>3 4 5</a:t>
            </a:r>
          </a:p>
          <a:p>
            <a:r>
              <a:rPr lang="fr-FR"/>
              <a:t>penalty=2+</a:t>
            </a:r>
            <a:r>
              <a:rPr lang="fr-FR">
                <a:highlight>
                  <a:srgbClr val="FFFFFF"/>
                </a:highlight>
              </a:rPr>
              <a:t>2+</a:t>
            </a:r>
            <a:r>
              <a:rPr lang="fr-FR">
                <a:solidFill>
                  <a:schemeClr val="bg1"/>
                </a:solidFill>
                <a:highlight>
                  <a:srgbClr val="FFFFFF"/>
                </a:highlight>
              </a:rPr>
              <a:t>3+3+2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(4, 2, 2)</a:t>
            </a:r>
            <a:r>
              <a:rPr lang="fr-FR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09581-0886-4E95-89CE-BEB0AE61B459}"/>
              </a:ext>
            </a:extLst>
          </p:cNvPr>
          <p:cNvSpPr txBox="1"/>
          <p:nvPr/>
        </p:nvSpPr>
        <p:spPr>
          <a:xfrm>
            <a:off x="8156448" y="2194559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1 2 3 </a:t>
            </a:r>
            <a:r>
              <a:rPr lang="fr-FR" b="1">
                <a:solidFill>
                  <a:schemeClr val="bg1"/>
                </a:solidFill>
              </a:rPr>
              <a:t>4 5</a:t>
            </a:r>
          </a:p>
          <a:p>
            <a:r>
              <a:rPr lang="fr-FR"/>
              <a:t>penalty=2+</a:t>
            </a:r>
            <a:r>
              <a:rPr lang="fr-FR">
                <a:highlight>
                  <a:srgbClr val="FFFFFF"/>
                </a:highlight>
              </a:rPr>
              <a:t>2+3+</a:t>
            </a:r>
            <a:r>
              <a:rPr lang="fr-FR">
                <a:solidFill>
                  <a:schemeClr val="bg1"/>
                </a:solidFill>
                <a:highlight>
                  <a:srgbClr val="FFFFFF"/>
                </a:highlight>
              </a:rPr>
              <a:t>3+2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(7, 3, 2)</a:t>
            </a:r>
            <a:r>
              <a:rPr lang="fr-FR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68062-36BB-4F5C-B74F-293BBB654009}"/>
              </a:ext>
            </a:extLst>
          </p:cNvPr>
          <p:cNvSpPr txBox="1"/>
          <p:nvPr/>
        </p:nvSpPr>
        <p:spPr>
          <a:xfrm>
            <a:off x="8155311" y="2194559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1 2 3 4 </a:t>
            </a:r>
            <a:r>
              <a:rPr lang="fr-FR" b="1">
                <a:solidFill>
                  <a:schemeClr val="bg1"/>
                </a:solidFill>
              </a:rPr>
              <a:t>5</a:t>
            </a:r>
          </a:p>
          <a:p>
            <a:r>
              <a:rPr lang="fr-FR"/>
              <a:t>penalty=2+</a:t>
            </a:r>
            <a:r>
              <a:rPr lang="fr-FR">
                <a:highlight>
                  <a:srgbClr val="FFFFFF"/>
                </a:highlight>
              </a:rPr>
              <a:t>2+3+3+</a:t>
            </a:r>
            <a:r>
              <a:rPr lang="fr-FR">
                <a:solidFill>
                  <a:schemeClr val="bg1"/>
                </a:solidFill>
                <a:highlight>
                  <a:srgbClr val="FFFFFF"/>
                </a:highlight>
              </a:rPr>
              <a:t>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(10, 3, 2)</a:t>
            </a:r>
            <a:r>
              <a:rPr lang="fr-FR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8F19F-0601-4A54-984B-BE5E19A7D6CD}"/>
              </a:ext>
            </a:extLst>
          </p:cNvPr>
          <p:cNvSpPr txBox="1"/>
          <p:nvPr/>
        </p:nvSpPr>
        <p:spPr>
          <a:xfrm>
            <a:off x="8155311" y="2194559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1 2 3 4 5</a:t>
            </a:r>
          </a:p>
          <a:p>
            <a:r>
              <a:rPr lang="fr-FR"/>
              <a:t>penalty=2+</a:t>
            </a:r>
            <a:r>
              <a:rPr lang="fr-FR">
                <a:highlight>
                  <a:srgbClr val="FFFFFF"/>
                </a:highlight>
              </a:rPr>
              <a:t>2+3+3+2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(12, 3, 2)</a:t>
            </a:r>
            <a:r>
              <a:rPr lang="fr-FR"/>
              <a:t>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54321D-D5F6-4059-AE42-03DE2E941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3429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917FA-58AD-4BC5-A8C8-8AE40CBD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61945A-6276-46B6-B038-E0425CDC01ED}"/>
              </a:ext>
            </a:extLst>
          </p:cNvPr>
          <p:cNvSpPr txBox="1"/>
          <p:nvPr/>
        </p:nvSpPr>
        <p:spPr>
          <a:xfrm>
            <a:off x="8155311" y="2197947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</a:t>
            </a:r>
            <a:r>
              <a:rPr lang="fr-FR" b="1">
                <a:solidFill>
                  <a:schemeClr val="bg1"/>
                </a:solidFill>
              </a:rPr>
              <a:t>4 2 3 5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</a:t>
            </a:r>
            <a:r>
              <a:rPr lang="fr-FR">
                <a:solidFill>
                  <a:schemeClr val="bg1"/>
                </a:solidFill>
              </a:rPr>
              <a:t>2+1+2+2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(2, 2, 2)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1C9F44-0808-4FE8-9C52-A7AD04F87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FFA41-FD3E-47B6-A94F-82D713B0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7D380-94FB-4BBD-B2C3-14CE36E6A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8"/>
            <a:ext cx="5852172" cy="438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A44D09-3FEB-4226-BDD6-27DD09121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7"/>
            <a:ext cx="5852172" cy="4389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1DA6B8-A913-4ECF-9504-1FB8C8D91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6"/>
            <a:ext cx="5852172" cy="43891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0F8EC6-A8A8-43E2-8441-F699DBBB0B2B}"/>
              </a:ext>
            </a:extLst>
          </p:cNvPr>
          <p:cNvGrpSpPr/>
          <p:nvPr/>
        </p:nvGrpSpPr>
        <p:grpSpPr>
          <a:xfrm>
            <a:off x="4395537" y="1604210"/>
            <a:ext cx="1900989" cy="1489617"/>
            <a:chOff x="4395537" y="1604210"/>
            <a:chExt cx="1900989" cy="14896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A7A6CA-7A62-4934-94E6-AD1745017BC5}"/>
                </a:ext>
              </a:extLst>
            </p:cNvPr>
            <p:cNvSpPr txBox="1"/>
            <p:nvPr/>
          </p:nvSpPr>
          <p:spPr>
            <a:xfrm>
              <a:off x="4395537" y="160421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A467A9-AE5A-4C44-B137-FF8F25FF8E5B}"/>
                </a:ext>
              </a:extLst>
            </p:cNvPr>
            <p:cNvSpPr txBox="1"/>
            <p:nvPr/>
          </p:nvSpPr>
          <p:spPr>
            <a:xfrm>
              <a:off x="5342021" y="167640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</a:t>
              </a: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F1A58D-3B81-4089-8CDF-AEE2519B0281}"/>
                </a:ext>
              </a:extLst>
            </p:cNvPr>
            <p:cNvSpPr txBox="1"/>
            <p:nvPr/>
          </p:nvSpPr>
          <p:spPr>
            <a:xfrm>
              <a:off x="5895474" y="2409293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C0336B-3406-4A94-B9DB-46A478E2CAF1}"/>
                </a:ext>
              </a:extLst>
            </p:cNvPr>
            <p:cNvSpPr txBox="1"/>
            <p:nvPr/>
          </p:nvSpPr>
          <p:spPr>
            <a:xfrm>
              <a:off x="5630779" y="278605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C6D4A6-9995-4E57-B979-FDD11F4093C5}"/>
                </a:ext>
              </a:extLst>
            </p:cNvPr>
            <p:cNvSpPr txBox="1"/>
            <p:nvPr/>
          </p:nvSpPr>
          <p:spPr>
            <a:xfrm>
              <a:off x="5229225" y="2040671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</a:t>
              </a:r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6BC0B3C-62D9-4BD5-99BC-886A4CBE0150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1 4 </a:t>
            </a:r>
            <a:r>
              <a:rPr lang="fr-FR" b="1">
                <a:solidFill>
                  <a:schemeClr val="bg1"/>
                </a:solidFill>
              </a:rPr>
              <a:t>2 3 5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</a:t>
            </a:r>
            <a:r>
              <a:rPr lang="fr-FR">
                <a:solidFill>
                  <a:schemeClr val="bg1"/>
                </a:solidFill>
              </a:rPr>
              <a:t>1+2+2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(4, 2, 2)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73A23-5CD3-4A61-B830-3572BBA864F4}"/>
              </a:ext>
            </a:extLst>
          </p:cNvPr>
          <p:cNvSpPr txBox="1"/>
          <p:nvPr/>
        </p:nvSpPr>
        <p:spPr>
          <a:xfrm>
            <a:off x="8155311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1 4 2 </a:t>
            </a:r>
            <a:r>
              <a:rPr lang="fr-FR" b="1">
                <a:solidFill>
                  <a:schemeClr val="bg1"/>
                </a:solidFill>
              </a:rPr>
              <a:t>3 5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penalty=2+2+1+</a:t>
            </a:r>
            <a:r>
              <a:rPr lang="fr-FR">
                <a:solidFill>
                  <a:schemeClr val="bg1"/>
                </a:solidFill>
              </a:rPr>
              <a:t>2+2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(5, 2, 1)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B81C41-F334-4721-A11E-7A9836413E76}"/>
              </a:ext>
            </a:extLst>
          </p:cNvPr>
          <p:cNvSpPr txBox="1"/>
          <p:nvPr/>
        </p:nvSpPr>
        <p:spPr>
          <a:xfrm>
            <a:off x="8155311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1 4 2 3 </a:t>
            </a:r>
            <a:r>
              <a:rPr lang="fr-FR" b="1">
                <a:solidFill>
                  <a:schemeClr val="bg1"/>
                </a:solidFill>
              </a:rPr>
              <a:t>5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penalty=2+2+1+2+</a:t>
            </a:r>
            <a:r>
              <a:rPr lang="fr-FR">
                <a:solidFill>
                  <a:schemeClr val="bg1"/>
                </a:solidFill>
              </a:rPr>
              <a:t>2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(7, 2, 1)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9DC49-2770-4B06-BFC6-FD90E70476EF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1 4 2 3 5</a:t>
            </a:r>
            <a:endParaRPr lang="fr-FR"/>
          </a:p>
          <a:p>
            <a:r>
              <a:rPr lang="fr-FR"/>
              <a:t>penalty=2+2+1+2+2 = </a:t>
            </a:r>
            <a:r>
              <a:rPr lang="fr-FR">
                <a:solidFill>
                  <a:srgbClr val="FF0000"/>
                </a:solidFill>
              </a:rPr>
              <a:t>(9, 2, 1)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003E34-82E9-401A-830E-F6092AE25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3429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62BC89-1B9C-42D9-956B-3A52BA16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56877"/>
              </p:ext>
            </p:extLst>
          </p:nvPr>
        </p:nvGraphicFramePr>
        <p:xfrm>
          <a:off x="914401" y="1260764"/>
          <a:ext cx="3463636" cy="342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998">
                  <a:extLst>
                    <a:ext uri="{9D8B030D-6E8A-4147-A177-3AD203B41FA5}">
                      <a16:colId xmlns:a16="http://schemas.microsoft.com/office/drawing/2014/main" val="81331877"/>
                    </a:ext>
                  </a:extLst>
                </a:gridCol>
                <a:gridCol w="810998">
                  <a:extLst>
                    <a:ext uri="{9D8B030D-6E8A-4147-A177-3AD203B41FA5}">
                      <a16:colId xmlns:a16="http://schemas.microsoft.com/office/drawing/2014/main" val="3661728695"/>
                    </a:ext>
                  </a:extLst>
                </a:gridCol>
                <a:gridCol w="810998">
                  <a:extLst>
                    <a:ext uri="{9D8B030D-6E8A-4147-A177-3AD203B41FA5}">
                      <a16:colId xmlns:a16="http://schemas.microsoft.com/office/drawing/2014/main" val="2321381496"/>
                    </a:ext>
                  </a:extLst>
                </a:gridCol>
                <a:gridCol w="1030642">
                  <a:extLst>
                    <a:ext uri="{9D8B030D-6E8A-4147-A177-3AD203B41FA5}">
                      <a16:colId xmlns:a16="http://schemas.microsoft.com/office/drawing/2014/main" val="1497509405"/>
                    </a:ext>
                  </a:extLst>
                </a:gridCol>
              </a:tblGrid>
              <a:tr h="213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Penalty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err="1">
                          <a:effectLst/>
                        </a:rPr>
                        <a:t>Frequence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041593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942969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814426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6994629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4269007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769136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572523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434179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275532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162643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096903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5780999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243164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638972"/>
                  </a:ext>
                </a:extLst>
              </a:tr>
              <a:tr h="213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8125139"/>
                  </a:ext>
                </a:extLst>
              </a:tr>
              <a:tr h="21388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6559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D532AE7-54B1-4993-9318-50ABF1D60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781582"/>
              </p:ext>
            </p:extLst>
          </p:nvPr>
        </p:nvGraphicFramePr>
        <p:xfrm>
          <a:off x="5504014" y="1207297"/>
          <a:ext cx="5172078" cy="3529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0F0DD2-B41F-4FED-A65E-5699E4D40817}"/>
              </a:ext>
            </a:extLst>
          </p:cNvPr>
          <p:cNvSpPr txBox="1"/>
          <p:nvPr/>
        </p:nvSpPr>
        <p:spPr>
          <a:xfrm>
            <a:off x="2718319" y="206829"/>
            <a:ext cx="6428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Penalty Distribution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B7AF8-170A-470D-A961-5B1FEE3E3703}"/>
              </a:ext>
            </a:extLst>
          </p:cNvPr>
          <p:cNvSpPr/>
          <p:nvPr/>
        </p:nvSpPr>
        <p:spPr>
          <a:xfrm>
            <a:off x="618697" y="5327537"/>
            <a:ext cx="50724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 Rounded MT Bold"/>
                <a:cs typeface="Calibri"/>
              </a:rPr>
              <a:t>**specific to the data set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20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3FFF2C-3263-4E4C-824D-D6DB42CAFD19}"/>
              </a:ext>
            </a:extLst>
          </p:cNvPr>
          <p:cNvSpPr/>
          <p:nvPr/>
        </p:nvSpPr>
        <p:spPr>
          <a:xfrm>
            <a:off x="409575" y="412314"/>
            <a:ext cx="11353799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3EABF-DC1B-4966-9F2B-3B49B09DA13D}"/>
              </a:ext>
            </a:extLst>
          </p:cNvPr>
          <p:cNvSpPr txBox="1"/>
          <p:nvPr/>
        </p:nvSpPr>
        <p:spPr>
          <a:xfrm>
            <a:off x="2718319" y="206829"/>
            <a:ext cx="6428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Chalenge</a:t>
            </a:r>
            <a:r>
              <a:rPr lang="en-US" sz="2400" b="1">
                <a:cs typeface="Calibri"/>
              </a:rPr>
              <a:t> Scoring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87706-2ABB-401E-AFD7-CAA8D61D79E9}"/>
              </a:ext>
            </a:extLst>
          </p:cNvPr>
          <p:cNvSpPr txBox="1"/>
          <p:nvPr/>
        </p:nvSpPr>
        <p:spPr>
          <a:xfrm>
            <a:off x="240159" y="1448566"/>
            <a:ext cx="5478253" cy="45243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Input: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latin typeface="Arial Rounded MT Bold"/>
                <a:cs typeface="Calibri"/>
              </a:rPr>
              <a:t>100 data set (generated by SLB). For each data set, we compute (Python script) the 120=5! sequences and </a:t>
            </a:r>
            <a:r>
              <a:rPr lang="en-US" err="1">
                <a:latin typeface="Arial Rounded MT Bold"/>
                <a:cs typeface="Calibri"/>
              </a:rPr>
              <a:t>penalities</a:t>
            </a:r>
            <a:r>
              <a:rPr lang="en-US">
                <a:latin typeface="Arial Rounded MT Bold"/>
                <a:cs typeface="Calibri"/>
              </a:rPr>
              <a:t>.</a:t>
            </a:r>
          </a:p>
          <a:p>
            <a:r>
              <a:rPr lang="en-US">
                <a:latin typeface="Arial Rounded MT Bold"/>
                <a:cs typeface="Calibri"/>
              </a:rPr>
              <a:t>the penalties are sorted from the minimum to maximum (by T then by max then by min).</a:t>
            </a:r>
          </a:p>
          <a:p>
            <a:endParaRPr lang="en-US">
              <a:latin typeface="Arial Rounded MT Bold"/>
              <a:cs typeface="Calibri"/>
            </a:endParaRPr>
          </a:p>
          <a:p>
            <a:r>
              <a:rPr lang="en-US" u="sng">
                <a:cs typeface="Calibri"/>
              </a:rPr>
              <a:t>Output: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latin typeface="Arial Rounded MT Bold"/>
                <a:cs typeface="Calibri"/>
              </a:rPr>
              <a:t>for each data set the algorithm gives a sequence (that it believes optimal) ===&gt; penalty ===&gt; the score of this penalty = its index in the ordered list of penalties</a:t>
            </a:r>
          </a:p>
          <a:p>
            <a:r>
              <a:rPr lang="en-US">
                <a:latin typeface="Arial Rounded MT Bold"/>
                <a:cs typeface="Calibri"/>
              </a:rPr>
              <a:t>we sum all the previous scores</a:t>
            </a:r>
          </a:p>
          <a:p>
            <a:endParaRPr lang="en-US">
              <a:latin typeface="Arial Rounded MT Bold"/>
              <a:cs typeface="Calibri"/>
            </a:endParaRPr>
          </a:p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latin typeface="Arial Rounded MT Bold"/>
                <a:cs typeface="Calibri"/>
              </a:rPr>
              <a:t>smaller this sum is better is your score</a:t>
            </a:r>
            <a:endParaRPr lang="en-US">
              <a:latin typeface="Arial Rounded MT Bold"/>
              <a:cs typeface="Calibri"/>
            </a:endParaRPr>
          </a:p>
          <a:p>
            <a:endParaRPr lang="en-US" u="sng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440D3-0CCA-490F-B4FA-FCA329A96F07}"/>
              </a:ext>
            </a:extLst>
          </p:cNvPr>
          <p:cNvSpPr txBox="1"/>
          <p:nvPr/>
        </p:nvSpPr>
        <p:spPr>
          <a:xfrm>
            <a:off x="6285121" y="1448565"/>
            <a:ext cx="5478253" cy="44319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>
              <a:cs typeface="Calibri"/>
            </a:endParaRPr>
          </a:p>
          <a:p>
            <a:endParaRPr lang="en-US" sz="2400" b="1">
              <a:cs typeface="Calibri"/>
            </a:endParaRPr>
          </a:p>
          <a:p>
            <a:endParaRPr lang="en-US" sz="2400" b="1">
              <a:cs typeface="Calibri"/>
            </a:endParaRPr>
          </a:p>
          <a:p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The method and approach of the solution</a:t>
            </a:r>
          </a:p>
          <a:p>
            <a:r>
              <a:rPr lang="en-US" sz="2400" b="1">
                <a:cs typeface="Calibri"/>
              </a:rPr>
              <a:t>The solution should not be based on a classic Delaunay algorithm</a:t>
            </a:r>
          </a:p>
          <a:p>
            <a:endParaRPr lang="en-US" sz="2400" b="1">
              <a:cs typeface="Calibri"/>
            </a:endParaRPr>
          </a:p>
          <a:p>
            <a:endParaRPr lang="en-US" sz="2400" b="1">
              <a:cs typeface="Calibri"/>
            </a:endParaRPr>
          </a:p>
          <a:p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 </a:t>
            </a:r>
            <a:endParaRPr lang="en-US" sz="2400" b="1">
              <a:latin typeface="Arial Rounded MT Bold"/>
              <a:cs typeface="Calibri"/>
            </a:endParaRPr>
          </a:p>
          <a:p>
            <a:endParaRPr lang="en-US" u="sng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369E8-EB64-4352-BCAD-11C1E979544C}"/>
              </a:ext>
            </a:extLst>
          </p:cNvPr>
          <p:cNvSpPr txBox="1"/>
          <p:nvPr/>
        </p:nvSpPr>
        <p:spPr>
          <a:xfrm>
            <a:off x="2237626" y="987131"/>
            <a:ext cx="9613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80%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9700F-2C59-44B5-A76F-84C65DF4EC78}"/>
              </a:ext>
            </a:extLst>
          </p:cNvPr>
          <p:cNvSpPr txBox="1"/>
          <p:nvPr/>
        </p:nvSpPr>
        <p:spPr>
          <a:xfrm>
            <a:off x="8543554" y="987131"/>
            <a:ext cx="9613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20%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6388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917FA-58AD-4BC5-A8C8-8AE40CBD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E56EFC-BAC2-4374-8AA2-E2DCC931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37C62-51A5-470A-AF73-81E5D3105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2F0031EC-0FC2-4DFE-83D0-CFF02A3AA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C9FA93-8263-4494-B03F-12E3B845D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35992B-D36D-491F-8A72-2B7AC2833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61945A-6276-46B6-B038-E0425CDC01ED}"/>
              </a:ext>
            </a:extLst>
          </p:cNvPr>
          <p:cNvSpPr txBox="1"/>
          <p:nvPr/>
        </p:nvSpPr>
        <p:spPr>
          <a:xfrm>
            <a:off x="8155311" y="2197947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</a:t>
            </a:r>
            <a:r>
              <a:rPr lang="fr-FR" b="1">
                <a:solidFill>
                  <a:schemeClr val="bg1"/>
                </a:solidFill>
              </a:rPr>
              <a:t>2 1 3 4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</a:t>
            </a:r>
            <a:r>
              <a:rPr lang="fr-FR">
                <a:solidFill>
                  <a:schemeClr val="bg1"/>
                </a:solidFill>
              </a:rPr>
              <a:t>1+3+3+3 </a:t>
            </a:r>
            <a:r>
              <a:rPr lang="fr-FR"/>
              <a:t>= </a:t>
            </a:r>
            <a:r>
              <a:rPr lang="fr-FR">
                <a:solidFill>
                  <a:srgbClr val="FF0000"/>
                </a:solidFill>
              </a:rPr>
              <a:t>(2, 2, 2)</a:t>
            </a:r>
            <a:r>
              <a:rPr lang="fr-FR"/>
              <a:t> 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DEDFFF-7371-41DC-ADD8-80A5242BC40B}"/>
              </a:ext>
            </a:extLst>
          </p:cNvPr>
          <p:cNvGrpSpPr/>
          <p:nvPr/>
        </p:nvGrpSpPr>
        <p:grpSpPr>
          <a:xfrm>
            <a:off x="4395537" y="1604210"/>
            <a:ext cx="1900989" cy="1489617"/>
            <a:chOff x="4395537" y="1604210"/>
            <a:chExt cx="1900989" cy="14896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2AC6D2-91C9-4731-A444-21ACC1EBA242}"/>
                </a:ext>
              </a:extLst>
            </p:cNvPr>
            <p:cNvSpPr txBox="1"/>
            <p:nvPr/>
          </p:nvSpPr>
          <p:spPr>
            <a:xfrm>
              <a:off x="4395537" y="160421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0AF54-B5BB-42C9-9CFB-771D388203E7}"/>
                </a:ext>
              </a:extLst>
            </p:cNvPr>
            <p:cNvSpPr txBox="1"/>
            <p:nvPr/>
          </p:nvSpPr>
          <p:spPr>
            <a:xfrm>
              <a:off x="5342021" y="167640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</a:t>
              </a: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7DA4C2-90D6-4ED3-B13D-356F91540015}"/>
                </a:ext>
              </a:extLst>
            </p:cNvPr>
            <p:cNvSpPr txBox="1"/>
            <p:nvPr/>
          </p:nvSpPr>
          <p:spPr>
            <a:xfrm>
              <a:off x="5895474" y="2409293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</a:t>
              </a:r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ABACEE-00F0-4192-A9F9-38FDBA14E4F2}"/>
                </a:ext>
              </a:extLst>
            </p:cNvPr>
            <p:cNvSpPr txBox="1"/>
            <p:nvPr/>
          </p:nvSpPr>
          <p:spPr>
            <a:xfrm>
              <a:off x="5630779" y="278605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04FED-5776-47B5-A2B5-CE562A7A266C}"/>
                </a:ext>
              </a:extLst>
            </p:cNvPr>
            <p:cNvSpPr txBox="1"/>
            <p:nvPr/>
          </p:nvSpPr>
          <p:spPr>
            <a:xfrm>
              <a:off x="5229225" y="2040671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</a:t>
              </a:r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A765BC-782B-4CC6-9014-143345BE2FF7}"/>
              </a:ext>
            </a:extLst>
          </p:cNvPr>
          <p:cNvSpPr txBox="1"/>
          <p:nvPr/>
        </p:nvSpPr>
        <p:spPr>
          <a:xfrm>
            <a:off x="8155311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5 2 </a:t>
            </a:r>
            <a:r>
              <a:rPr lang="fr-FR" b="1">
                <a:solidFill>
                  <a:schemeClr val="bg1"/>
                </a:solidFill>
              </a:rPr>
              <a:t>1 3 4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penalty=2+1+</a:t>
            </a:r>
            <a:r>
              <a:rPr lang="fr-FR">
                <a:solidFill>
                  <a:schemeClr val="bg1"/>
                </a:solidFill>
              </a:rPr>
              <a:t>3+3+3 </a:t>
            </a:r>
            <a:r>
              <a:rPr lang="fr-FR"/>
              <a:t>= </a:t>
            </a:r>
            <a:r>
              <a:rPr lang="fr-FR">
                <a:solidFill>
                  <a:srgbClr val="FF0000"/>
                </a:solidFill>
              </a:rPr>
              <a:t>(3, 2, 1)</a:t>
            </a:r>
            <a:r>
              <a:rPr lang="fr-FR"/>
              <a:t> 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A566B-C458-4D28-BBB2-F5B67CA3848D}"/>
              </a:ext>
            </a:extLst>
          </p:cNvPr>
          <p:cNvSpPr txBox="1"/>
          <p:nvPr/>
        </p:nvSpPr>
        <p:spPr>
          <a:xfrm>
            <a:off x="8156448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5 2 1</a:t>
            </a:r>
            <a:r>
              <a:rPr lang="fr-FR" b="1">
                <a:solidFill>
                  <a:schemeClr val="bg1"/>
                </a:solidFill>
              </a:rPr>
              <a:t> 3 4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penalty=2+1+3+</a:t>
            </a:r>
            <a:r>
              <a:rPr lang="fr-FR">
                <a:solidFill>
                  <a:schemeClr val="bg1"/>
                </a:solidFill>
              </a:rPr>
              <a:t>3+3 </a:t>
            </a:r>
            <a:r>
              <a:rPr lang="fr-FR"/>
              <a:t>= </a:t>
            </a:r>
            <a:r>
              <a:rPr lang="fr-FR">
                <a:solidFill>
                  <a:srgbClr val="FF0000"/>
                </a:solidFill>
              </a:rPr>
              <a:t>(6, 3, 1)</a:t>
            </a:r>
            <a:r>
              <a:rPr lang="fr-FR"/>
              <a:t> 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8960D-F1E6-4C31-BAD8-A0C6E268C5BA}"/>
              </a:ext>
            </a:extLst>
          </p:cNvPr>
          <p:cNvSpPr txBox="1"/>
          <p:nvPr/>
        </p:nvSpPr>
        <p:spPr>
          <a:xfrm>
            <a:off x="8155311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5 2 1 3 </a:t>
            </a:r>
            <a:r>
              <a:rPr lang="fr-FR" b="1">
                <a:solidFill>
                  <a:schemeClr val="bg1"/>
                </a:solidFill>
              </a:rPr>
              <a:t>4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penalty=2+1+3+3+</a:t>
            </a:r>
            <a:r>
              <a:rPr lang="fr-FR">
                <a:solidFill>
                  <a:schemeClr val="bg1"/>
                </a:solidFill>
              </a:rPr>
              <a:t>3 </a:t>
            </a:r>
            <a:r>
              <a:rPr lang="fr-FR"/>
              <a:t>= </a:t>
            </a:r>
            <a:r>
              <a:rPr lang="fr-FR">
                <a:solidFill>
                  <a:srgbClr val="FF0000"/>
                </a:solidFill>
              </a:rPr>
              <a:t>(9, 3, 1)</a:t>
            </a:r>
            <a:r>
              <a:rPr lang="fr-FR"/>
              <a:t> 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B3C84-99B6-48AF-819D-C913BCE5F030}"/>
              </a:ext>
            </a:extLst>
          </p:cNvPr>
          <p:cNvSpPr txBox="1"/>
          <p:nvPr/>
        </p:nvSpPr>
        <p:spPr>
          <a:xfrm>
            <a:off x="8155310" y="2194560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5 2 1 3 4</a:t>
            </a:r>
            <a:endParaRPr lang="fr-FR"/>
          </a:p>
          <a:p>
            <a:r>
              <a:rPr lang="fr-FR"/>
              <a:t>penalty=2+1+3+3+3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/>
              <a:t>= </a:t>
            </a:r>
            <a:r>
              <a:rPr lang="fr-FR">
                <a:solidFill>
                  <a:srgbClr val="FF0000"/>
                </a:solidFill>
              </a:rPr>
              <a:t>(12, 3, 1)</a:t>
            </a: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0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917FA-58AD-4BC5-A8C8-8AE40CBD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E56EFC-BAC2-4374-8AA2-E2DCC931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10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F1D83-BAC2-445D-8B15-1ED9762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1547C-02C9-4DA1-92C2-8B6574314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E3645-452B-4428-BEB1-BEBD9BC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9"/>
            <a:ext cx="5852172" cy="4389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40CED-0C0B-4CF4-90F3-2ECFAF6A6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9" y="462906"/>
            <a:ext cx="5852172" cy="43891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19B7A3-5C0D-43C6-B3BE-52719526EA38}"/>
              </a:ext>
            </a:extLst>
          </p:cNvPr>
          <p:cNvSpPr txBox="1"/>
          <p:nvPr/>
        </p:nvSpPr>
        <p:spPr>
          <a:xfrm>
            <a:off x="8155311" y="2197947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</a:t>
            </a:r>
            <a:r>
              <a:rPr lang="fr-FR" b="1">
                <a:solidFill>
                  <a:schemeClr val="bg1"/>
                </a:solidFill>
              </a:rPr>
              <a:t>4 3 2 1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</a:t>
            </a:r>
            <a:r>
              <a:rPr lang="fr-FR">
                <a:solidFill>
                  <a:schemeClr val="bg1"/>
                </a:solidFill>
              </a:rPr>
              <a:t>2+2+2+4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(2, 2, 2) 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D0095B-F4AC-457C-ACAA-0AB7B8B40AB4}"/>
              </a:ext>
            </a:extLst>
          </p:cNvPr>
          <p:cNvGrpSpPr/>
          <p:nvPr/>
        </p:nvGrpSpPr>
        <p:grpSpPr>
          <a:xfrm>
            <a:off x="4395537" y="1604210"/>
            <a:ext cx="1900989" cy="1489617"/>
            <a:chOff x="4395537" y="1604210"/>
            <a:chExt cx="1900989" cy="14896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5927A5-C2B1-4643-8F01-1E4D50FEF677}"/>
                </a:ext>
              </a:extLst>
            </p:cNvPr>
            <p:cNvSpPr txBox="1"/>
            <p:nvPr/>
          </p:nvSpPr>
          <p:spPr>
            <a:xfrm>
              <a:off x="4395537" y="160421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CDD1A1-7C19-475D-ADE3-9BC7A53A32A8}"/>
                </a:ext>
              </a:extLst>
            </p:cNvPr>
            <p:cNvSpPr txBox="1"/>
            <p:nvPr/>
          </p:nvSpPr>
          <p:spPr>
            <a:xfrm>
              <a:off x="5342021" y="167640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</a:t>
              </a:r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E3C5EA-21D6-4EDB-ABB8-0BF3FE884108}"/>
                </a:ext>
              </a:extLst>
            </p:cNvPr>
            <p:cNvSpPr txBox="1"/>
            <p:nvPr/>
          </p:nvSpPr>
          <p:spPr>
            <a:xfrm>
              <a:off x="5895474" y="2409293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596762-D1ED-41AE-AFEB-89CA953915D6}"/>
                </a:ext>
              </a:extLst>
            </p:cNvPr>
            <p:cNvSpPr txBox="1"/>
            <p:nvPr/>
          </p:nvSpPr>
          <p:spPr>
            <a:xfrm>
              <a:off x="5630779" y="2786050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2F423A-046E-43CA-A723-78AF29D3EE8C}"/>
                </a:ext>
              </a:extLst>
            </p:cNvPr>
            <p:cNvSpPr txBox="1"/>
            <p:nvPr/>
          </p:nvSpPr>
          <p:spPr>
            <a:xfrm>
              <a:off x="5229225" y="2040671"/>
              <a:ext cx="40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</a:t>
              </a:r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C80DD3-3083-4F26-A89F-665FD254B304}"/>
              </a:ext>
            </a:extLst>
          </p:cNvPr>
          <p:cNvSpPr txBox="1"/>
          <p:nvPr/>
        </p:nvSpPr>
        <p:spPr>
          <a:xfrm>
            <a:off x="8155311" y="2194559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5 4 </a:t>
            </a:r>
            <a:r>
              <a:rPr lang="fr-FR" b="1">
                <a:solidFill>
                  <a:schemeClr val="bg1"/>
                </a:solidFill>
              </a:rPr>
              <a:t>3 2 1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</a:t>
            </a:r>
            <a:r>
              <a:rPr lang="fr-FR">
                <a:solidFill>
                  <a:schemeClr val="bg1"/>
                </a:solidFill>
              </a:rPr>
              <a:t>2+2+4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(4, 2, 2)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46F17-1842-4300-85B8-9AA08C87EC70}"/>
              </a:ext>
            </a:extLst>
          </p:cNvPr>
          <p:cNvSpPr txBox="1"/>
          <p:nvPr/>
        </p:nvSpPr>
        <p:spPr>
          <a:xfrm>
            <a:off x="8155311" y="2194559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5 4 3 </a:t>
            </a:r>
            <a:r>
              <a:rPr lang="fr-FR" b="1">
                <a:solidFill>
                  <a:schemeClr val="bg1"/>
                </a:solidFill>
              </a:rPr>
              <a:t>2 1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penalty=2+2+2+</a:t>
            </a:r>
            <a:r>
              <a:rPr lang="fr-FR">
                <a:solidFill>
                  <a:schemeClr val="bg1"/>
                </a:solidFill>
              </a:rPr>
              <a:t>2+4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(6, 2, 2)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85217-73F0-49AB-B2E2-9CE6A47AC94B}"/>
              </a:ext>
            </a:extLst>
          </p:cNvPr>
          <p:cNvSpPr txBox="1"/>
          <p:nvPr/>
        </p:nvSpPr>
        <p:spPr>
          <a:xfrm>
            <a:off x="8155311" y="2201335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5 4 3 2 </a:t>
            </a:r>
            <a:r>
              <a:rPr lang="fr-FR" b="1">
                <a:solidFill>
                  <a:schemeClr val="bg1"/>
                </a:solidFill>
              </a:rPr>
              <a:t>1</a:t>
            </a:r>
            <a:endParaRPr lang="fr-FR">
              <a:solidFill>
                <a:schemeClr val="bg1"/>
              </a:solidFill>
            </a:endParaRPr>
          </a:p>
          <a:p>
            <a:r>
              <a:rPr lang="fr-FR"/>
              <a:t>penalty=2+2+2+2+</a:t>
            </a:r>
            <a:r>
              <a:rPr lang="fr-FR">
                <a:solidFill>
                  <a:schemeClr val="bg1"/>
                </a:solidFill>
              </a:rPr>
              <a:t>4</a:t>
            </a:r>
            <a:r>
              <a:rPr lang="fr-FR"/>
              <a:t> = </a:t>
            </a:r>
            <a:r>
              <a:rPr lang="fr-FR">
                <a:solidFill>
                  <a:srgbClr val="FF0000"/>
                </a:solidFill>
              </a:rPr>
              <a:t>(8, 2, 2)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926D4-B213-4E46-BCE7-99D9654EB5F7}"/>
              </a:ext>
            </a:extLst>
          </p:cNvPr>
          <p:cNvSpPr txBox="1"/>
          <p:nvPr/>
        </p:nvSpPr>
        <p:spPr>
          <a:xfrm>
            <a:off x="8155311" y="2203704"/>
            <a:ext cx="37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5 4 3 2 1</a:t>
            </a:r>
            <a:endParaRPr lang="fr-FR"/>
          </a:p>
          <a:p>
            <a:r>
              <a:rPr lang="fr-FR"/>
              <a:t>penalty=2+2+2+2+4 = </a:t>
            </a:r>
            <a:r>
              <a:rPr lang="fr-FR">
                <a:solidFill>
                  <a:srgbClr val="FF0000"/>
                </a:solidFill>
              </a:rPr>
              <a:t>(12, 4, 2)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42AA2F53A6F49B7435B77622C8083" ma:contentTypeVersion="13" ma:contentTypeDescription="Create a new document." ma:contentTypeScope="" ma:versionID="58e2c3ff39ee8788bd9c7ccdc47db8c2">
  <xsd:schema xmlns:xsd="http://www.w3.org/2001/XMLSchema" xmlns:xs="http://www.w3.org/2001/XMLSchema" xmlns:p="http://schemas.microsoft.com/office/2006/metadata/properties" xmlns:ns3="eb938c54-a598-4c9b-bca5-315fb3a3976e" xmlns:ns4="a27032a5-8c74-49d9-bbcd-70a1fbc25f48" targetNamespace="http://schemas.microsoft.com/office/2006/metadata/properties" ma:root="true" ma:fieldsID="c45e6f3fcb6670480f288007912b2d3a" ns3:_="" ns4:_="">
    <xsd:import namespace="eb938c54-a598-4c9b-bca5-315fb3a3976e"/>
    <xsd:import namespace="a27032a5-8c74-49d9-bbcd-70a1fbc25f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38c54-a598-4c9b-bca5-315fb3a397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032a5-8c74-49d9-bbcd-70a1fbc25f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2B768-C34D-4D7C-907A-2697EA4B8378}">
  <ds:schemaRefs>
    <ds:schemaRef ds:uri="http://purl.org/dc/terms/"/>
    <ds:schemaRef ds:uri="a27032a5-8c74-49d9-bbcd-70a1fbc25f48"/>
    <ds:schemaRef ds:uri="http://schemas.microsoft.com/office/2006/documentManagement/types"/>
    <ds:schemaRef ds:uri="eb938c54-a598-4c9b-bca5-315fb3a3976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789468-BD0F-4B8A-BDF9-090F03D343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D545F-BE43-4DC1-BC2D-FA8BAA249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38c54-a598-4c9b-bca5-315fb3a3976e"/>
    <ds:schemaRef ds:uri="a27032a5-8c74-49d9-bbcd-70a1fbc25f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Azeddine Benabbou</dc:creator>
  <cp:lastModifiedBy>Yan Herrmann</cp:lastModifiedBy>
  <cp:revision>2</cp:revision>
  <dcterms:created xsi:type="dcterms:W3CDTF">2019-12-17T09:49:09Z</dcterms:created>
  <dcterms:modified xsi:type="dcterms:W3CDTF">2020-02-24T08:50:18Z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ABenabbou@slb.com</vt:lpwstr>
  </property>
  <property fmtid="{D5CDD505-2E9C-101B-9397-08002B2CF9AE}" pid="5" name="MSIP_Label_585f1f62-8d2b-4457-869c-0a13c6549635_SetDate">
    <vt:lpwstr>2019-12-18T14:22:01.5907335Z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b7fd7a24-702b-42cc-b824-0f7c33253dff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ABenabbou@slb.com</vt:lpwstr>
  </property>
  <property fmtid="{D5CDD505-2E9C-101B-9397-08002B2CF9AE}" pid="13" name="MSIP_Label_8bb759f6-5337-4dc5-b19b-e74b6da11f8f_SetDate">
    <vt:lpwstr>2019-12-18T14:22:01.5907335Z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b7fd7a24-702b-42cc-b824-0f7c33253dff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0x0101000FC42AA2F53A6F49B7435B77622C8083</vt:lpwstr>
  </property>
</Properties>
</file>