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Titillium Web"/>
      <p:regular r:id="rId37"/>
      <p:bold r:id="rId38"/>
      <p:italic r:id="rId39"/>
      <p:boldItalic r:id="rId40"/>
    </p:embeddedFont>
    <p:embeddedFont>
      <p:font typeface="Titillium Web Ligh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-boldItalic.fntdata"/><Relationship Id="rId20" Type="http://schemas.openxmlformats.org/officeDocument/2006/relationships/slide" Target="slides/slide15.xml"/><Relationship Id="rId42" Type="http://schemas.openxmlformats.org/officeDocument/2006/relationships/font" Target="fonts/TitilliumWebLight-bold.fntdata"/><Relationship Id="rId41" Type="http://schemas.openxmlformats.org/officeDocument/2006/relationships/font" Target="fonts/TitilliumWebLight-regular.fntdata"/><Relationship Id="rId22" Type="http://schemas.openxmlformats.org/officeDocument/2006/relationships/slide" Target="slides/slide17.xml"/><Relationship Id="rId44" Type="http://schemas.openxmlformats.org/officeDocument/2006/relationships/font" Target="fonts/TitilliumWebLight-boldItalic.fntdata"/><Relationship Id="rId21" Type="http://schemas.openxmlformats.org/officeDocument/2006/relationships/slide" Target="slides/slide16.xml"/><Relationship Id="rId43" Type="http://schemas.openxmlformats.org/officeDocument/2006/relationships/font" Target="fonts/TitilliumWebLigh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TitilliumWeb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TitilliumWeb-italic.fntdata"/><Relationship Id="rId16" Type="http://schemas.openxmlformats.org/officeDocument/2006/relationships/slide" Target="slides/slide11.xml"/><Relationship Id="rId38" Type="http://schemas.openxmlformats.org/officeDocument/2006/relationships/font" Target="fonts/TitilliumWeb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e516a6845_2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7e516a6845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f437c072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f437c072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e516a6845_2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7e516a6845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516a6845_2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7e516a6845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f437c0725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6f437c072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516a6845_2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7e516a6845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Introduce the audience to the basic layout of VS Code.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f437c0725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6f437c072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Introduce the audience to the basic layout of VS Code.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f437c0725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6f437c072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Introduce the audience to the basic layout of VS Code.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f437c0725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6f437c072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Introduce the audience to the basic layout of VS Code.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f437c0725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6f437c072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Get some extensions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f437c0725_0_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6f437c072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Get some extensions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e516a6845_2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7e516a6845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f437c0725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6f437c072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Get some extensions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f437c0725_0_1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6f437c072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Get some extensions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f437c0725_0_1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6f437c072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Get some extensions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f437c0725_0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6f437c072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Get some extensions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f437c0725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6f437c072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Get some extensions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f437c072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f437c072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f437c072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f437c072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f437c072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f437c072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e516a6845_2_2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7e516a6845_2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f437c072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f437c072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e516a6845_2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7e516a6845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f437c072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f437c072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e516a6845_2_2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7e516a6845_2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f437c072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f437c072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e516a6845_2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7e516a6845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437c072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6f437c07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f437c072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f437c072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f437c0725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6f437c072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f437c072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f437c072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indent="-444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33" name="Google Shape;33;p7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" sz="9600" u="none" cap="none" strike="noStrike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b="1" i="0" sz="9600" u="none" cap="none" strike="noStrike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ackcu/workshop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de.visualstudio.com/download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-scm.com/downloads" TargetMode="External"/><Relationship Id="rId4" Type="http://schemas.openxmlformats.org/officeDocument/2006/relationships/hyperlink" Target="https://www.python.org/downloa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Visual Studio Code</a:t>
            </a:r>
            <a:endParaRPr/>
          </a:p>
        </p:txBody>
      </p:sp>
      <p:sp>
        <p:nvSpPr>
          <p:cNvPr id="59" name="Google Shape;59;p12"/>
          <p:cNvSpPr txBox="1"/>
          <p:nvPr/>
        </p:nvSpPr>
        <p:spPr>
          <a:xfrm>
            <a:off x="685800" y="3322400"/>
            <a:ext cx="20853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Matt Strong</a:t>
            </a:r>
            <a:endParaRPr>
              <a:solidFill>
                <a:srgbClr val="FFFFF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February 22nd, 2019</a:t>
            </a:r>
            <a:endParaRPr>
              <a:solidFill>
                <a:srgbClr val="FFFFF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60" name="Google Shape;6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200" y="226225"/>
            <a:ext cx="2935050" cy="29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841975" y="413750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code!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738325" y="1734400"/>
            <a:ext cx="7312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Run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i="1" lang="en"/>
              <a:t>g</a:t>
            </a:r>
            <a:r>
              <a:rPr i="1" lang="en"/>
              <a:t>it clone </a:t>
            </a:r>
            <a:r>
              <a:rPr i="1" lang="en">
                <a:solidFill>
                  <a:srgbClr val="FFFFFF"/>
                </a:solidFill>
                <a:uFill>
                  <a:noFill/>
                </a:uFill>
                <a:hlinkClick r:id="rId3"/>
              </a:rPr>
              <a:t>https://github.com/hackcu/workshops</a:t>
            </a:r>
            <a:endParaRPr i="1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▰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Raise your hand if you need help! 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4294967295" type="ctrTitle"/>
          </p:nvPr>
        </p:nvSpPr>
        <p:spPr>
          <a:xfrm>
            <a:off x="406075" y="2349850"/>
            <a:ext cx="68445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</a:pPr>
            <a:r>
              <a:rPr lang="en" sz="6000"/>
              <a:t>Exploring the Editor</a:t>
            </a:r>
            <a:endParaRPr b="1" i="0" sz="60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7" name="Google Shape;127;p22"/>
          <p:cNvSpPr txBox="1"/>
          <p:nvPr>
            <p:ph idx="4294967295" type="subTitle"/>
          </p:nvPr>
        </p:nvSpPr>
        <p:spPr>
          <a:xfrm>
            <a:off x="685800" y="3716352"/>
            <a:ext cx="5278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rPr lang="en"/>
              <a:t>Let’s explore some of the features of VS Code!</a:t>
            </a:r>
            <a:endParaRPr b="0" i="0" sz="24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128" name="Google Shape;128;p22"/>
          <p:cNvGrpSpPr/>
          <p:nvPr/>
        </p:nvGrpSpPr>
        <p:grpSpPr>
          <a:xfrm>
            <a:off x="1745962" y="352459"/>
            <a:ext cx="1675491" cy="1675513"/>
            <a:chOff x="6643075" y="3664250"/>
            <a:chExt cx="407950" cy="407975"/>
          </a:xfrm>
        </p:grpSpPr>
        <p:sp>
          <p:nvSpPr>
            <p:cNvPr id="129" name="Google Shape;129;p22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22"/>
          <p:cNvGrpSpPr/>
          <p:nvPr/>
        </p:nvGrpSpPr>
        <p:grpSpPr>
          <a:xfrm rot="727535">
            <a:off x="750467" y="1987952"/>
            <a:ext cx="688825" cy="688786"/>
            <a:chOff x="576250" y="4319400"/>
            <a:chExt cx="442075" cy="442050"/>
          </a:xfrm>
        </p:grpSpPr>
        <p:sp>
          <p:nvSpPr>
            <p:cNvPr id="132" name="Google Shape;132;p22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2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2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22"/>
          <p:cNvSpPr/>
          <p:nvPr/>
        </p:nvSpPr>
        <p:spPr>
          <a:xfrm>
            <a:off x="1344744" y="738932"/>
            <a:ext cx="261927" cy="2500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2"/>
          <p:cNvSpPr/>
          <p:nvPr/>
        </p:nvSpPr>
        <p:spPr>
          <a:xfrm rot="2697461">
            <a:off x="3070537" y="2019141"/>
            <a:ext cx="397516" cy="37956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3385024" y="1802439"/>
            <a:ext cx="159240" cy="15212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2"/>
          <p:cNvSpPr/>
          <p:nvPr/>
        </p:nvSpPr>
        <p:spPr>
          <a:xfrm rot="1280389">
            <a:off x="1163299" y="1493211"/>
            <a:ext cx="159248" cy="15210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63500" y="1742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/>
              <a:t>Opening the folders</a:t>
            </a:r>
            <a:endParaRPr sz="2800"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655025" y="1601050"/>
            <a:ext cx="7312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Open VS Code!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Char char="▰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First Shortcut: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○"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Mac - ⇧⌘N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○"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Windows - Ctrl Shift N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○"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Linux - Ctrl Shift N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Opens new window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675" y="475125"/>
            <a:ext cx="7454650" cy="419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1298950" y="30962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Exploring Around</a:t>
            </a:r>
            <a:endParaRPr/>
          </a:p>
        </p:txBody>
      </p:sp>
      <p:sp>
        <p:nvSpPr>
          <p:cNvPr id="159" name="Google Shape;159;p25"/>
          <p:cNvSpPr txBox="1"/>
          <p:nvPr>
            <p:ph idx="3" type="body"/>
          </p:nvPr>
        </p:nvSpPr>
        <p:spPr>
          <a:xfrm>
            <a:off x="897804" y="1270675"/>
            <a:ext cx="53142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Titillium Web"/>
              <a:buChar char="▰"/>
            </a:pPr>
            <a:r>
              <a:rPr b="1" lang="en" sz="2000">
                <a:latin typeface="Titillium Web"/>
                <a:ea typeface="Titillium Web"/>
                <a:cs typeface="Titillium Web"/>
                <a:sym typeface="Titillium Web"/>
              </a:rPr>
              <a:t>Explorer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○"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Mac - ⇧⌘E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○"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Windows - Ctrl Shift E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○"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Linux - Ctrl Shift E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1298950" y="30962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Exploring Around</a:t>
            </a:r>
            <a:endParaRPr/>
          </a:p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6"/>
          <p:cNvSpPr txBox="1"/>
          <p:nvPr>
            <p:ph idx="3" type="body"/>
          </p:nvPr>
        </p:nvSpPr>
        <p:spPr>
          <a:xfrm>
            <a:off x="897804" y="1270675"/>
            <a:ext cx="53142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Titillium Web"/>
              <a:buChar char="▰"/>
            </a:pPr>
            <a:r>
              <a:rPr b="1" lang="en" sz="2000">
                <a:latin typeface="Titillium Web"/>
                <a:ea typeface="Titillium Web"/>
                <a:cs typeface="Titillium Web"/>
                <a:sym typeface="Titillium Web"/>
              </a:rPr>
              <a:t>Search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○"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Mac - ⇧⌘F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○"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Windows - Ctrl Shift F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○"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Linux - Ctrl Shift F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1298950" y="30962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Exploring Around</a:t>
            </a:r>
            <a:endParaRPr/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7"/>
          <p:cNvSpPr txBox="1"/>
          <p:nvPr>
            <p:ph idx="3" type="body"/>
          </p:nvPr>
        </p:nvSpPr>
        <p:spPr>
          <a:xfrm>
            <a:off x="897804" y="1270675"/>
            <a:ext cx="53142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Titillium Web"/>
              <a:buChar char="▰"/>
            </a:pPr>
            <a:r>
              <a:rPr b="1" lang="en" sz="2000">
                <a:latin typeface="Titillium Web"/>
                <a:ea typeface="Titillium Web"/>
                <a:cs typeface="Titillium Web"/>
                <a:sym typeface="Titillium Web"/>
              </a:rPr>
              <a:t>Source Control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○"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Mac - ⇧⌘G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○"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Windows - Ctrl Shift G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○"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Linux - Ctrl Shift G + 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Char char="▰"/>
            </a:pPr>
            <a:r>
              <a:rPr b="1" lang="en" sz="2000">
                <a:latin typeface="Titillium Web"/>
                <a:ea typeface="Titillium Web"/>
                <a:cs typeface="Titillium Web"/>
                <a:sym typeface="Titillium Web"/>
              </a:rPr>
              <a:t>You can see changes!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1298950" y="30962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Exploring Around</a:t>
            </a:r>
            <a:endParaRPr/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8"/>
          <p:cNvSpPr txBox="1"/>
          <p:nvPr>
            <p:ph idx="3" type="body"/>
          </p:nvPr>
        </p:nvSpPr>
        <p:spPr>
          <a:xfrm>
            <a:off x="897804" y="1270675"/>
            <a:ext cx="53142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Titillium Web"/>
              <a:buChar char="▰"/>
            </a:pPr>
            <a:r>
              <a:rPr b="1" lang="en" sz="2000">
                <a:latin typeface="Titillium Web"/>
                <a:ea typeface="Titillium Web"/>
                <a:cs typeface="Titillium Web"/>
                <a:sym typeface="Titillium Web"/>
              </a:rPr>
              <a:t>Debugging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○"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Mac - ⇧⌘D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○"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Windows - Ctrl Shift D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○"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Linux - Ctrl Shift D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1298950" y="30962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Exploring Around</a:t>
            </a:r>
            <a:endParaRPr/>
          </a:p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9"/>
          <p:cNvSpPr txBox="1"/>
          <p:nvPr>
            <p:ph idx="3" type="body"/>
          </p:nvPr>
        </p:nvSpPr>
        <p:spPr>
          <a:xfrm>
            <a:off x="897804" y="1270675"/>
            <a:ext cx="53142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Titillium Web"/>
              <a:buChar char="▰"/>
            </a:pPr>
            <a:r>
              <a:rPr b="1" lang="en" sz="2000">
                <a:latin typeface="Titillium Web"/>
                <a:ea typeface="Titillium Web"/>
                <a:cs typeface="Titillium Web"/>
                <a:sym typeface="Titillium Web"/>
              </a:rPr>
              <a:t>Extensions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○"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Mac - ⇧⌘E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○"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Windows - Ctrl Shift E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○"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Linux - Ctrl Shift E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Char char="▰"/>
            </a:pPr>
            <a:r>
              <a:rPr b="1" lang="en" sz="2000">
                <a:latin typeface="Titillium Web"/>
                <a:ea typeface="Titillium Web"/>
                <a:cs typeface="Titillium Web"/>
                <a:sym typeface="Titillium Web"/>
              </a:rPr>
              <a:t>One of the big pros of VS Code!!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1298950" y="30962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Get Extensions:</a:t>
            </a:r>
            <a:endParaRPr/>
          </a:p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0"/>
          <p:cNvSpPr txBox="1"/>
          <p:nvPr>
            <p:ph idx="3" type="body"/>
          </p:nvPr>
        </p:nvSpPr>
        <p:spPr>
          <a:xfrm>
            <a:off x="897804" y="1270675"/>
            <a:ext cx="53142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Titillium Web"/>
              <a:buChar char="▰"/>
            </a:pPr>
            <a:r>
              <a:rPr b="1" lang="en" sz="2000">
                <a:latin typeface="Titillium Web"/>
                <a:ea typeface="Titillium Web"/>
                <a:cs typeface="Titillium Web"/>
                <a:sym typeface="Titillium Web"/>
              </a:rPr>
              <a:t>Python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Char char="▰"/>
            </a:pPr>
            <a:r>
              <a:rPr b="1" lang="en" sz="2000">
                <a:latin typeface="Titillium Web"/>
                <a:ea typeface="Titillium Web"/>
                <a:cs typeface="Titillium Web"/>
                <a:sym typeface="Titillium Web"/>
              </a:rPr>
              <a:t>Beautify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Char char="○"/>
            </a:pPr>
            <a:r>
              <a:rPr b="1" lang="en" sz="2000">
                <a:latin typeface="Titillium Web"/>
                <a:ea typeface="Titillium Web"/>
                <a:cs typeface="Titillium Web"/>
                <a:sym typeface="Titillium Web"/>
              </a:rPr>
              <a:t>Makes code look a </a:t>
            </a:r>
            <a:r>
              <a:rPr i="1" lang="en" sz="2000"/>
              <a:t>little </a:t>
            </a:r>
            <a:r>
              <a:rPr b="1" lang="en" sz="2000">
                <a:latin typeface="Titillium Web"/>
                <a:ea typeface="Titillium Web"/>
                <a:cs typeface="Titillium Web"/>
                <a:sym typeface="Titillium Web"/>
              </a:rPr>
              <a:t>better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1040275" y="1689050"/>
            <a:ext cx="2924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▰"/>
            </a:pPr>
            <a:r>
              <a:rPr b="1" lang="en" sz="1400"/>
              <a:t>VS CODE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▰"/>
            </a:pPr>
            <a:r>
              <a:rPr b="1" lang="en" sz="1400"/>
              <a:t>Overview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▰"/>
            </a:pPr>
            <a:r>
              <a:rPr b="1" lang="en" sz="1400"/>
              <a:t>Installation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▰"/>
            </a:pPr>
            <a:r>
              <a:rPr b="1" lang="en" sz="1400"/>
              <a:t>Basic Navigation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▰"/>
            </a:pPr>
            <a:r>
              <a:rPr b="1" lang="en" sz="1400"/>
              <a:t>Playing Around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▰"/>
            </a:pPr>
            <a:r>
              <a:rPr b="1" lang="en" sz="1400"/>
              <a:t>Fun Fact!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▰"/>
            </a:pPr>
            <a:r>
              <a:rPr b="1" lang="en" sz="1400"/>
              <a:t>Closing Thoughts</a:t>
            </a:r>
            <a:endParaRPr b="1" sz="1400"/>
          </a:p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298950" y="30962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Some code</a:t>
            </a:r>
            <a:endParaRPr/>
          </a:p>
        </p:txBody>
      </p:sp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1"/>
          <p:cNvSpPr txBox="1"/>
          <p:nvPr>
            <p:ph idx="3" type="body"/>
          </p:nvPr>
        </p:nvSpPr>
        <p:spPr>
          <a:xfrm>
            <a:off x="897804" y="1270675"/>
            <a:ext cx="53142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Open hacker_fun.py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1298950" y="30962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Brief Shortcuts</a:t>
            </a:r>
            <a:endParaRPr/>
          </a:p>
        </p:txBody>
      </p:sp>
      <p:sp>
        <p:nvSpPr>
          <p:cNvPr id="208" name="Google Shape;208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32"/>
          <p:cNvSpPr txBox="1"/>
          <p:nvPr>
            <p:ph idx="3" type="body"/>
          </p:nvPr>
        </p:nvSpPr>
        <p:spPr>
          <a:xfrm>
            <a:off x="897804" y="1270675"/>
            <a:ext cx="53142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Open hacker_fun.py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873300" y="413275"/>
            <a:ext cx="7397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 wrote broken code, let’s debug it!</a:t>
            </a:r>
            <a:endParaRPr/>
          </a:p>
        </p:txBody>
      </p:sp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33"/>
          <p:cNvSpPr txBox="1"/>
          <p:nvPr>
            <p:ph idx="3" type="body"/>
          </p:nvPr>
        </p:nvSpPr>
        <p:spPr>
          <a:xfrm>
            <a:off x="897804" y="1270675"/>
            <a:ext cx="53142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Open debugging.py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1298950" y="30962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Unscramble</a:t>
            </a:r>
            <a:endParaRPr/>
          </a:p>
        </p:txBody>
      </p:sp>
      <p:sp>
        <p:nvSpPr>
          <p:cNvPr id="222" name="Google Shape;222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34"/>
          <p:cNvSpPr txBox="1"/>
          <p:nvPr>
            <p:ph idx="3" type="body"/>
          </p:nvPr>
        </p:nvSpPr>
        <p:spPr>
          <a:xfrm>
            <a:off x="720804" y="1301925"/>
            <a:ext cx="53142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Unscramble scrambled.py </a:t>
            </a:r>
            <a:r>
              <a:rPr b="1" lang="en" sz="2000">
                <a:latin typeface="Titillium Web"/>
                <a:ea typeface="Titillium Web"/>
                <a:cs typeface="Titillium Web"/>
                <a:sym typeface="Titillium Web"/>
              </a:rPr>
              <a:t>with VS Code shortcuts.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Raise thy hand if you have any questions!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1298950" y="30962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Best Extension for VS Code</a:t>
            </a:r>
            <a:endParaRPr/>
          </a:p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5"/>
          <p:cNvSpPr txBox="1"/>
          <p:nvPr>
            <p:ph idx="3" type="body"/>
          </p:nvPr>
        </p:nvSpPr>
        <p:spPr>
          <a:xfrm>
            <a:off x="897804" y="1270675"/>
            <a:ext cx="53142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000"/>
              <a:buChar char="▰"/>
            </a:pPr>
            <a:r>
              <a:rPr lang="en" sz="23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“Edit csv”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Open-source contribution to extensions!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6"/>
          <p:cNvPicPr preferRelativeResize="0"/>
          <p:nvPr/>
        </p:nvPicPr>
        <p:blipFill rotWithShape="1">
          <a:blip r:embed="rId3">
            <a:alphaModFix/>
          </a:blip>
          <a:srcRect b="18833" l="8038" r="12057" t="3820"/>
          <a:stretch/>
        </p:blipFill>
        <p:spPr>
          <a:xfrm>
            <a:off x="584250" y="519363"/>
            <a:ext cx="7820600" cy="410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of the GOAT extension</a:t>
            </a:r>
            <a:endParaRPr/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647" y="1751775"/>
            <a:ext cx="4685250" cy="26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Extension: Beautify</a:t>
            </a:r>
            <a:endParaRPr/>
          </a:p>
        </p:txBody>
      </p:sp>
      <p:sp>
        <p:nvSpPr>
          <p:cNvPr id="247" name="Google Shape;247;p38"/>
          <p:cNvSpPr txBox="1"/>
          <p:nvPr>
            <p:ph idx="3" type="body"/>
          </p:nvPr>
        </p:nvSpPr>
        <p:spPr>
          <a:xfrm>
            <a:off x="897804" y="1270675"/>
            <a:ext cx="53142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000"/>
              <a:buChar char="▰"/>
            </a:pPr>
            <a:r>
              <a:rPr lang="en" sz="23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Let’s beautify some html!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457200" y="815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Final Showdown</a:t>
            </a:r>
            <a:endParaRPr/>
          </a:p>
        </p:txBody>
      </p:sp>
      <p:sp>
        <p:nvSpPr>
          <p:cNvPr id="253" name="Google Shape;253;p39"/>
          <p:cNvSpPr txBox="1"/>
          <p:nvPr>
            <p:ph idx="1" type="body"/>
          </p:nvPr>
        </p:nvSpPr>
        <p:spPr>
          <a:xfrm>
            <a:off x="457200" y="1809750"/>
            <a:ext cx="43971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▰"/>
            </a:pPr>
            <a:r>
              <a:rPr b="1" lang="en"/>
              <a:t>Exercise: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○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Go to line 2020 of test10.txt, copy that number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○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Go to get_fun_fact.py, line 26, replace the string in get_fun_fact function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○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Run the code!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4" name="Google Shape;254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 Fact?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685800" y="1583350"/>
            <a:ext cx="5796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Here. We. Go.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Thoughts</a:t>
            </a:r>
            <a:endParaRPr/>
          </a:p>
        </p:txBody>
      </p:sp>
      <p:sp>
        <p:nvSpPr>
          <p:cNvPr id="265" name="Google Shape;265;p41"/>
          <p:cNvSpPr txBox="1"/>
          <p:nvPr>
            <p:ph idx="3" type="body"/>
          </p:nvPr>
        </p:nvSpPr>
        <p:spPr>
          <a:xfrm>
            <a:off x="897804" y="1270675"/>
            <a:ext cx="53142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000"/>
              <a:buChar char="▰"/>
            </a:pPr>
            <a:r>
              <a:rPr lang="en" sz="23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Saves time, you can focus on developing</a:t>
            </a:r>
            <a:endParaRPr sz="23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42"/>
          <p:cNvSpPr txBox="1"/>
          <p:nvPr>
            <p:ph idx="4294967295" type="ctrTitle"/>
          </p:nvPr>
        </p:nvSpPr>
        <p:spPr>
          <a:xfrm>
            <a:off x="685800" y="440350"/>
            <a:ext cx="4360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</a:pPr>
            <a:r>
              <a:rPr b="1" i="0" lang="en" sz="60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THANKS!</a:t>
            </a:r>
            <a:endParaRPr b="1" i="0" sz="60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2" name="Google Shape;272;p42"/>
          <p:cNvSpPr txBox="1"/>
          <p:nvPr>
            <p:ph idx="4294967295" type="subTitle"/>
          </p:nvPr>
        </p:nvSpPr>
        <p:spPr>
          <a:xfrm>
            <a:off x="685800" y="1639969"/>
            <a:ext cx="43605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Any questions?</a:t>
            </a:r>
            <a:endParaRPr b="1" i="0" sz="24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can find me at</a:t>
            </a:r>
            <a:endParaRPr b="0" i="0" sz="24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</a:pPr>
            <a:r>
              <a:rPr lang="en"/>
              <a:t>mast4878@colorado.edu</a:t>
            </a:r>
            <a:endParaRPr b="0" i="0" sz="24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</a:pPr>
            <a:r>
              <a:rPr lang="en"/>
              <a:t>Follow me on Github @peasant98</a:t>
            </a:r>
            <a:endParaRPr b="0" i="0" sz="24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73" name="Google Shape;273;p42"/>
          <p:cNvSpPr txBox="1"/>
          <p:nvPr/>
        </p:nvSpPr>
        <p:spPr>
          <a:xfrm>
            <a:off x="8134175" y="257175"/>
            <a:ext cx="8331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This is a cool </a:t>
            </a:r>
            <a:r>
              <a:rPr lang="en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slide</a:t>
            </a:r>
            <a:endParaRPr>
              <a:solidFill>
                <a:srgbClr val="FFFFF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644625" y="413750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602975" y="1407923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CS Undergrad at CU Boulder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Ex-Microsoft Tech-Lead for HackCU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Interests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Robotics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Computer Vision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Misc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Basketball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Running, swimming, biking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32300" y="1291975"/>
            <a:ext cx="7146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VS Code is a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text editor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NOT</a:t>
            </a:r>
            <a:r>
              <a:rPr lang="en"/>
              <a:t> an IDE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Visual Studio 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Simple navigation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Numerous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extensions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Great for beginners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Isn’t a more pure text editor like VIM or EMACS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○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But </a:t>
            </a:r>
            <a:r>
              <a:rPr lang="en"/>
              <a:t>doesn’t do a lot of heavy lifting for you (VS)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57200" y="196050"/>
            <a:ext cx="6025500" cy="12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WHY SHOULD I CONSIDER VS CODE?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Lightweight to use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Well supported, constantly being updated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Extensions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really</a:t>
            </a:r>
            <a:r>
              <a:rPr lang="en"/>
              <a:t> speed up development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100" y="3422752"/>
            <a:ext cx="6586876" cy="17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363" y="1958349"/>
            <a:ext cx="7509749" cy="18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850" y="206250"/>
            <a:ext cx="7953376" cy="20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57200" y="1428750"/>
            <a:ext cx="47616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Install here: </a:t>
            </a:r>
            <a:r>
              <a:rPr lang="en" u="sng">
                <a:solidFill>
                  <a:srgbClr val="FFFFFF"/>
                </a:solidFill>
                <a:hlinkClick r:id="rId3"/>
              </a:rPr>
              <a:t>https://code.visualstudio.com/download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Choose your 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2975" y="2370800"/>
            <a:ext cx="4809400" cy="25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	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If you don’t yet have Git installed, do so here: </a:t>
            </a:r>
            <a:r>
              <a:rPr lang="en" u="sng">
                <a:solidFill>
                  <a:srgbClr val="FFFFFF"/>
                </a:solidFill>
                <a:hlinkClick r:id="rId3"/>
              </a:rPr>
              <a:t>https://git-scm.com/downloads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Python installation!</a:t>
            </a:r>
            <a:r>
              <a:rPr lang="en"/>
              <a:t> </a:t>
            </a:r>
            <a:r>
              <a:rPr lang="en" u="sng">
                <a:solidFill>
                  <a:srgbClr val="FFFFFF"/>
                </a:solidFill>
                <a:hlinkClick r:id="rId4"/>
              </a:rPr>
              <a:t>https://www.python.org/downloads/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▰"/>
            </a:pPr>
            <a:r>
              <a:rPr lang="en"/>
              <a:t>Python3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