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2"/>
  </p:sldMasterIdLst>
  <p:notesMasterIdLst>
    <p:notesMasterId r:id="rId27"/>
  </p:notesMasterIdLst>
  <p:sldIdLst>
    <p:sldId id="256" r:id="rId3"/>
    <p:sldId id="257" r:id="rId4"/>
    <p:sldId id="27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1" r:id="rId21"/>
    <p:sldId id="274" r:id="rId22"/>
    <p:sldId id="275" r:id="rId23"/>
    <p:sldId id="276" r:id="rId24"/>
    <p:sldId id="277" r:id="rId25"/>
    <p:sldId id="278" r:id="rId26"/>
  </p:sldIdLst>
  <p:sldSz cx="14630400" cy="8229600"/>
  <p:notesSz cx="6954838" cy="8809038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5" pos="4610">
          <p15:clr>
            <a:srgbClr val="A4A3A4"/>
          </p15:clr>
        </p15:guide>
        <p15:guide id="16" orient="horz" pos="25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74">
          <p15:clr>
            <a:srgbClr val="A4A3A4"/>
          </p15:clr>
        </p15:guide>
        <p15:guide id="2" pos="21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D4FF"/>
    <a:srgbClr val="002341"/>
    <a:srgbClr val="A5C3E1"/>
    <a:srgbClr val="5F91C8"/>
    <a:srgbClr val="375A7D"/>
    <a:srgbClr val="5AAAC8"/>
    <a:srgbClr val="B4E1FF"/>
    <a:srgbClr val="00558C"/>
    <a:srgbClr val="004178"/>
    <a:srgbClr val="E6D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7" autoAdjust="0"/>
    <p:restoredTop sz="94643" autoAdjust="0"/>
  </p:normalViewPr>
  <p:slideViewPr>
    <p:cSldViewPr snapToGrid="0" showGuides="1">
      <p:cViewPr varScale="1">
        <p:scale>
          <a:sx n="99" d="100"/>
          <a:sy n="99" d="100"/>
        </p:scale>
        <p:origin x="216" y="360"/>
      </p:cViewPr>
      <p:guideLst>
        <p:guide pos="4610"/>
        <p:guide orient="horz"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04" d="100"/>
          <a:sy n="104" d="100"/>
        </p:scale>
        <p:origin x="-3632" y="-56"/>
      </p:cViewPr>
      <p:guideLst>
        <p:guide orient="horz" pos="2774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39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39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819AA-B41A-40A3-9C20-21EA90F62779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1338" y="660400"/>
            <a:ext cx="5872162" cy="3303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184650"/>
            <a:ext cx="5564188" cy="3963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67713"/>
            <a:ext cx="3013075" cy="439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367713"/>
            <a:ext cx="3013075" cy="439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AA0E3-CFDF-4DDE-B584-074392BD2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4630401" cy="1010653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lIns="91429" tIns="45715" rIns="91429" bIns="45715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9300"/>
            <a:ext cx="9906000" cy="2192338"/>
          </a:xfrm>
        </p:spPr>
        <p:txBody>
          <a:bodyPr anchor="b">
            <a:noAutofit/>
          </a:bodyPr>
          <a:lstStyle>
            <a:lvl1pPr algn="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990660"/>
            <a:ext cx="9906000" cy="477837"/>
          </a:xfrm>
        </p:spPr>
        <p:txBody>
          <a:bodyPr>
            <a:noAutofit/>
          </a:bodyPr>
          <a:lstStyle>
            <a:lvl1pPr marL="0" indent="0" algn="r">
              <a:buNone/>
              <a:defRPr sz="2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80570" y="1000316"/>
            <a:ext cx="3949830" cy="7229284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0375" y="7734300"/>
            <a:ext cx="1762510" cy="2000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lvl="0"/>
            <a:fld id="{DE9FCC56-4E1C-4C04-868A-1C1059837326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143" y="264161"/>
            <a:ext cx="2236779" cy="4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4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27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4630401" cy="1010653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lIns="91429" tIns="45715" rIns="91429" bIns="45715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80570" y="1000316"/>
            <a:ext cx="3949830" cy="722928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3538" y="4965000"/>
            <a:ext cx="6189662" cy="440719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Date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143375" y="5879399"/>
            <a:ext cx="6219825" cy="440719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Presenter(s)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60375" y="7755814"/>
            <a:ext cx="1762510" cy="2000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lvl="0"/>
            <a:fld id="{DE9FCC56-4E1C-4C04-868A-1C1059837326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0375" y="2756647"/>
            <a:ext cx="9902826" cy="1479176"/>
          </a:xfrm>
        </p:spPr>
        <p:txBody>
          <a:bodyPr anchor="b" anchorCtr="0">
            <a:noAutofit/>
          </a:bodyPr>
          <a:lstStyle>
            <a:lvl1pPr algn="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143" y="264161"/>
            <a:ext cx="2236779" cy="4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0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13" y="3753124"/>
            <a:ext cx="2506287" cy="149213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13" y="768854"/>
            <a:ext cx="2506287" cy="149213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13" y="2260989"/>
            <a:ext cx="2506287" cy="149213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992" y="5245259"/>
            <a:ext cx="2506408" cy="149220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13" y="6737465"/>
            <a:ext cx="2506287" cy="149213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14400" y="2019300"/>
            <a:ext cx="10792918" cy="57150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792918" cy="93884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918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2019300"/>
            <a:ext cx="13719175" cy="5703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2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8188"/>
            <a:ext cx="6627813" cy="5718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24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0625" y="2008188"/>
            <a:ext cx="6632575" cy="5718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24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218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o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505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/>
          </p:nvPr>
        </p:nvSpPr>
        <p:spPr/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8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4"/>
          <p:cNvSpPr>
            <a:spLocks noChangeShapeType="1"/>
          </p:cNvSpPr>
          <p:nvPr userDrawn="1"/>
        </p:nvSpPr>
        <p:spPr bwMode="auto">
          <a:xfrm>
            <a:off x="7315200" y="2011365"/>
            <a:ext cx="0" cy="5696164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2011364"/>
            <a:ext cx="14630400" cy="5696166"/>
            <a:chOff x="0" y="1377710"/>
            <a:chExt cx="14630400" cy="6119960"/>
          </a:xfrm>
        </p:grpSpPr>
        <p:sp>
          <p:nvSpPr>
            <p:cNvPr id="3" name="Line 111"/>
            <p:cNvSpPr>
              <a:spLocks noChangeShapeType="1"/>
            </p:cNvSpPr>
            <p:nvPr userDrawn="1"/>
          </p:nvSpPr>
          <p:spPr bwMode="auto">
            <a:xfrm>
              <a:off x="0" y="1377710"/>
              <a:ext cx="14630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5" name="Line 115"/>
            <p:cNvSpPr>
              <a:spLocks noChangeShapeType="1"/>
            </p:cNvSpPr>
            <p:nvPr userDrawn="1"/>
          </p:nvSpPr>
          <p:spPr bwMode="auto">
            <a:xfrm>
              <a:off x="0" y="4435367"/>
              <a:ext cx="14630400" cy="177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6" name="Line 111"/>
            <p:cNvSpPr>
              <a:spLocks noChangeShapeType="1"/>
            </p:cNvSpPr>
            <p:nvPr userDrawn="1"/>
          </p:nvSpPr>
          <p:spPr bwMode="auto">
            <a:xfrm>
              <a:off x="0" y="7497670"/>
              <a:ext cx="14630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914400"/>
            <a:ext cx="13716001" cy="9388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700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4"/>
          <p:cNvSpPr>
            <a:spLocks noChangeShapeType="1"/>
          </p:cNvSpPr>
          <p:nvPr userDrawn="1"/>
        </p:nvSpPr>
        <p:spPr bwMode="auto">
          <a:xfrm>
            <a:off x="7315200" y="779463"/>
            <a:ext cx="0" cy="6913075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4245025"/>
            <a:ext cx="14630400" cy="3447513"/>
            <a:chOff x="0" y="4160511"/>
            <a:chExt cx="14630400" cy="3337159"/>
          </a:xfrm>
        </p:grpSpPr>
        <p:sp>
          <p:nvSpPr>
            <p:cNvPr id="5" name="Line 115"/>
            <p:cNvSpPr>
              <a:spLocks noChangeShapeType="1"/>
            </p:cNvSpPr>
            <p:nvPr userDrawn="1"/>
          </p:nvSpPr>
          <p:spPr bwMode="auto">
            <a:xfrm>
              <a:off x="0" y="4160511"/>
              <a:ext cx="14630400" cy="177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6" name="Line 111"/>
            <p:cNvSpPr>
              <a:spLocks noChangeShapeType="1"/>
            </p:cNvSpPr>
            <p:nvPr userDrawn="1"/>
          </p:nvSpPr>
          <p:spPr bwMode="auto">
            <a:xfrm>
              <a:off x="0" y="7497670"/>
              <a:ext cx="14630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55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4630401" cy="779463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lIns="91429" tIns="45715" rIns="91429" bIns="45715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457200" y="914400"/>
            <a:ext cx="13719175" cy="938846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Body Text 3"/>
          <p:cNvSpPr>
            <a:spLocks noGrp="1"/>
          </p:cNvSpPr>
          <p:nvPr>
            <p:ph type="body" idx="1"/>
          </p:nvPr>
        </p:nvSpPr>
        <p:spPr>
          <a:xfrm>
            <a:off x="460374" y="2019300"/>
            <a:ext cx="13716001" cy="5707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375" y="7755814"/>
            <a:ext cx="1762510" cy="2000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lvl="0"/>
            <a:fld id="{DE9FCC56-4E1C-4C04-868A-1C1059837326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4868" y="178700"/>
            <a:ext cx="2099894" cy="4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7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3" r:id="rId2"/>
    <p:sldLayoutId id="2147483673" r:id="rId3"/>
    <p:sldLayoutId id="2147483658" r:id="rId4"/>
    <p:sldLayoutId id="2147483660" r:id="rId5"/>
    <p:sldLayoutId id="2147483662" r:id="rId6"/>
    <p:sldLayoutId id="2147483669" r:id="rId7"/>
    <p:sldLayoutId id="2147483666" r:id="rId8"/>
    <p:sldLayoutId id="2147483680" r:id="rId9"/>
    <p:sldLayoutId id="2147483678" r:id="rId1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3200" b="1" kern="1200" baseline="0" dirty="0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4200"/>
        </a:spcBef>
        <a:spcAft>
          <a:spcPts val="0"/>
        </a:spcAft>
        <a:buFont typeface="Arial" panose="020B0604020202020204" pitchFamily="34" charset="0"/>
        <a:buChar char="•"/>
        <a:defRPr kumimoji="0" lang="en-US" sz="2800" b="0" i="0" u="none" strike="noStrike" kern="1200" cap="none" spc="0" normalizeH="0" baseline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Tahoma" panose="020B0604030504040204" pitchFamily="34" charset="0"/>
        <a:buChar char="-"/>
        <a:defRPr kumimoji="0" lang="en-US" sz="2400" b="0" i="0" u="none" strike="noStrike" kern="1200" cap="none" spc="0" normalizeH="0" baseline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SzPct val="85000"/>
        <a:buFont typeface="Arial" panose="020B0604020202020204" pitchFamily="34" charset="0"/>
        <a:buChar char="•"/>
        <a:defRPr kumimoji="0" lang="en-US" sz="2000" b="0" i="0" u="none" strike="noStrike" kern="1200" cap="none" spc="0" normalizeH="0" baseline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FontTx/>
        <a:buNone/>
        <a:defRPr kumimoji="0" lang="en-US" sz="1800" b="0" i="0" u="none" strike="noStrike" kern="1200" cap="none" spc="0" normalizeH="0" baseline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FontTx/>
        <a:buNone/>
        <a:defRPr kumimoji="0" lang="en-US" sz="1800" b="0" i="0" u="none" strike="noStrike" kern="1200" cap="none" spc="0" normalizeH="0" baseline="0" dirty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720" userDrawn="1">
          <p15:clr>
            <a:srgbClr val="F26B43"/>
          </p15:clr>
        </p15:guide>
        <p15:guide id="2" orient="horz" pos="2592" userDrawn="1">
          <p15:clr>
            <a:srgbClr val="F26B43"/>
          </p15:clr>
        </p15:guide>
        <p15:guide id="3" orient="horz" pos="480" userDrawn="1">
          <p15:clr>
            <a:srgbClr val="F26B43"/>
          </p15:clr>
        </p15:guide>
        <p15:guide id="4" orient="horz" pos="576" userDrawn="1">
          <p15:clr>
            <a:srgbClr val="F26B43"/>
          </p15:clr>
        </p15:guide>
        <p15:guide id="5" orient="horz" pos="1176" userDrawn="1">
          <p15:clr>
            <a:srgbClr val="F26B43"/>
          </p15:clr>
        </p15:guide>
        <p15:guide id="6" orient="horz" pos="1272" userDrawn="1">
          <p15:clr>
            <a:srgbClr val="F26B43"/>
          </p15:clr>
        </p15:guide>
        <p15:guide id="7" pos="288" userDrawn="1">
          <p15:clr>
            <a:srgbClr val="F26B43"/>
          </p15:clr>
        </p15:guide>
        <p15:guide id="8" pos="8928" userDrawn="1">
          <p15:clr>
            <a:srgbClr val="F26B43"/>
          </p15:clr>
        </p15:guide>
        <p15:guide id="9" orient="horz" pos="4872" userDrawn="1">
          <p15:clr>
            <a:srgbClr val="F26B43"/>
          </p15:clr>
        </p15:guide>
        <p15:guide id="10" pos="6528" userDrawn="1">
          <p15:clr>
            <a:srgbClr val="F26B43"/>
          </p15:clr>
        </p15:guide>
        <p15:guide id="11" pos="5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" TargetMode="External"/><Relationship Id="rId2" Type="http://schemas.openxmlformats.org/officeDocument/2006/relationships/hyperlink" Target="https://www.rust-lang.org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fuzz.rs/book/" TargetMode="External"/><Relationship Id="rId4" Type="http://schemas.openxmlformats.org/officeDocument/2006/relationships/hyperlink" Target="https://crates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October 21, 2018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dirty="0"/>
              <a:t>George Macon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0374" y="1301335"/>
            <a:ext cx="9902826" cy="1479176"/>
          </a:xfrm>
        </p:spPr>
        <p:txBody>
          <a:bodyPr/>
          <a:lstStyle/>
          <a:p>
            <a:r>
              <a:rPr lang="en-US" dirty="0"/>
              <a:t>Introduction to the Rust Programming Language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A4EDF1-D3AB-CD48-9A98-EBD764B8541D}"/>
              </a:ext>
            </a:extLst>
          </p:cNvPr>
          <p:cNvSpPr txBox="1"/>
          <p:nvPr/>
        </p:nvSpPr>
        <p:spPr>
          <a:xfrm>
            <a:off x="875344" y="4225909"/>
            <a:ext cx="5282215" cy="2359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400" b="1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fn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main()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println</a:t>
            </a:r>
            <a:r>
              <a:rPr lang="en-US" sz="2400" dirty="0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!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);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Output:</a:t>
            </a:r>
          </a:p>
          <a:p>
            <a:pPr latinLnBrk="1">
              <a:spcAft>
                <a:spcPts val="1000"/>
              </a:spcAft>
            </a:pP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Hello, World!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FE80BA1-8353-A843-9B13-F0D2DE080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000" y="1301335"/>
            <a:ext cx="2200868" cy="220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25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66C6-4DD4-184C-9A69-39F20109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Borrow Failure 1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734869-B615-1341-8966-5FC215C9495C}"/>
              </a:ext>
            </a:extLst>
          </p:cNvPr>
          <p:cNvSpPr txBox="1"/>
          <p:nvPr/>
        </p:nvSpPr>
        <p:spPr>
          <a:xfrm>
            <a:off x="457200" y="2794715"/>
            <a:ext cx="69813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400" b="1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fn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foo(x: &amp;</a:t>
            </a:r>
            <a:r>
              <a:rPr lang="en-US" sz="2400" dirty="0" err="1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Vec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i32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&gt;, y: &amp;</a:t>
            </a:r>
            <a:r>
              <a:rPr lang="en-US" sz="2400" b="1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mut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Vec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i32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&gt;)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y.push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);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b="1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fn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main()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let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mut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 = </a:t>
            </a:r>
            <a:r>
              <a:rPr lang="en-US" sz="2400" dirty="0" err="1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vec</a:t>
            </a:r>
            <a:r>
              <a:rPr lang="en-US" sz="2400" dirty="0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!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;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foo(&amp;x, &amp;</a:t>
            </a:r>
            <a:r>
              <a:rPr lang="en-US" sz="2400" b="1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mut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x);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44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6A52-2129-CC46-B02F-96819BD7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Borrow Failure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9CFFF8-1059-AB42-B4BE-7D5D9C8F6652}"/>
              </a:ext>
            </a:extLst>
          </p:cNvPr>
          <p:cNvSpPr txBox="1"/>
          <p:nvPr/>
        </p:nvSpPr>
        <p:spPr>
          <a:xfrm>
            <a:off x="238257" y="2524259"/>
            <a:ext cx="1428788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error[E0502]: cannot borrow `x` as mutable because it is also borrowed as immutable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--&gt; mutable_fail.rs:7:18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|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 |     foo(&amp;x, &amp;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mut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x);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|          -       ^- immutable borrow ends here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|          |       |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|          |       mutable borrow occurs here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|          immutable borrow occurs here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error: aborting due to previous error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 more information about this error, try `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rustc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--explain E0502`.</a:t>
            </a:r>
          </a:p>
        </p:txBody>
      </p:sp>
    </p:spTree>
    <p:extLst>
      <p:ext uri="{BB962C8B-B14F-4D97-AF65-F5344CB8AC3E}">
        <p14:creationId xmlns:p14="http://schemas.microsoft.com/office/powerpoint/2010/main" val="1673659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ACF9-E578-4944-82E1-7499E0EF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Borrow Failure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9D26DE-3648-954C-B92A-67C6BFBEBBEE}"/>
              </a:ext>
            </a:extLst>
          </p:cNvPr>
          <p:cNvSpPr txBox="1"/>
          <p:nvPr/>
        </p:nvSpPr>
        <p:spPr>
          <a:xfrm>
            <a:off x="1745353" y="1853246"/>
            <a:ext cx="1088952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400" b="1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fn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first(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 &amp;</a:t>
            </a:r>
            <a:r>
              <a:rPr lang="en-US" sz="2400" dirty="0" err="1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Vec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&gt;) -&gt; </a:t>
            </a: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Option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&lt;&amp;</a:t>
            </a: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strs.get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b="1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fn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exclaim(s: &amp;</a:t>
            </a:r>
            <a:r>
              <a:rPr lang="en-US" sz="2400" b="1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mut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s.push_str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"!"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);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b="1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fn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main()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let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mut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 = </a:t>
            </a:r>
            <a:r>
              <a:rPr lang="en-US" sz="2400" dirty="0" err="1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vec</a:t>
            </a:r>
            <a:r>
              <a:rPr lang="en-US" sz="2400" dirty="0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!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"Hello"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to_string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(), </a:t>
            </a:r>
            <a:r>
              <a:rPr lang="en-US" sz="2400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"World"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to_string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;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let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first = first(&amp;x);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println</a:t>
            </a:r>
            <a:r>
              <a:rPr lang="en-US" sz="2400" dirty="0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!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"first is {:?}"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first);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exclaim(&amp;</a:t>
            </a:r>
            <a:r>
              <a:rPr lang="en-US" sz="2400" b="1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mut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);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039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4362-DE06-704F-9C8A-67E1403C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Borrow Failure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6095E3-88BE-D246-97BB-B06857B9B754}"/>
              </a:ext>
            </a:extLst>
          </p:cNvPr>
          <p:cNvSpPr txBox="1"/>
          <p:nvPr/>
        </p:nvSpPr>
        <p:spPr>
          <a:xfrm>
            <a:off x="172844" y="1853246"/>
            <a:ext cx="1428788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error[E0502]: cannot borrow `x` as mutable because it is also borrowed as immutable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--&gt; mutable_fail2.rs:14:18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|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 |     let first = first(&amp;x);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|                        - immutable borrow occurs here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...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14 |     exclaim(&amp;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mut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x[1]);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|                  ^ mutable borrow occurs here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15 | }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| - immutable borrow ends here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error: aborting due to previous error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 more information about this error, try `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rustc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--explain E0502`.</a:t>
            </a:r>
          </a:p>
        </p:txBody>
      </p:sp>
    </p:spTree>
    <p:extLst>
      <p:ext uri="{BB962C8B-B14F-4D97-AF65-F5344CB8AC3E}">
        <p14:creationId xmlns:p14="http://schemas.microsoft.com/office/powerpoint/2010/main" val="2279242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51DF-5607-EC4D-A210-4D350A9E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Concepts: Generics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1AD7F-6698-7341-9775-17BB6E1DD2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A generic type takes one or more </a:t>
            </a:r>
            <a:r>
              <a:rPr lang="en-US" i="1" dirty="0"/>
              <a:t>type parameters</a:t>
            </a:r>
            <a:endParaRPr lang="en-US" dirty="0"/>
          </a:p>
          <a:p>
            <a:pPr lvl="0"/>
            <a:r>
              <a:rPr lang="en-US" dirty="0"/>
              <a:t>You can also have generic functions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68D60-DF3E-1F4A-BA07-98DF5D45D73B}"/>
              </a:ext>
            </a:extLst>
          </p:cNvPr>
          <p:cNvSpPr txBox="1"/>
          <p:nvPr/>
        </p:nvSpPr>
        <p:spPr>
          <a:xfrm>
            <a:off x="4080965" y="4108360"/>
            <a:ext cx="6471643" cy="26561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Aft>
                <a:spcPts val="1200"/>
              </a:spcAft>
            </a:pP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struct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Point&lt;T&gt;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x: T,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y: T,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b="1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fn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flip&lt;T&gt;(p: Point&lt;T&gt;) -&gt; Point&lt;T&gt;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Point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x: 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p.y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y: 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p.x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;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36159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F01B-9839-6D4B-8B14-63598F9E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Concepts: Pattern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22B70-0124-DB40-8116-0040844CCC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Mostly used with </a:t>
            </a:r>
            <a:r>
              <a:rPr lang="en-US" dirty="0" err="1"/>
              <a:t>enums</a:t>
            </a:r>
            <a:r>
              <a:rPr lang="en-US" dirty="0"/>
              <a:t>, which can carry data</a:t>
            </a:r>
          </a:p>
          <a:p>
            <a:pPr lvl="0"/>
            <a:r>
              <a:rPr lang="en-US" dirty="0"/>
              <a:t>Pattern matching allows </a:t>
            </a:r>
            <a:r>
              <a:rPr lang="en-US" dirty="0" err="1"/>
              <a:t>destructuring</a:t>
            </a:r>
            <a:r>
              <a:rPr lang="en-US" dirty="0"/>
              <a:t> the </a:t>
            </a:r>
            <a:r>
              <a:rPr lang="en-US" dirty="0" err="1"/>
              <a:t>enum</a:t>
            </a:r>
            <a:endParaRPr lang="en-US" dirty="0"/>
          </a:p>
          <a:p>
            <a:pPr lvl="0"/>
            <a:r>
              <a:rPr lang="en-US" dirty="0"/>
              <a:t>The compiler guarantees that matches are </a:t>
            </a:r>
            <a:r>
              <a:rPr lang="en-US" i="1" dirty="0"/>
              <a:t>exhaustive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F380F7-4443-8243-8498-DCB091545B32}"/>
              </a:ext>
            </a:extLst>
          </p:cNvPr>
          <p:cNvSpPr txBox="1"/>
          <p:nvPr/>
        </p:nvSpPr>
        <p:spPr>
          <a:xfrm>
            <a:off x="5610230" y="4871244"/>
            <a:ext cx="3413114" cy="2289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Aft>
                <a:spcPts val="1200"/>
              </a:spcAft>
            </a:pPr>
            <a:r>
              <a:rPr lang="en-US" sz="2400" b="1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enum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TurtleAction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Stop,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PenUp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PenDown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Forward(</a:t>
            </a: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f64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Right(</a:t>
            </a: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f64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58957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D7339B-786D-0D46-83AD-50B08D2C4C4B}"/>
              </a:ext>
            </a:extLst>
          </p:cNvPr>
          <p:cNvSpPr txBox="1"/>
          <p:nvPr/>
        </p:nvSpPr>
        <p:spPr>
          <a:xfrm>
            <a:off x="2657273" y="2189408"/>
            <a:ext cx="184731" cy="380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  <a:spcAft>
                <a:spcPts val="1200"/>
              </a:spcAft>
            </a:pPr>
            <a:endParaRPr lang="en-US" sz="2200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3CC01-0D8E-AC42-AC9E-C4FB5169825B}"/>
              </a:ext>
            </a:extLst>
          </p:cNvPr>
          <p:cNvSpPr txBox="1"/>
          <p:nvPr/>
        </p:nvSpPr>
        <p:spPr>
          <a:xfrm>
            <a:off x="553792" y="2189408"/>
            <a:ext cx="13471301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Aft>
                <a:spcPts val="1200"/>
              </a:spcAft>
            </a:pPr>
            <a:endParaRPr lang="en-US" sz="2200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39E82F-F18E-CF4F-A135-32BA4570832D}"/>
              </a:ext>
            </a:extLst>
          </p:cNvPr>
          <p:cNvSpPr txBox="1"/>
          <p:nvPr/>
        </p:nvSpPr>
        <p:spPr>
          <a:xfrm>
            <a:off x="6379268" y="2189408"/>
            <a:ext cx="184731" cy="380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  <a:spcAft>
                <a:spcPts val="1200"/>
              </a:spcAft>
            </a:pPr>
            <a:endParaRPr 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8F5309-1192-BE4B-8805-332307B03634}"/>
              </a:ext>
            </a:extLst>
          </p:cNvPr>
          <p:cNvSpPr txBox="1"/>
          <p:nvPr/>
        </p:nvSpPr>
        <p:spPr>
          <a:xfrm>
            <a:off x="1459075" y="1204600"/>
            <a:ext cx="10209846" cy="6737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Aft>
                <a:spcPts val="1200"/>
              </a:spcAft>
            </a:pP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use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TurtleAction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Forward, 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PenDown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PenUp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Right, Stop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;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b="1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fn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handle_action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(a: &amp;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TurtleAction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match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Stop =&gt;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 err="1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println</a:t>
            </a:r>
            <a:r>
              <a:rPr lang="en-US" sz="2400" dirty="0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!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"Stopped!"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);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PenUp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=&gt;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 err="1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println</a:t>
            </a:r>
            <a:r>
              <a:rPr lang="en-US" sz="2400" dirty="0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!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"Raised pen."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);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PenDown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=&gt;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 err="1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println</a:t>
            </a:r>
            <a:r>
              <a:rPr lang="en-US" sz="2400" dirty="0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!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"Lowered pen."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);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Forward(distance) =&gt;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 err="1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println</a:t>
            </a:r>
            <a:r>
              <a:rPr lang="en-US" sz="2400" dirty="0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!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"Moved forward {} meters."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distance);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Right(angle) =&gt;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 err="1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println</a:t>
            </a:r>
            <a:r>
              <a:rPr lang="en-US" sz="2400" dirty="0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!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"Turned right {} degrees."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angle);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;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76303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0317-790C-FB44-A1C9-38262376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must be exhaustive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7B50A-5444-534C-AA88-70B8254A2327}"/>
              </a:ext>
            </a:extLst>
          </p:cNvPr>
          <p:cNvSpPr txBox="1"/>
          <p:nvPr/>
        </p:nvSpPr>
        <p:spPr>
          <a:xfrm>
            <a:off x="2211864" y="1622738"/>
            <a:ext cx="10209846" cy="6109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Aft>
                <a:spcPts val="1200"/>
              </a:spcAft>
            </a:pP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use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TurtleAction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Forward, 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PenUp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Right, Stop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;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b="1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fn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handle_action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(a: &amp;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TurtleAction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match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Stop =&gt;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 err="1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println</a:t>
            </a:r>
            <a:r>
              <a:rPr lang="en-US" sz="2400" dirty="0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!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"Stopped!"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);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PenUp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=&gt;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 err="1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println</a:t>
            </a:r>
            <a:r>
              <a:rPr lang="en-US" sz="2400" dirty="0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!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"Raised pen."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);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i="1" dirty="0">
                <a:solidFill>
                  <a:srgbClr val="60A0B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// Oops, forgot to lower pen!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Forward(distance) =&gt;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 err="1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println</a:t>
            </a:r>
            <a:r>
              <a:rPr lang="en-US" sz="2400" dirty="0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!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"Moved forward {} meters."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distance);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Right(angle) =&gt;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 err="1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println</a:t>
            </a:r>
            <a:r>
              <a:rPr lang="en-US" sz="2400" dirty="0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!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"Turned right {} degrees."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angle);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;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43137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FBFF-A515-1742-BA83-E2253ED4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60187A-EFCE-EC4D-8A04-FA1E3E7BD127}"/>
              </a:ext>
            </a:extLst>
          </p:cNvPr>
          <p:cNvSpPr txBox="1"/>
          <p:nvPr/>
        </p:nvSpPr>
        <p:spPr>
          <a:xfrm>
            <a:off x="1833026" y="2781836"/>
            <a:ext cx="11569193" cy="3832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error[E0004]: non-exhaustive patterns: `&amp;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PenDown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` not covered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--&gt; patterns_missing.rs:12:11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|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12 |     match a {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|           ^ pattern `&amp;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PenDown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` not covered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error: aborting due to previous error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 more information about this error, try `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rustc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--explain E0004`.</a:t>
            </a:r>
          </a:p>
          <a:p>
            <a:pPr>
              <a:lnSpc>
                <a:spcPct val="85000"/>
              </a:lnSpc>
              <a:spcAft>
                <a:spcPts val="1200"/>
              </a:spcAft>
            </a:pPr>
            <a:endParaRPr lang="en-US" sz="2200" dirty="0" err="1"/>
          </a:p>
        </p:txBody>
      </p:sp>
    </p:spTree>
    <p:extLst>
      <p:ext uri="{BB962C8B-B14F-4D97-AF65-F5344CB8AC3E}">
        <p14:creationId xmlns:p14="http://schemas.microsoft.com/office/powerpoint/2010/main" val="1764399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6EE1-21A1-F643-BC4C-A1DFEF63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Built-In </a:t>
            </a:r>
            <a:r>
              <a:rPr lang="en-US" dirty="0" err="1"/>
              <a:t>Enums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966D5-68DD-984E-97F3-6E0B8886EB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dirty="0"/>
              <a:t> </a:t>
            </a:r>
            <a:r>
              <a:rPr lang="en-US" dirty="0" err="1"/>
              <a:t>enums</a:t>
            </a:r>
            <a:r>
              <a:rPr lang="en-US" dirty="0"/>
              <a:t> are used for error handling.</a:t>
            </a:r>
          </a:p>
          <a:p>
            <a:pPr lvl="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US" dirty="0"/>
              <a:t> is used where a null pointer might be returned.</a:t>
            </a:r>
          </a:p>
          <a:p>
            <a:pPr lvl="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dirty="0"/>
              <a:t> is used where exceptions might be used.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D3E83-36F1-8041-B6FC-DE06D08F2E2A}"/>
              </a:ext>
            </a:extLst>
          </p:cNvPr>
          <p:cNvSpPr txBox="1"/>
          <p:nvPr/>
        </p:nvSpPr>
        <p:spPr>
          <a:xfrm>
            <a:off x="2130100" y="5267459"/>
            <a:ext cx="3583032" cy="1348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Aft>
                <a:spcPts val="1200"/>
              </a:spcAft>
            </a:pP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pub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enum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Option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&lt;T&gt;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None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Some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(T),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AAEF0-0AE5-674A-9EE5-AE0E44CB793F}"/>
              </a:ext>
            </a:extLst>
          </p:cNvPr>
          <p:cNvSpPr txBox="1"/>
          <p:nvPr/>
        </p:nvSpPr>
        <p:spPr>
          <a:xfrm>
            <a:off x="7805006" y="5156659"/>
            <a:ext cx="40927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pub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enum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Result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&lt;T, E&gt;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Ok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(T),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Err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(E),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56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/>
              <a:t>Overview</a:t>
            </a:r>
          </a:p>
          <a:p>
            <a:pPr lvl="0"/>
            <a:r>
              <a:rPr lang="en-US" dirty="0"/>
              <a:t>Important Concepts</a:t>
            </a:r>
          </a:p>
          <a:p>
            <a:pPr lvl="1"/>
            <a:r>
              <a:rPr lang="en-US" dirty="0"/>
              <a:t>Ownership</a:t>
            </a:r>
          </a:p>
          <a:p>
            <a:pPr lvl="1"/>
            <a:r>
              <a:rPr lang="en-US" dirty="0"/>
              <a:t>Generics</a:t>
            </a:r>
          </a:p>
          <a:p>
            <a:pPr lvl="1"/>
            <a:r>
              <a:rPr lang="en-US" dirty="0"/>
              <a:t>Pattern Matching</a:t>
            </a:r>
          </a:p>
          <a:p>
            <a:pPr lvl="1"/>
            <a:r>
              <a:rPr lang="en-US" dirty="0"/>
              <a:t>Traits</a:t>
            </a:r>
          </a:p>
          <a:p>
            <a:pPr lvl="0"/>
            <a:r>
              <a:rPr lang="en-US" dirty="0"/>
              <a:t>Security</a:t>
            </a:r>
          </a:p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92194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4FD9-3158-E34E-AF3E-C102C5B8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Concepts: Traits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0031B-F121-A440-969B-E49E2B96BA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Rust uses traits in place of object inheritance.</a:t>
            </a:r>
          </a:p>
          <a:p>
            <a:pPr lvl="0"/>
            <a:r>
              <a:rPr lang="en-US" dirty="0"/>
              <a:t>A trait defines a set of function signatures that a type must meet.</a:t>
            </a:r>
          </a:p>
          <a:p>
            <a:pPr lvl="0"/>
            <a:r>
              <a:rPr lang="en-US" dirty="0"/>
              <a:t>A trait contains no data.</a:t>
            </a:r>
          </a:p>
          <a:p>
            <a:pPr lvl="0"/>
            <a:r>
              <a:rPr lang="en-US" dirty="0"/>
              <a:t>Types can implement many traits.</a:t>
            </a:r>
          </a:p>
          <a:p>
            <a:pPr lvl="0"/>
            <a:r>
              <a:rPr lang="en-US" dirty="0"/>
              <a:t>Traits can extend other traits.</a:t>
            </a:r>
          </a:p>
          <a:p>
            <a:pPr lvl="0"/>
            <a:r>
              <a:rPr lang="en-US" dirty="0"/>
              <a:t>Generic types can conditionally implement traits.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22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41909C-7168-3E4A-8CA9-E52AB7BE4CB5}"/>
              </a:ext>
            </a:extLst>
          </p:cNvPr>
          <p:cNvSpPr txBox="1"/>
          <p:nvPr/>
        </p:nvSpPr>
        <p:spPr>
          <a:xfrm>
            <a:off x="197410" y="888641"/>
            <a:ext cx="8340745" cy="748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Aft>
                <a:spcPts val="1200"/>
              </a:spcAft>
            </a:pP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trait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Fly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fn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fly(&amp;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self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);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struct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Pilot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b="1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impl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Fly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Pilot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fn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fly(&amp;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self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println</a:t>
            </a:r>
            <a:r>
              <a:rPr lang="en-US" sz="2400" dirty="0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!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85000"/>
              </a:lnSpc>
              <a:spcAft>
                <a:spcPts val="1200"/>
              </a:spcAft>
            </a:pPr>
            <a:r>
              <a:rPr lang="en-US" sz="2400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"Peachtree Ground, Cessna N314GT...”</a:t>
            </a:r>
          </a:p>
          <a:p>
            <a:pPr>
              <a:lnSpc>
                <a:spcPct val="85000"/>
              </a:lnSpc>
              <a:spcAft>
                <a:spcPts val="1200"/>
              </a:spcAft>
            </a:pPr>
            <a:r>
              <a:rPr lang="en-US" sz="2400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);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struct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NonPilot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b="1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impl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Fly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NonPilot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fn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fly(&amp;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self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println</a:t>
            </a:r>
            <a:r>
              <a:rPr lang="en-US" sz="2400" dirty="0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!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"I want to buy a ticket..."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);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66E28-7F16-0B4C-A07B-11FD105F1C15}"/>
              </a:ext>
            </a:extLst>
          </p:cNvPr>
          <p:cNvSpPr txBox="1"/>
          <p:nvPr/>
        </p:nvSpPr>
        <p:spPr>
          <a:xfrm>
            <a:off x="8916406" y="1223493"/>
            <a:ext cx="443262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400" b="1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fn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main()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let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p = Pilot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{}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;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p.fly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();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let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np = 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NonPilot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{}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;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np.fly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();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C7216-30E6-F04E-BB60-106D358710CB}"/>
              </a:ext>
            </a:extLst>
          </p:cNvPr>
          <p:cNvSpPr txBox="1"/>
          <p:nvPr/>
        </p:nvSpPr>
        <p:spPr>
          <a:xfrm>
            <a:off x="8916406" y="5872766"/>
            <a:ext cx="5471370" cy="822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Aft>
                <a:spcPts val="1200"/>
              </a:spcAft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Peachtree Ground, Cessna N314GT...</a:t>
            </a:r>
          </a:p>
          <a:p>
            <a:pPr>
              <a:lnSpc>
                <a:spcPct val="85000"/>
              </a:lnSpc>
              <a:spcAft>
                <a:spcPts val="1200"/>
              </a:spcAft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 want to buy a ticket...</a:t>
            </a:r>
          </a:p>
        </p:txBody>
      </p:sp>
    </p:spTree>
    <p:extLst>
      <p:ext uri="{BB962C8B-B14F-4D97-AF65-F5344CB8AC3E}">
        <p14:creationId xmlns:p14="http://schemas.microsoft.com/office/powerpoint/2010/main" val="2481779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799E-4A6A-BD4C-AB64-A0253438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Built-In Traits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1DE29-22E5-964E-AD02-91B39564ED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n-US" dirty="0"/>
              <a:t> (and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en-US" dirty="0"/>
              <a:t>)</a:t>
            </a:r>
          </a:p>
          <a:p>
            <a:pPr lvl="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Drop</a:t>
            </a:r>
          </a:p>
          <a:p>
            <a:pPr lvl="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</a:p>
          <a:p>
            <a:pPr lvl="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Sync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86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E3D8-11B4-9747-A396-B7A5D3DC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Flaws from 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A3AE5-D57B-9D45-A018-D7C9504E23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Buffer Overflow</a:t>
            </a:r>
          </a:p>
          <a:p>
            <a:pPr lvl="0"/>
            <a:r>
              <a:rPr lang="en-US" dirty="0"/>
              <a:t>Use After Free</a:t>
            </a:r>
          </a:p>
          <a:p>
            <a:pPr lvl="0"/>
            <a:r>
              <a:rPr lang="en-US" dirty="0"/>
              <a:t>Type Confusion</a:t>
            </a:r>
          </a:p>
          <a:p>
            <a:pPr lvl="0"/>
            <a:r>
              <a:rPr lang="en-US" dirty="0"/>
              <a:t>Pointer Aliasing</a:t>
            </a:r>
          </a:p>
          <a:p>
            <a:pPr lvl="0"/>
            <a:r>
              <a:rPr lang="en-US" dirty="0"/>
              <a:t>Race Conditions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15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F17C-D94C-214F-BB6E-2D85BD99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97C1D-316B-3946-83E1-0B0070E9E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Rust Website: </a:t>
            </a:r>
            <a:r>
              <a:rPr lang="en-US" dirty="0">
                <a:hlinkClick r:id="rId2"/>
              </a:rPr>
              <a:t>https://www.rust-lang.org</a:t>
            </a:r>
            <a:endParaRPr lang="en-US" dirty="0"/>
          </a:p>
          <a:p>
            <a:pPr lvl="0"/>
            <a:r>
              <a:rPr lang="en-US" i="1" dirty="0"/>
              <a:t>The Rust Programming Language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https://doc.rust-lang.org/book/</a:t>
            </a:r>
            <a:endParaRPr lang="en-US" dirty="0"/>
          </a:p>
          <a:p>
            <a:pPr lvl="0"/>
            <a:r>
              <a:rPr lang="en-US" dirty="0"/>
              <a:t>Rust Package Registry: </a:t>
            </a:r>
            <a:r>
              <a:rPr lang="en-US" dirty="0">
                <a:hlinkClick r:id="rId4"/>
              </a:rPr>
              <a:t>https://crates.io/</a:t>
            </a:r>
            <a:endParaRPr lang="en-US" dirty="0"/>
          </a:p>
          <a:p>
            <a:pPr lvl="0"/>
            <a:r>
              <a:rPr lang="en-US" dirty="0"/>
              <a:t>Rust Fuzz Book: </a:t>
            </a:r>
            <a:r>
              <a:rPr lang="en-US" dirty="0">
                <a:hlinkClick r:id="rId5"/>
              </a:rPr>
              <a:t>https://fuzz.rs/book/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7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B95797-A2F5-4645-9171-EEB5AEF1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14AFB-9BFF-5448-8672-F9A4D60B0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Rust</a:t>
            </a:r>
            <a:r>
              <a:rPr lang="en-US" dirty="0"/>
              <a:t> is a systems programming language that runs blazingly fast, prevents </a:t>
            </a:r>
            <a:r>
              <a:rPr lang="en-US" dirty="0" err="1"/>
              <a:t>segfaults</a:t>
            </a:r>
            <a:r>
              <a:rPr lang="en-US" dirty="0"/>
              <a:t>, and guarantees thread safety. </a:t>
            </a:r>
          </a:p>
          <a:p>
            <a:pPr marL="0" indent="0">
              <a:buNone/>
            </a:pPr>
            <a:r>
              <a:rPr lang="en-US" b="1" dirty="0"/>
              <a:t>Featuring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zero-cost abstractions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move semantics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guaranteed memory safety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threads without data races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trait-based generics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pattern matching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type inference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minimal runtime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efficient C bindings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F8220-B1A9-EC4A-949C-860F8BA37D23}"/>
              </a:ext>
            </a:extLst>
          </p:cNvPr>
          <p:cNvSpPr txBox="1"/>
          <p:nvPr/>
        </p:nvSpPr>
        <p:spPr>
          <a:xfrm>
            <a:off x="8751299" y="7343084"/>
            <a:ext cx="5425076" cy="380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  <a:spcAft>
                <a:spcPts val="1200"/>
              </a:spcAft>
            </a:pPr>
            <a:r>
              <a:rPr lang="en-US" sz="2200" dirty="0"/>
              <a:t>Source: https://</a:t>
            </a:r>
            <a:r>
              <a:rPr lang="en-US" sz="2200" dirty="0" err="1"/>
              <a:t>www.rust-lang.org</a:t>
            </a:r>
            <a:r>
              <a:rPr lang="en-US" sz="2200" dirty="0"/>
              <a:t>/</a:t>
            </a:r>
            <a:r>
              <a:rPr lang="en-US" sz="2200" dirty="0" err="1"/>
              <a:t>en</a:t>
            </a:r>
            <a:r>
              <a:rPr lang="en-US" sz="2200" dirty="0"/>
              <a:t>-US/</a:t>
            </a:r>
          </a:p>
        </p:txBody>
      </p:sp>
    </p:spTree>
    <p:extLst>
      <p:ext uri="{BB962C8B-B14F-4D97-AF65-F5344CB8AC3E}">
        <p14:creationId xmlns:p14="http://schemas.microsoft.com/office/powerpoint/2010/main" val="52734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4D97F9-1190-0D4D-B556-ED471E0C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Concepts: Ownership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9EF50-B4F4-374A-B08B-FDF97B1131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All values in Rust are “owned” by some other value (which can be a stack frame).</a:t>
            </a:r>
          </a:p>
          <a:p>
            <a:pPr lvl="0"/>
            <a:r>
              <a:rPr lang="en-US" dirty="0"/>
              <a:t>By default, values are </a:t>
            </a:r>
            <a:r>
              <a:rPr lang="en-US" i="1" dirty="0"/>
              <a:t>moved</a:t>
            </a:r>
            <a:r>
              <a:rPr lang="en-US" dirty="0"/>
              <a:t> into other scopes.</a:t>
            </a:r>
          </a:p>
          <a:p>
            <a:pPr lvl="0"/>
            <a:r>
              <a:rPr lang="en-US" dirty="0"/>
              <a:t>The programmer can instead create a reference, which is called </a:t>
            </a:r>
            <a:r>
              <a:rPr lang="en-US" i="1" dirty="0"/>
              <a:t>borrowing</a:t>
            </a:r>
            <a:r>
              <a:rPr lang="en-US" dirty="0"/>
              <a:t> the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3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F9C7-1A6D-4242-B955-98CC6570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semantics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5831D-2DA2-2041-84D1-963DABE99A1E}"/>
              </a:ext>
            </a:extLst>
          </p:cNvPr>
          <p:cNvSpPr txBox="1"/>
          <p:nvPr/>
        </p:nvSpPr>
        <p:spPr>
          <a:xfrm>
            <a:off x="457200" y="2975019"/>
            <a:ext cx="732123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400" b="1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fn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foo(x: </a:t>
            </a: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println</a:t>
            </a:r>
            <a:r>
              <a:rPr lang="en-US" sz="2400" dirty="0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!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"foo now owns {}"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x);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b="1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fn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main()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let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 = </a:t>
            </a:r>
            <a:r>
              <a:rPr lang="en-US" sz="2400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"This will move."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to_string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();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foo(x);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D1841A-E821-F643-9551-F54F282556A9}"/>
              </a:ext>
            </a:extLst>
          </p:cNvPr>
          <p:cNvSpPr txBox="1"/>
          <p:nvPr/>
        </p:nvSpPr>
        <p:spPr>
          <a:xfrm>
            <a:off x="8306460" y="2975019"/>
            <a:ext cx="4942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foo now owns This will move.</a:t>
            </a:r>
          </a:p>
        </p:txBody>
      </p:sp>
    </p:spTree>
    <p:extLst>
      <p:ext uri="{BB962C8B-B14F-4D97-AF65-F5344CB8AC3E}">
        <p14:creationId xmlns:p14="http://schemas.microsoft.com/office/powerpoint/2010/main" val="1637943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82B6-20D5-BD48-BFB5-9AE27F80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semantics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BA569-EDA7-A842-8DA3-08A5B83357FA}"/>
              </a:ext>
            </a:extLst>
          </p:cNvPr>
          <p:cNvSpPr txBox="1"/>
          <p:nvPr/>
        </p:nvSpPr>
        <p:spPr>
          <a:xfrm>
            <a:off x="457200" y="2498502"/>
            <a:ext cx="73212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400" b="1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fn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foo(x: </a:t>
            </a: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println</a:t>
            </a:r>
            <a:r>
              <a:rPr lang="en-US" sz="2400" dirty="0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!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"foo now owns {}"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x);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b="1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fn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main()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let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 = </a:t>
            </a:r>
            <a:r>
              <a:rPr lang="en-US" sz="2400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"This will move."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to_string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();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foo(x);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println</a:t>
            </a:r>
            <a:r>
              <a:rPr lang="en-US" sz="2400" dirty="0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!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"Oops! {}"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x);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02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C883C3-770F-F146-A8DF-8608DE3E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Semantics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96A86-551F-7F45-AD1C-5C06C59B8ADB}"/>
              </a:ext>
            </a:extLst>
          </p:cNvPr>
          <p:cNvSpPr txBox="1"/>
          <p:nvPr/>
        </p:nvSpPr>
        <p:spPr>
          <a:xfrm>
            <a:off x="1532190" y="1953022"/>
            <a:ext cx="11569193" cy="5391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error[E0382]: use of moved value: `x`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--&gt; move_fail.rs:8:26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|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 |     foo(x);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|         - value moved here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 |     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println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!("Oops! {}", x);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|                          ^ value used here after move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|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= note: move occurs because `x` has type `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std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::string::String`,</a:t>
            </a:r>
          </a:p>
          <a:p>
            <a:pPr latinLnBrk="1">
              <a:spcAft>
                <a:spcPts val="1000"/>
              </a:spcAft>
            </a:pP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which does not implement the `Copy` trait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error: aborting due to previous error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 more information about this error, try `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rustc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--explain E0382`.</a:t>
            </a:r>
          </a:p>
        </p:txBody>
      </p:sp>
    </p:spTree>
    <p:extLst>
      <p:ext uri="{BB962C8B-B14F-4D97-AF65-F5344CB8AC3E}">
        <p14:creationId xmlns:p14="http://schemas.microsoft.com/office/powerpoint/2010/main" val="410962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2726-C258-5B44-AD5F-881A19BA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Borrow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990DCB-D65E-B544-92E4-4357166095AD}"/>
              </a:ext>
            </a:extLst>
          </p:cNvPr>
          <p:cNvSpPr txBox="1"/>
          <p:nvPr/>
        </p:nvSpPr>
        <p:spPr>
          <a:xfrm>
            <a:off x="457200" y="1957588"/>
            <a:ext cx="545213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400" b="1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fn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foo(x: &amp;</a:t>
            </a:r>
            <a:r>
              <a:rPr lang="en-US" sz="2400" dirty="0" err="1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println</a:t>
            </a:r>
            <a:r>
              <a:rPr lang="en-US" sz="2400" dirty="0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!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"foo sees {}"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x);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b="1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fn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bar(x: &amp;</a:t>
            </a:r>
            <a:r>
              <a:rPr lang="en-US" sz="2400" dirty="0" err="1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println</a:t>
            </a:r>
            <a:r>
              <a:rPr lang="en-US" sz="2400" dirty="0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!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"bar sees {}"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x);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b="1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fn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main()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let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 = </a:t>
            </a:r>
            <a:r>
              <a:rPr lang="en-US" sz="2400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"Hi!"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to_string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();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foo(&amp;x);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bar(&amp;x);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println</a:t>
            </a:r>
            <a:r>
              <a:rPr lang="en-US" sz="2400" dirty="0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!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"main has {}"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x);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C5F6D-E162-C04E-B95A-60AE23EF0713}"/>
              </a:ext>
            </a:extLst>
          </p:cNvPr>
          <p:cNvSpPr txBox="1"/>
          <p:nvPr/>
        </p:nvSpPr>
        <p:spPr>
          <a:xfrm>
            <a:off x="7703786" y="1957588"/>
            <a:ext cx="2223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foo sees Hi!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bar sees Hi!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main has Hi!</a:t>
            </a:r>
          </a:p>
        </p:txBody>
      </p:sp>
    </p:spTree>
    <p:extLst>
      <p:ext uri="{BB962C8B-B14F-4D97-AF65-F5344CB8AC3E}">
        <p14:creationId xmlns:p14="http://schemas.microsoft.com/office/powerpoint/2010/main" val="129915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6361-417B-2644-905D-35B0F166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Borrow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7A2D7C-9749-6042-A78E-D976C99F3A92}"/>
              </a:ext>
            </a:extLst>
          </p:cNvPr>
          <p:cNvSpPr txBox="1"/>
          <p:nvPr/>
        </p:nvSpPr>
        <p:spPr>
          <a:xfrm>
            <a:off x="1354899" y="2498501"/>
            <a:ext cx="596188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400" b="1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fn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foo(x: &amp;</a:t>
            </a:r>
            <a:r>
              <a:rPr lang="en-US" sz="2400" b="1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mut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Vec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i32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&gt;)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x.push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);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b="1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fn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main()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let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mut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 = </a:t>
            </a:r>
            <a:r>
              <a:rPr lang="en-US" sz="2400" dirty="0" err="1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Vec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::new();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foo(&amp;</a:t>
            </a:r>
            <a:r>
              <a:rPr lang="en-US" sz="2400" b="1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mut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x);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foo(&amp;</a:t>
            </a:r>
            <a:r>
              <a:rPr lang="en-US" sz="2400" b="1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mut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x);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println</a:t>
            </a:r>
            <a:r>
              <a:rPr lang="en-US" sz="2400" dirty="0">
                <a:solidFill>
                  <a:srgbClr val="BC7A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!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"main sees {:?}"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x);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439BCD-EF6D-E54A-8650-4E99344C6BB5}"/>
              </a:ext>
            </a:extLst>
          </p:cNvPr>
          <p:cNvSpPr txBox="1"/>
          <p:nvPr/>
        </p:nvSpPr>
        <p:spPr>
          <a:xfrm>
            <a:off x="9171317" y="2498501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main sees [1, 1]</a:t>
            </a:r>
          </a:p>
        </p:txBody>
      </p:sp>
    </p:spTree>
    <p:extLst>
      <p:ext uri="{BB962C8B-B14F-4D97-AF65-F5344CB8AC3E}">
        <p14:creationId xmlns:p14="http://schemas.microsoft.com/office/powerpoint/2010/main" val="1455317995"/>
      </p:ext>
    </p:extLst>
  </p:cSld>
  <p:clrMapOvr>
    <a:masterClrMapping/>
  </p:clrMapOvr>
</p:sld>
</file>

<file path=ppt/theme/theme1.xml><?xml version="1.0" encoding="utf-8"?>
<a:theme xmlns:a="http://schemas.openxmlformats.org/drawingml/2006/main" name="GTRI_16X9_2015">
  <a:themeElements>
    <a:clrScheme name="GTRI Template Colors">
      <a:dk1>
        <a:srgbClr val="002A54"/>
      </a:dk1>
      <a:lt1>
        <a:srgbClr val="FFFFFF"/>
      </a:lt1>
      <a:dk2>
        <a:srgbClr val="002A54"/>
      </a:dk2>
      <a:lt2>
        <a:srgbClr val="FFF5DC"/>
      </a:lt2>
      <a:accent1>
        <a:srgbClr val="FDB913"/>
      </a:accent1>
      <a:accent2>
        <a:srgbClr val="BE9B69"/>
      </a:accent2>
      <a:accent3>
        <a:srgbClr val="005287"/>
      </a:accent3>
      <a:accent4>
        <a:srgbClr val="FDD571"/>
      </a:accent4>
      <a:accent5>
        <a:srgbClr val="E5D7C3"/>
      </a:accent5>
      <a:accent6>
        <a:srgbClr val="CEDAEB"/>
      </a:accent6>
      <a:hlink>
        <a:srgbClr val="304F7B"/>
      </a:hlink>
      <a:folHlink>
        <a:srgbClr val="B7C9E2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 w="28575">
          <a:solidFill>
            <a:schemeClr val="tx1"/>
          </a:solidFill>
        </a:ln>
      </a:spPr>
      <a:bodyPr rtlCol="0" anchor="ctr"/>
      <a:lstStyle>
        <a:defPPr algn="ctr">
          <a:defRPr>
            <a:ln>
              <a:solidFill>
                <a:schemeClr val="tx1"/>
              </a:solidFill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lnSpc>
            <a:spcPct val="85000"/>
          </a:lnSpc>
          <a:spcAft>
            <a:spcPts val="1200"/>
          </a:spcAft>
          <a:defRPr sz="2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TRI_16x9_2018_unmarked (7)" id="{071711A9-D822-FD4F-84D1-2E98957E7AE8}" vid="{FD455B5B-AA8C-6641-ADB4-8DEF72DB33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true</tns:showOnOpen>
  <tns:defaultPropertyEditorNamespace>Standard properties</tns:defaultPropertyEditorNamespace>
</tns:customPropertyEditors>
</file>

<file path=customXml/itemProps1.xml><?xml version="1.0" encoding="utf-8"?>
<ds:datastoreItem xmlns:ds="http://schemas.openxmlformats.org/officeDocument/2006/customXml" ds:itemID="{781198B6-FDA3-4ACF-B709-BE7677A4104F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GTRI_16X9_2015</Template>
  <TotalTime>35</TotalTime>
  <Words>587</Words>
  <Application>Microsoft Macintosh PowerPoint</Application>
  <PresentationFormat>Custom</PresentationFormat>
  <Paragraphs>101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</vt:lpstr>
      <vt:lpstr>Consolas</vt:lpstr>
      <vt:lpstr>Tahoma</vt:lpstr>
      <vt:lpstr>Times New Roman</vt:lpstr>
      <vt:lpstr>GTRI_16X9_2015</vt:lpstr>
      <vt:lpstr>Introduction to the Rust Programming Language</vt:lpstr>
      <vt:lpstr>Outline</vt:lpstr>
      <vt:lpstr>Overview</vt:lpstr>
      <vt:lpstr>Important Concepts: Ownership</vt:lpstr>
      <vt:lpstr>Move semantics </vt:lpstr>
      <vt:lpstr>Move semantics</vt:lpstr>
      <vt:lpstr>Move Semantics</vt:lpstr>
      <vt:lpstr>Immutable Borrow</vt:lpstr>
      <vt:lpstr>Mutable Borrow</vt:lpstr>
      <vt:lpstr>Mutable Borrow Failure 1 </vt:lpstr>
      <vt:lpstr>Mutable Borrow Failure 1</vt:lpstr>
      <vt:lpstr>Mutable Borrow Failure 2</vt:lpstr>
      <vt:lpstr>Mutable Borrow Failure 2</vt:lpstr>
      <vt:lpstr>Important Concepts: Generics</vt:lpstr>
      <vt:lpstr>Important Concepts: Pattern Matching</vt:lpstr>
      <vt:lpstr>PowerPoint Presentation</vt:lpstr>
      <vt:lpstr>Patterns must be exhaustive</vt:lpstr>
      <vt:lpstr>PowerPoint Presentation</vt:lpstr>
      <vt:lpstr>Important Built-In Enums</vt:lpstr>
      <vt:lpstr>Important Concepts: Traits </vt:lpstr>
      <vt:lpstr>PowerPoint Presentation</vt:lpstr>
      <vt:lpstr>Important Built-In Traits</vt:lpstr>
      <vt:lpstr>Security Flaws from C</vt:lpstr>
      <vt:lpstr>Further Resources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Rust Programming Language</dc:title>
  <dc:creator>Microsoft Office User</dc:creator>
  <cp:lastModifiedBy>Microsoft Office User</cp:lastModifiedBy>
  <cp:revision>6</cp:revision>
  <dcterms:created xsi:type="dcterms:W3CDTF">2018-10-19T16:15:44Z</dcterms:created>
  <dcterms:modified xsi:type="dcterms:W3CDTF">2018-10-19T16:51:12Z</dcterms:modified>
</cp:coreProperties>
</file>