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2"/>
  </p:sldMasterIdLst>
  <p:notesMasterIdLst>
    <p:notesMasterId r:id="rId31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3" r:id="rId15"/>
    <p:sldId id="284" r:id="rId16"/>
    <p:sldId id="285" r:id="rId17"/>
    <p:sldId id="286" r:id="rId18"/>
    <p:sldId id="288" r:id="rId19"/>
    <p:sldId id="287" r:id="rId20"/>
    <p:sldId id="289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4630400" cy="8229600"/>
  <p:notesSz cx="6954838" cy="8809038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5" pos="4610">
          <p15:clr>
            <a:srgbClr val="A4A3A4"/>
          </p15:clr>
        </p15:guide>
        <p15:guide id="16" orient="horz" pos="2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74">
          <p15:clr>
            <a:srgbClr val="A4A3A4"/>
          </p15:clr>
        </p15:guide>
        <p15:guide id="2" pos="21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4FF"/>
    <a:srgbClr val="002341"/>
    <a:srgbClr val="A5C3E1"/>
    <a:srgbClr val="5F91C8"/>
    <a:srgbClr val="375A7D"/>
    <a:srgbClr val="5AAAC8"/>
    <a:srgbClr val="B4E1FF"/>
    <a:srgbClr val="00558C"/>
    <a:srgbClr val="004178"/>
    <a:srgbClr val="E6D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613" autoAdjust="0"/>
  </p:normalViewPr>
  <p:slideViewPr>
    <p:cSldViewPr snapToGrid="0" showGuides="1">
      <p:cViewPr varScale="1">
        <p:scale>
          <a:sx n="99" d="100"/>
          <a:sy n="99" d="100"/>
        </p:scale>
        <p:origin x="296" y="184"/>
      </p:cViewPr>
      <p:guideLst>
        <p:guide pos="4610"/>
        <p:guide orient="horz"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4" d="100"/>
          <a:sy n="104" d="100"/>
        </p:scale>
        <p:origin x="-3632" y="-56"/>
      </p:cViewPr>
      <p:guideLst>
        <p:guide orient="horz" pos="2774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819AA-B41A-40A3-9C20-21EA90F62779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1338" y="660400"/>
            <a:ext cx="5872162" cy="3303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184650"/>
            <a:ext cx="5564188" cy="3963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67713"/>
            <a:ext cx="3013075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367713"/>
            <a:ext cx="3013075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AA0E3-CFDF-4DDE-B584-074392BD2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0401" cy="101065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9300"/>
            <a:ext cx="9906000" cy="2192338"/>
          </a:xfrm>
        </p:spPr>
        <p:txBody>
          <a:bodyPr anchor="b">
            <a:noAutofit/>
          </a:bodyPr>
          <a:lstStyle>
            <a:lvl1pPr algn="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990660"/>
            <a:ext cx="9906000" cy="477837"/>
          </a:xfrm>
        </p:spPr>
        <p:txBody>
          <a:bodyPr>
            <a:noAutofit/>
          </a:bodyPr>
          <a:lstStyle>
            <a:lvl1pPr marL="0" indent="0" algn="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0375" y="7734300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445" y="264161"/>
            <a:ext cx="2184175" cy="4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27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4630401" cy="101065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3538" y="4965000"/>
            <a:ext cx="6189662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143375" y="5879399"/>
            <a:ext cx="6219825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Presenter(s)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375" y="2756647"/>
            <a:ext cx="9902826" cy="1479176"/>
          </a:xfrm>
        </p:spPr>
        <p:txBody>
          <a:bodyPr anchor="b" anchorCtr="0">
            <a:noAutofit/>
          </a:bodyPr>
          <a:lstStyle>
            <a:lvl1pPr algn="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445" y="264161"/>
            <a:ext cx="2184175" cy="4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0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3753124"/>
            <a:ext cx="2506287" cy="14921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768854"/>
            <a:ext cx="2506287" cy="14921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2260989"/>
            <a:ext cx="2506287" cy="149213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992" y="5245259"/>
            <a:ext cx="2506408" cy="14922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6737465"/>
            <a:ext cx="2506287" cy="14921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2019300"/>
            <a:ext cx="10792918" cy="5715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792918" cy="93884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18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019300"/>
            <a:ext cx="13719175" cy="5703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2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6627813" cy="571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0625" y="2008188"/>
            <a:ext cx="6632575" cy="571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218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o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505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8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7315200" y="2011365"/>
            <a:ext cx="0" cy="5696164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2011364"/>
            <a:ext cx="14630400" cy="5696166"/>
            <a:chOff x="0" y="1377710"/>
            <a:chExt cx="14630400" cy="6119960"/>
          </a:xfrm>
        </p:grpSpPr>
        <p:sp>
          <p:nvSpPr>
            <p:cNvPr id="3" name="Line 111"/>
            <p:cNvSpPr>
              <a:spLocks noChangeShapeType="1"/>
            </p:cNvSpPr>
            <p:nvPr userDrawn="1"/>
          </p:nvSpPr>
          <p:spPr bwMode="auto">
            <a:xfrm>
              <a:off x="0" y="137771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435367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914400"/>
            <a:ext cx="13716001" cy="9388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700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7315200" y="779463"/>
            <a:ext cx="0" cy="691307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4245025"/>
            <a:ext cx="14630400" cy="3447513"/>
            <a:chOff x="0" y="4160511"/>
            <a:chExt cx="14630400" cy="3337159"/>
          </a:xfrm>
        </p:grpSpPr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160511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55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4630401" cy="77946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457200" y="914400"/>
            <a:ext cx="13719175" cy="938846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Body Text 3"/>
          <p:cNvSpPr>
            <a:spLocks noGrp="1"/>
          </p:cNvSpPr>
          <p:nvPr>
            <p:ph type="body" idx="1"/>
          </p:nvPr>
        </p:nvSpPr>
        <p:spPr>
          <a:xfrm>
            <a:off x="460374" y="2019300"/>
            <a:ext cx="13716001" cy="5707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560" y="178700"/>
            <a:ext cx="2050509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3" r:id="rId2"/>
    <p:sldLayoutId id="2147483673" r:id="rId3"/>
    <p:sldLayoutId id="2147483658" r:id="rId4"/>
    <p:sldLayoutId id="2147483660" r:id="rId5"/>
    <p:sldLayoutId id="2147483662" r:id="rId6"/>
    <p:sldLayoutId id="2147483669" r:id="rId7"/>
    <p:sldLayoutId id="2147483666" r:id="rId8"/>
    <p:sldLayoutId id="2147483680" r:id="rId9"/>
    <p:sldLayoutId id="2147483678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4200"/>
        </a:spcBef>
        <a:spcAft>
          <a:spcPts val="0"/>
        </a:spcAft>
        <a:buFont typeface="Arial" panose="020B0604020202020204" pitchFamily="34" charset="0"/>
        <a:buChar char="•"/>
        <a:defRPr kumimoji="0" lang="en-US" sz="28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Tahoma" panose="020B0604030504040204" pitchFamily="34" charset="0"/>
        <a:buChar char="-"/>
        <a:defRPr kumimoji="0" lang="en-US" sz="24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SzPct val="85000"/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Tx/>
        <a:buNone/>
        <a:defRPr kumimoji="0" lang="en-US" sz="18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Tx/>
        <a:buNone/>
        <a:defRPr kumimoji="0" lang="en-US" sz="18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720" userDrawn="1">
          <p15:clr>
            <a:srgbClr val="F26B43"/>
          </p15:clr>
        </p15:guide>
        <p15:guide id="2" orient="horz" pos="2592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576" userDrawn="1">
          <p15:clr>
            <a:srgbClr val="F26B43"/>
          </p15:clr>
        </p15:guide>
        <p15:guide id="5" orient="horz" pos="1176" userDrawn="1">
          <p15:clr>
            <a:srgbClr val="F26B43"/>
          </p15:clr>
        </p15:guide>
        <p15:guide id="6" orient="horz" pos="1272" userDrawn="1">
          <p15:clr>
            <a:srgbClr val="F26B43"/>
          </p15:clr>
        </p15:guide>
        <p15:guide id="7" pos="288" userDrawn="1">
          <p15:clr>
            <a:srgbClr val="F26B43"/>
          </p15:clr>
        </p15:guide>
        <p15:guide id="8" pos="8928" userDrawn="1">
          <p15:clr>
            <a:srgbClr val="F26B43"/>
          </p15:clr>
        </p15:guide>
        <p15:guide id="9" orient="horz" pos="4872" userDrawn="1">
          <p15:clr>
            <a:srgbClr val="F26B43"/>
          </p15:clr>
        </p15:guide>
        <p15:guide id="10" pos="6528" userDrawn="1">
          <p15:clr>
            <a:srgbClr val="F26B43"/>
          </p15:clr>
        </p15:guide>
        <p15:guide id="11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i.cmu.edu/confluence/display/c/SEI+CERT+C+Coding+Standard" TargetMode="External"/><Relationship Id="rId2" Type="http://schemas.openxmlformats.org/officeDocument/2006/relationships/hyperlink" Target="https://www.owasp.org/images/7/72/OWASP_Top_10-2017_(en).pdf.pdf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st_boundary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10/20/2018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dirty="0"/>
              <a:t>Kennon Bittick</a:t>
            </a:r>
          </a:p>
          <a:p>
            <a:r>
              <a:rPr lang="en-US" dirty="0"/>
              <a:t>GTRI – CIPHER – NVD - SWA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88812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It is best to have multiple layers of defenses between trust boundaries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Network-Based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Firewalls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Intrusion Detection Systems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Anomaly Detection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Host-Based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Anti-virus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Principle of Least Privilege for users (and separate accounts when privilege is necessary)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Operating System Hardening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Linux: </a:t>
            </a:r>
            <a:r>
              <a:rPr lang="en-US" dirty="0" err="1"/>
              <a:t>PaX</a:t>
            </a:r>
            <a:r>
              <a:rPr lang="en-US" dirty="0"/>
              <a:t>, </a:t>
            </a:r>
            <a:r>
              <a:rPr lang="en-US" dirty="0" err="1"/>
              <a:t>grsecurity</a:t>
            </a:r>
            <a:r>
              <a:rPr lang="en-US" dirty="0"/>
              <a:t>, </a:t>
            </a:r>
            <a:r>
              <a:rPr lang="en-US" dirty="0" err="1"/>
              <a:t>SELinux</a:t>
            </a:r>
            <a:endParaRPr lang="en-US" dirty="0"/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Windows: </a:t>
            </a:r>
            <a:r>
              <a:rPr lang="en-US" dirty="0" err="1"/>
              <a:t>ProcessMitigations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Defense in Depth</a:t>
            </a:r>
          </a:p>
        </p:txBody>
      </p:sp>
    </p:spTree>
    <p:extLst>
      <p:ext uri="{BB962C8B-B14F-4D97-AF65-F5344CB8AC3E}">
        <p14:creationId xmlns:p14="http://schemas.microsoft.com/office/powerpoint/2010/main" val="10126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Simple code is usually easier to reason about, making it easier to find security bugs before someone else does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Common non-security design patterns apply here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Single Responsibility Principle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Don’t Repeat Yourself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KISS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Make extensive use of namespacing and other code organizational constructs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Avoid “clever” code when a simpler paradigm will work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Common culprits: functional programming, lambdas, closures, </a:t>
            </a:r>
            <a:r>
              <a:rPr lang="en-US" dirty="0" err="1"/>
              <a:t>metaclasses</a:t>
            </a:r>
            <a:r>
              <a:rPr lang="en-US" dirty="0"/>
              <a:t>, template metaprogramming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Simplicity</a:t>
            </a:r>
          </a:p>
        </p:txBody>
      </p:sp>
    </p:spTree>
    <p:extLst>
      <p:ext uri="{BB962C8B-B14F-4D97-AF65-F5344CB8AC3E}">
        <p14:creationId xmlns:p14="http://schemas.microsoft.com/office/powerpoint/2010/main" val="52353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When managing user session, prefer systems provided by your standard library or framework where possible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Salt, hash, and stretch passwords before storing (if you’re using a standard library or popular framework, this is done for you)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Session cookies/tokens should be pseudorandom. Do not use any identifiable information or guessable numbers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Do not increment a counter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2FA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47572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32911D-4A02-1042-849E-FFD5DFD8C4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7794" y="2008188"/>
            <a:ext cx="5236489" cy="350397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A4D669-BFBB-5648-B0BA-BE947F3959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7794" y="5962899"/>
            <a:ext cx="10360142" cy="104320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D4D5C9C-9677-9441-AF74-F47EDAF9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Buffer Overflow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394FB-7E77-E044-B445-10618245CF01}"/>
              </a:ext>
            </a:extLst>
          </p:cNvPr>
          <p:cNvSpPr txBox="1"/>
          <p:nvPr/>
        </p:nvSpPr>
        <p:spPr>
          <a:xfrm>
            <a:off x="7572778" y="1853246"/>
            <a:ext cx="5962918" cy="301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Occurs when you read too much data into a buffer and the write continues passed the bounds of the buffer</a:t>
            </a: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Results:</a:t>
            </a:r>
          </a:p>
          <a:p>
            <a:pPr marL="996010" lvl="1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Crash (denial of service)</a:t>
            </a:r>
          </a:p>
          <a:p>
            <a:pPr marL="996010" lvl="1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Overwriting data on the stack</a:t>
            </a:r>
          </a:p>
          <a:p>
            <a:pPr marL="996010" lvl="1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Overwriting metadata -&gt; arbitrary code execution</a:t>
            </a:r>
          </a:p>
        </p:txBody>
      </p:sp>
    </p:spTree>
    <p:extLst>
      <p:ext uri="{BB962C8B-B14F-4D97-AF65-F5344CB8AC3E}">
        <p14:creationId xmlns:p14="http://schemas.microsoft.com/office/powerpoint/2010/main" val="309128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32911D-4A02-1042-849E-FFD5DFD8C4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7794" y="2127191"/>
            <a:ext cx="6108692" cy="38099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A4D669-BFBB-5648-B0BA-BE947F3959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7794" y="6211085"/>
            <a:ext cx="5136336" cy="152419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D4D5C9C-9677-9441-AF74-F47EDAF9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Use After Free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394FB-7E77-E044-B445-10618245CF01}"/>
              </a:ext>
            </a:extLst>
          </p:cNvPr>
          <p:cNvSpPr txBox="1"/>
          <p:nvPr/>
        </p:nvSpPr>
        <p:spPr>
          <a:xfrm>
            <a:off x="7572778" y="1853246"/>
            <a:ext cx="5962918" cy="256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Occurs when you use dynamic memory after it has been </a:t>
            </a:r>
            <a:r>
              <a:rPr lang="en-US" sz="2200" dirty="0" err="1"/>
              <a:t>free’d</a:t>
            </a:r>
            <a:endParaRPr lang="en-US" sz="2200" dirty="0"/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According to the specification, this is undefined behavior</a:t>
            </a:r>
          </a:p>
          <a:p>
            <a:pPr marL="996010" lvl="1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X could be 10, 0, or any arbitrary value</a:t>
            </a: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3223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32911D-4A02-1042-849E-FFD5DFD8C4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9742" y="2127191"/>
            <a:ext cx="5724795" cy="38099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A4D669-BFBB-5648-B0BA-BE947F3959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9742" y="6211086"/>
            <a:ext cx="5136336" cy="151564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D4D5C9C-9677-9441-AF74-F47EDAF9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Pointer Aliasing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394FB-7E77-E044-B445-10618245CF01}"/>
              </a:ext>
            </a:extLst>
          </p:cNvPr>
          <p:cNvSpPr txBox="1"/>
          <p:nvPr/>
        </p:nvSpPr>
        <p:spPr>
          <a:xfrm>
            <a:off x="7572778" y="1853246"/>
            <a:ext cx="5962918" cy="256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Occurs when two pointers are allowed to take on the same value. A dereferencing of one pointer will result in the same value as the other</a:t>
            </a: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Sometimes, this is what you want</a:t>
            </a: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Often it is not</a:t>
            </a: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08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32911D-4A02-1042-849E-FFD5DFD8C4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3903" y="2127191"/>
            <a:ext cx="4908014" cy="38099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A4D669-BFBB-5648-B0BA-BE947F3959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34281" y="6211086"/>
            <a:ext cx="4047258" cy="151564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D4D5C9C-9677-9441-AF74-F47EDAF9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Type Confusion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394FB-7E77-E044-B445-10618245CF01}"/>
              </a:ext>
            </a:extLst>
          </p:cNvPr>
          <p:cNvSpPr txBox="1"/>
          <p:nvPr/>
        </p:nvSpPr>
        <p:spPr>
          <a:xfrm>
            <a:off x="7572778" y="1853246"/>
            <a:ext cx="5962918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Because of the use after free issue, x and y are allowed to alias to the same address, but with different types</a:t>
            </a: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change to one effects the other in unintuitive ways</a:t>
            </a:r>
          </a:p>
          <a:p>
            <a:pPr marL="996010" lvl="1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integer 10 is not the same thing as float 10.0</a:t>
            </a:r>
          </a:p>
          <a:p>
            <a:pPr marL="996010" lvl="1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This gets even worse with complex types like structs and classes</a:t>
            </a: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Particularly a problem in code with function pointers</a:t>
            </a: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90009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32911D-4A02-1042-849E-FFD5DFD8C4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4281" y="2043298"/>
            <a:ext cx="4518734" cy="515599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D4D5C9C-9677-9441-AF74-F47EDAF9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F6262-206F-544B-9AB5-D50368EE4D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are the possible values of x and y?</a:t>
            </a:r>
          </a:p>
          <a:p>
            <a:r>
              <a:rPr lang="en-US" dirty="0"/>
              <a:t>(0, 1), (1, 0), and (1, 1) are obvious since these instructions can interleave</a:t>
            </a:r>
          </a:p>
          <a:p>
            <a:r>
              <a:rPr lang="en-US" dirty="0"/>
              <a:t>(0, 0) is also possible depending on your architecture’s memory consistency model and cache mechanism</a:t>
            </a:r>
          </a:p>
          <a:p>
            <a:r>
              <a:rPr lang="en-US" dirty="0"/>
              <a:t>If you’re writing multithreaded code, you must have a deep understanding of computer platforms or make use of safe language-provided abstractions</a:t>
            </a:r>
          </a:p>
        </p:txBody>
      </p:sp>
    </p:spTree>
    <p:extLst>
      <p:ext uri="{BB962C8B-B14F-4D97-AF65-F5344CB8AC3E}">
        <p14:creationId xmlns:p14="http://schemas.microsoft.com/office/powerpoint/2010/main" val="417236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32911D-4A02-1042-849E-FFD5DFD8C4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3142" y="2008188"/>
            <a:ext cx="9789176" cy="533277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D4D5C9C-9677-9441-AF74-F47EDAF9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4CC7-A0E5-3E4E-853E-11BAC938C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2318" y="2008188"/>
            <a:ext cx="3830882" cy="5718175"/>
          </a:xfrm>
        </p:spPr>
        <p:txBody>
          <a:bodyPr/>
          <a:lstStyle/>
          <a:p>
            <a:r>
              <a:rPr lang="en-US" dirty="0"/>
              <a:t>SQL string constructed with </a:t>
            </a:r>
            <a:r>
              <a:rPr lang="en-US" dirty="0" err="1"/>
              <a:t>unsanitized</a:t>
            </a:r>
            <a:r>
              <a:rPr lang="en-US" dirty="0"/>
              <a:t> user input</a:t>
            </a:r>
          </a:p>
          <a:p>
            <a:r>
              <a:rPr lang="en-US" dirty="0"/>
              <a:t>Insertion of control characters allows modification of the semantics of the SQL query</a:t>
            </a:r>
          </a:p>
          <a:p>
            <a:r>
              <a:rPr lang="en-US" dirty="0"/>
              <a:t>‘ or ‘1’ = ‘1</a:t>
            </a:r>
          </a:p>
        </p:txBody>
      </p:sp>
    </p:spTree>
    <p:extLst>
      <p:ext uri="{BB962C8B-B14F-4D97-AF65-F5344CB8AC3E}">
        <p14:creationId xmlns:p14="http://schemas.microsoft.com/office/powerpoint/2010/main" val="275388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32911D-4A02-1042-849E-FFD5DFD8C4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" y="2008188"/>
            <a:ext cx="6070276" cy="313048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D4D5C9C-9677-9441-AF74-F47EDAF9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XSS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EACEA8-458A-DF46-A279-020E4875E0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Cross Site Scripting occurs when a web page renders user input without sanitization and can interpret the input as code (HTML or JavaScript)</a:t>
            </a:r>
          </a:p>
          <a:p>
            <a:r>
              <a:rPr lang="en-US" dirty="0"/>
              <a:t>This can occur as a result of an HTTP parameter (reflected XSS) or from storing data in the web application database (stored XSS)</a:t>
            </a:r>
          </a:p>
          <a:p>
            <a:r>
              <a:rPr lang="en-US" dirty="0"/>
              <a:t>Can allow execution of arbitrary code in the browser of a victim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6C607D66-2920-0F41-AD66-E18E9D83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552156"/>
            <a:ext cx="4442132" cy="19680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294A47-E367-AB4C-B539-1744577B390D}"/>
              </a:ext>
            </a:extLst>
          </p:cNvPr>
          <p:cNvSpPr txBox="1"/>
          <p:nvPr/>
        </p:nvSpPr>
        <p:spPr>
          <a:xfrm>
            <a:off x="812583" y="7752121"/>
            <a:ext cx="4904420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  <a:spcAft>
                <a:spcPts val="1200"/>
              </a:spcAft>
            </a:pPr>
            <a:r>
              <a:rPr lang="en-US" sz="1200" dirty="0"/>
              <a:t>https://</a:t>
            </a:r>
            <a:r>
              <a:rPr lang="en-US" sz="1200" dirty="0" err="1"/>
              <a:t>www.google.com</a:t>
            </a:r>
            <a:r>
              <a:rPr lang="en-US" sz="1200" dirty="0"/>
              <a:t>/</a:t>
            </a:r>
            <a:r>
              <a:rPr lang="en-US" sz="1200" dirty="0" err="1"/>
              <a:t>intl</a:t>
            </a:r>
            <a:r>
              <a:rPr lang="en-US" sz="1200" dirty="0"/>
              <a:t>/</a:t>
            </a:r>
            <a:r>
              <a:rPr lang="en-US" sz="1200" dirty="0" err="1"/>
              <a:t>am_AD</a:t>
            </a:r>
            <a:r>
              <a:rPr lang="en-US" sz="1200" dirty="0"/>
              <a:t>/about/</a:t>
            </a:r>
            <a:r>
              <a:rPr lang="en-US" sz="1200" dirty="0" err="1"/>
              <a:t>appsecurity</a:t>
            </a:r>
            <a:r>
              <a:rPr lang="en-US" sz="1200" dirty="0"/>
              <a:t>/learning/</a:t>
            </a:r>
            <a:r>
              <a:rPr lang="en-US" sz="1200" dirty="0" err="1"/>
              <a:t>xss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5762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Designing Secure Software</a:t>
            </a:r>
          </a:p>
          <a:p>
            <a:pPr lvl="1"/>
            <a:r>
              <a:rPr lang="en-US" dirty="0"/>
              <a:t>Design Patterns</a:t>
            </a:r>
          </a:p>
          <a:p>
            <a:pPr lvl="1"/>
            <a:r>
              <a:rPr lang="en-US" dirty="0"/>
              <a:t>Common Bugs</a:t>
            </a:r>
          </a:p>
          <a:p>
            <a:pPr lvl="1"/>
            <a:r>
              <a:rPr lang="en-US" dirty="0"/>
              <a:t>Resources</a:t>
            </a:r>
          </a:p>
          <a:p>
            <a:r>
              <a:rPr lang="en-US" dirty="0"/>
              <a:t>Validating Secure Software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r>
              <a:rPr lang="en-US" dirty="0"/>
              <a:t>Dynamic Analysis</a:t>
            </a:r>
          </a:p>
          <a:p>
            <a:r>
              <a:rPr lang="en-US" dirty="0"/>
              <a:t>Final Tips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219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Secure Coding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OWASP Top 10: </a:t>
            </a:r>
            <a:r>
              <a:rPr lang="en-US" dirty="0">
                <a:hlinkClick r:id="rId2"/>
              </a:rPr>
              <a:t>https://www.owasp.org/images/7/72/OWASP_Top_10-2017_%28en%29.pdf.pdf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CERT C Coding Standard: </a:t>
            </a:r>
            <a:r>
              <a:rPr lang="en-US" dirty="0">
                <a:hlinkClick r:id="rId3"/>
              </a:rPr>
              <a:t>https://wiki.sei.cmu.edu/confluence/display/c/SEI+CERT+C+Coding+Standard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Language-specific style guides and best practices guides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Read the docs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If you’re using a language, platform, or library extensively, read the documentation. Not the tutorial or quick start guide, the actual documentation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Avoid guessing on functionality. Don’t just assume that because something appears to work that it doesn’t have side effects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Microsoft Secure Development Lifecycle: https://www.microsoft.com/en-us/sdl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Resources to Learn More</a:t>
            </a:r>
          </a:p>
        </p:txBody>
      </p:sp>
    </p:spTree>
    <p:extLst>
      <p:ext uri="{BB962C8B-B14F-4D97-AF65-F5344CB8AC3E}">
        <p14:creationId xmlns:p14="http://schemas.microsoft.com/office/powerpoint/2010/main" val="372494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Static analysis tools analyze code without actually executing it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Tools range from extremely simple to mind bogglingly complex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Many sophisticated tools are expensive, but there are also many free options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Adding static analysis tools to your build process can catch bugs (of all kinds, not just security bugs) before your project even gets built</a:t>
            </a:r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Secure Software –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3879218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en-US" dirty="0"/>
              <a:t>Code reviews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Static analysis starts before running any tools with normal pull requests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Rather than assuming the code is correct and reading it with that mindset, assume it is incorrect and try to figure out how to break it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Linters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Quick and dirty pass over source code to find errors or issues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Often mostly a syntax and style checker, but some can find more subtle bugs as well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Even if just a style checker, linters are extremely valuable in keeping code hygiene and uniformity, which keeps code easy to read and maintain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This is particularly important when collaborating</a:t>
            </a:r>
          </a:p>
          <a:p>
            <a:pPr marL="457200" lvl="1" indent="0">
              <a:buSzPct val="45000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Secure Software –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4257524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en-US" dirty="0"/>
              <a:t>Compiler warnings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Static analysis built right into your compiler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Particularly with C/C++, DO NOT IGNORE WARNINGS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They are almost never spurious. And if they are, use a pragma at the offending location rather than ignoring the warnings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- Wall, -</a:t>
            </a:r>
            <a:r>
              <a:rPr lang="en-US" dirty="0" err="1"/>
              <a:t>Wextra</a:t>
            </a:r>
            <a:r>
              <a:rPr lang="en-US" dirty="0"/>
              <a:t>, -pedantic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Additionally, when building C/C++, use exploit mitigations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-</a:t>
            </a:r>
            <a:r>
              <a:rPr lang="en-US" dirty="0" err="1"/>
              <a:t>fstack</a:t>
            </a:r>
            <a:r>
              <a:rPr lang="en-US" dirty="0"/>
              <a:t>-protector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-pie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Clang sanitizers (address, </a:t>
            </a:r>
            <a:r>
              <a:rPr lang="en-US" dirty="0" err="1"/>
              <a:t>cfi</a:t>
            </a:r>
            <a:r>
              <a:rPr lang="en-US" dirty="0"/>
              <a:t>, etc.)</a:t>
            </a:r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  <a:p>
            <a:pPr marL="457200" lvl="1" indent="0">
              <a:buSzPct val="45000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Secure Software –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1849684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en-US" dirty="0"/>
              <a:t>Analysis Techniques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These are the techniques you see more often in commercial products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Control Flow Analysis – how does a program’s execution flow?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Data Flow Analysis – how does data flow through a program?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Aliasing Analysis – which pointers can alias?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Value Range Analysis – what value or range of values can a variable hold at a particular time?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Formal Methods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The big guns. These techniques have historically suffered from scalability problems on large codebases, but the technology is getting better and they have substantial application these days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Formal program verification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Model checking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Static Symbolic Execution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Abstract interpretation</a:t>
            </a:r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  <a:p>
            <a:pPr marL="457200" lvl="1" indent="0">
              <a:buSzPct val="45000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Secure Software –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2202407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Dynamic analysis tools run a program and analyze it as it runs to find bugs</a:t>
            </a:r>
          </a:p>
          <a:p>
            <a:pPr marL="457200" lvl="1" indent="0">
              <a:buSzPct val="45000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Secure Software –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3816902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Tests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Good, normal tests that look at functionality around boundary values often find security issues as well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Write tests specifically with security in mind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Unit tests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Verify that input validation is working properly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Check authentication code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Integration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Validate your trust boundaries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Regression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If you find a security bug, make sure it doesn’t crop up again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Human tests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Application penetration testing can uncover issues</a:t>
            </a:r>
          </a:p>
          <a:p>
            <a:pPr marL="457200" lvl="1" indent="0">
              <a:buSzPct val="45000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Secure Software –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934255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Fuzz testing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Repeatedly run programs with large number of inputs and observe behavior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Be on the lookout for crashes, hangs, and invalid accesses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Can be as simple as throwing random data at the application or considerably more complex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AFL is the most popular open source </a:t>
            </a:r>
            <a:r>
              <a:rPr lang="en-US" dirty="0" err="1"/>
              <a:t>fuzzer</a:t>
            </a:r>
            <a:endParaRPr lang="en-US" dirty="0"/>
          </a:p>
          <a:p>
            <a:pPr>
              <a:buSzPct val="45000"/>
              <a:buFont typeface="StarSymbol"/>
              <a:buChar char="●"/>
            </a:pPr>
            <a:r>
              <a:rPr lang="en-US" dirty="0" err="1"/>
              <a:t>Valgrind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Dynamic analysis toolkit for UNIX systems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The default (and most commonly used) tool is </a:t>
            </a:r>
            <a:r>
              <a:rPr lang="en-US" dirty="0" err="1"/>
              <a:t>memcheck</a:t>
            </a:r>
            <a:r>
              <a:rPr lang="en-US" dirty="0"/>
              <a:t>, which finds a slew of memory corruption errors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If you are writing C/C++ and are not using </a:t>
            </a:r>
            <a:r>
              <a:rPr lang="en-US" dirty="0" err="1"/>
              <a:t>Valgrind</a:t>
            </a:r>
            <a:r>
              <a:rPr lang="en-US" dirty="0"/>
              <a:t>, you should be</a:t>
            </a:r>
          </a:p>
          <a:p>
            <a:pPr marL="457200" lvl="1" indent="0">
              <a:buSzPct val="45000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Secure Software –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585142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Know your tools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Read the docs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Understand your platform (browser or operating system)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Think carefully about user roles, permissions, and trust boundaries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When dealing with cryptography, use a well-vetted library. READ THE DOCS. It is easy to misuse even well-designed and popular cryptography libraries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Use managed languages when appropriate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Python/Java/JavaScript/Rust over C/C++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If using C/C++, follow best practices. RAII, smart pointers, careful memory management</a:t>
            </a:r>
            <a:r>
              <a:rPr lang="en-US"/>
              <a:t>, bounds checking</a:t>
            </a:r>
            <a:endParaRPr lang="en-US" dirty="0"/>
          </a:p>
          <a:p>
            <a:pPr marL="457200" lvl="1" indent="0">
              <a:buSzPct val="45000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</a:t>
            </a:r>
          </a:p>
        </p:txBody>
      </p:sp>
    </p:spTree>
    <p:extLst>
      <p:ext uri="{BB962C8B-B14F-4D97-AF65-F5344CB8AC3E}">
        <p14:creationId xmlns:p14="http://schemas.microsoft.com/office/powerpoint/2010/main" val="393682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r>
              <a:rPr lang="en-US" dirty="0"/>
              <a:t>Security bugs are a subclass of bug and often first present themselves as a regular bug</a:t>
            </a:r>
          </a:p>
          <a:p>
            <a:pPr lvl="1"/>
            <a:r>
              <a:rPr lang="en-US" dirty="0"/>
              <a:t>Fewer security bugs means a better user experience</a:t>
            </a:r>
          </a:p>
          <a:p>
            <a:r>
              <a:rPr lang="en-US" dirty="0"/>
              <a:t>We care about user safety and privacy</a:t>
            </a:r>
          </a:p>
          <a:p>
            <a:r>
              <a:rPr lang="en-US" dirty="0"/>
              <a:t>We don’t want to end up on the news</a:t>
            </a:r>
          </a:p>
          <a:p>
            <a:r>
              <a:rPr lang="en-US" dirty="0"/>
              <a:t>Using best practices to write secure code tends to produce better written and more maintainable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Why Do We Care?</a:t>
            </a:r>
          </a:p>
        </p:txBody>
      </p:sp>
    </p:spTree>
    <p:extLst>
      <p:ext uri="{BB962C8B-B14F-4D97-AF65-F5344CB8AC3E}">
        <p14:creationId xmlns:p14="http://schemas.microsoft.com/office/powerpoint/2010/main" val="289102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r>
              <a:rPr lang="en-US" dirty="0"/>
              <a:t>Design patterns are common methods, techniques, or ideas to solve software problems</a:t>
            </a:r>
          </a:p>
          <a:p>
            <a:r>
              <a:rPr lang="en-US" dirty="0"/>
              <a:t>Design patterns tend to be reusable and good or “clean” solutions to problems</a:t>
            </a:r>
          </a:p>
          <a:p>
            <a:r>
              <a:rPr lang="en-US" dirty="0"/>
              <a:t>Learning common security-related design patterns can help developers keep cognizant of common issues and how architecture and code decisions can improve software security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13401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r>
              <a:rPr lang="en-US" dirty="0"/>
              <a:t>A trust boundary is “a boundary where program data or execution changes its level of ‘trust’” - </a:t>
            </a:r>
            <a:r>
              <a:rPr lang="en-US" dirty="0">
                <a:hlinkClick r:id="rId2"/>
              </a:rPr>
              <a:t>https://en.wikipedia.org/wiki/Trust_boundary</a:t>
            </a:r>
            <a:endParaRPr lang="en-US" dirty="0"/>
          </a:p>
          <a:p>
            <a:r>
              <a:rPr lang="en-US" dirty="0"/>
              <a:t>Think of your program or system as having areas with different data rights or trust properties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 program before and after user input has been sanitized and validated</a:t>
            </a:r>
          </a:p>
          <a:p>
            <a:pPr lvl="1"/>
            <a:r>
              <a:rPr lang="en-US" dirty="0"/>
              <a:t>A program before and after a user has been cryptographically verified</a:t>
            </a:r>
          </a:p>
          <a:p>
            <a:pPr lvl="1"/>
            <a:r>
              <a:rPr lang="en-US" dirty="0"/>
              <a:t>A UNIX application that has components that run as root and components that run as an unprivileged user</a:t>
            </a:r>
          </a:p>
          <a:p>
            <a:pPr lvl="1"/>
            <a:r>
              <a:rPr lang="en-US" dirty="0"/>
              <a:t>An secure database that should only be accessed in very controlled ways</a:t>
            </a:r>
          </a:p>
          <a:p>
            <a:r>
              <a:rPr lang="en-US" dirty="0"/>
              <a:t>Trust boundaries isolate different areas of your system. 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Trust Boundaries</a:t>
            </a:r>
          </a:p>
        </p:txBody>
      </p:sp>
    </p:spTree>
    <p:extLst>
      <p:ext uri="{BB962C8B-B14F-4D97-AF65-F5344CB8AC3E}">
        <p14:creationId xmlns:p14="http://schemas.microsoft.com/office/powerpoint/2010/main" val="196863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Simple Trust Boundary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DF5D55-EC82-4CAB-87E2-0C2BFA218C60}"/>
              </a:ext>
            </a:extLst>
          </p:cNvPr>
          <p:cNvSpPr/>
          <p:nvPr/>
        </p:nvSpPr>
        <p:spPr>
          <a:xfrm>
            <a:off x="2286000" y="4114800"/>
            <a:ext cx="5029200" cy="1920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57240">
            <a:solidFill>
              <a:srgbClr val="000000"/>
            </a:solidFill>
            <a:prstDash val="solid"/>
          </a:ln>
        </p:spPr>
        <p:txBody>
          <a:bodyPr wrap="none" lIns="118440" tIns="73440" rIns="118440" bIns="7344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D91916-6AFA-48E4-9355-88694F114E65}"/>
              </a:ext>
            </a:extLst>
          </p:cNvPr>
          <p:cNvSpPr/>
          <p:nvPr/>
        </p:nvSpPr>
        <p:spPr>
          <a:xfrm>
            <a:off x="9509760" y="4030720"/>
            <a:ext cx="2103120" cy="2103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57240">
            <a:solidFill>
              <a:srgbClr val="000000"/>
            </a:solidFill>
            <a:prstDash val="solid"/>
          </a:ln>
        </p:spPr>
        <p:txBody>
          <a:bodyPr wrap="none" lIns="118440" tIns="73440" rIns="118440" bIns="7344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Command 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133B5-8FA0-4948-AFEF-86B56112674B}"/>
              </a:ext>
            </a:extLst>
          </p:cNvPr>
          <p:cNvSpPr txBox="1"/>
          <p:nvPr/>
        </p:nvSpPr>
        <p:spPr>
          <a:xfrm>
            <a:off x="5713313" y="4739456"/>
            <a:ext cx="1642969" cy="602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Input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3F8B4-83E8-44A0-BB8A-8F5EAEBDC4C7}"/>
              </a:ext>
            </a:extLst>
          </p:cNvPr>
          <p:cNvSpPr txBox="1"/>
          <p:nvPr/>
        </p:nvSpPr>
        <p:spPr>
          <a:xfrm>
            <a:off x="2578964" y="4754880"/>
            <a:ext cx="1416500" cy="858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Main Application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5592C5-E5A9-4AAA-B6B9-9DA7339E1E86}"/>
              </a:ext>
            </a:extLst>
          </p:cNvPr>
          <p:cNvSpPr txBox="1"/>
          <p:nvPr/>
        </p:nvSpPr>
        <p:spPr>
          <a:xfrm>
            <a:off x="8135788" y="5082280"/>
            <a:ext cx="553383" cy="39368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dirty="0">
                <a:latin typeface="Liberation Sans" pitchFamily="18"/>
                <a:ea typeface="Microsoft YaHei" pitchFamily="2"/>
                <a:cs typeface="Lucida Sans" pitchFamily="2"/>
              </a:rPr>
              <a:t>IO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77519C-84A6-461B-BA6E-6B37AB6D4D72}"/>
              </a:ext>
            </a:extLst>
          </p:cNvPr>
          <p:cNvCxnSpPr>
            <a:stCxn id="5" idx="1"/>
          </p:cNvCxnSpPr>
          <p:nvPr/>
        </p:nvCxnSpPr>
        <p:spPr>
          <a:xfrm flipV="1">
            <a:off x="7315200" y="5056200"/>
            <a:ext cx="2194560" cy="1872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DF18F0-7A5E-4064-83DB-880FDDB22CC6}"/>
              </a:ext>
            </a:extLst>
          </p:cNvPr>
          <p:cNvSpPr txBox="1"/>
          <p:nvPr/>
        </p:nvSpPr>
        <p:spPr>
          <a:xfrm>
            <a:off x="7943161" y="3731663"/>
            <a:ext cx="1729645" cy="39368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dirty="0">
                <a:latin typeface="Liberation Sans" pitchFamily="18"/>
                <a:ea typeface="Microsoft YaHei" pitchFamily="2"/>
                <a:cs typeface="Lucida Sans" pitchFamily="2"/>
              </a:rPr>
              <a:t>Trust Boundary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B3E91B9E-1FA1-4726-ADF9-3D0E8EB9F8CA}"/>
              </a:ext>
            </a:extLst>
          </p:cNvPr>
          <p:cNvSpPr/>
          <p:nvPr/>
        </p:nvSpPr>
        <p:spPr>
          <a:xfrm>
            <a:off x="7816433" y="3173400"/>
            <a:ext cx="16560" cy="3948119"/>
          </a:xfrm>
          <a:prstGeom prst="line">
            <a:avLst/>
          </a:prstGeom>
          <a:noFill/>
          <a:ln w="57240">
            <a:solidFill>
              <a:srgbClr val="000000"/>
            </a:solidFill>
            <a:custDash>
              <a:ds d="159748" sp="100000"/>
            </a:custDash>
          </a:ln>
        </p:spPr>
        <p:txBody>
          <a:bodyPr wrap="none" lIns="118440" tIns="73440" rIns="118440" bIns="7344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2775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Complex Trust Boundary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96F2FAB-A029-4CFD-8AC1-BD73C9DC35A5}"/>
              </a:ext>
            </a:extLst>
          </p:cNvPr>
          <p:cNvSpPr/>
          <p:nvPr/>
        </p:nvSpPr>
        <p:spPr>
          <a:xfrm>
            <a:off x="8011465" y="3385483"/>
            <a:ext cx="1371599" cy="2706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57240">
            <a:solidFill>
              <a:srgbClr val="000000"/>
            </a:solidFill>
            <a:prstDash val="solid"/>
          </a:ln>
        </p:spPr>
        <p:txBody>
          <a:bodyPr wrap="none" lIns="118440" tIns="73440" rIns="118440" bIns="7344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API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0D1EA4-9D96-4202-95DD-731F7C59728C}"/>
              </a:ext>
            </a:extLst>
          </p:cNvPr>
          <p:cNvSpPr/>
          <p:nvPr/>
        </p:nvSpPr>
        <p:spPr>
          <a:xfrm>
            <a:off x="11576523" y="3659803"/>
            <a:ext cx="2103120" cy="2103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57240">
            <a:solidFill>
              <a:srgbClr val="000000"/>
            </a:solidFill>
            <a:prstDash val="solid"/>
          </a:ln>
        </p:spPr>
        <p:txBody>
          <a:bodyPr wrap="none" lIns="118440" tIns="73440" rIns="118440" bIns="7344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Internet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C06618-0011-4A42-B688-6BE8578E2FAB}"/>
              </a:ext>
            </a:extLst>
          </p:cNvPr>
          <p:cNvSpPr/>
          <p:nvPr/>
        </p:nvSpPr>
        <p:spPr>
          <a:xfrm>
            <a:off x="1987239" y="5955727"/>
            <a:ext cx="1371599" cy="10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57240">
            <a:solidFill>
              <a:srgbClr val="000000"/>
            </a:solidFill>
            <a:prstDash val="solid"/>
          </a:ln>
        </p:spPr>
        <p:txBody>
          <a:bodyPr wrap="none" lIns="118440" tIns="73440" rIns="118440" bIns="7344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SSN DB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C880BAD-5AA0-45EE-81C3-725697934465}"/>
              </a:ext>
            </a:extLst>
          </p:cNvPr>
          <p:cNvSpPr/>
          <p:nvPr/>
        </p:nvSpPr>
        <p:spPr>
          <a:xfrm>
            <a:off x="5674235" y="3347684"/>
            <a:ext cx="1371599" cy="548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57240">
            <a:solidFill>
              <a:srgbClr val="000000"/>
            </a:solidFill>
            <a:prstDash val="solid"/>
          </a:ln>
        </p:spPr>
        <p:txBody>
          <a:bodyPr wrap="none" lIns="118440" tIns="73440" rIns="118440" bIns="7344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Process 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F20B7CD-9081-451F-A6A7-6B6EEB0CD23D}"/>
              </a:ext>
            </a:extLst>
          </p:cNvPr>
          <p:cNvSpPr/>
          <p:nvPr/>
        </p:nvSpPr>
        <p:spPr>
          <a:xfrm>
            <a:off x="3708281" y="4774301"/>
            <a:ext cx="1371599" cy="10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57240">
            <a:solidFill>
              <a:srgbClr val="000000"/>
            </a:solidFill>
            <a:prstDash val="solid"/>
          </a:ln>
        </p:spPr>
        <p:txBody>
          <a:bodyPr wrap="none" lIns="118440" tIns="73440" rIns="118440" bIns="7344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Normal DB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3507A5-61B2-4BDF-9476-70D8D1B7EE81}"/>
              </a:ext>
            </a:extLst>
          </p:cNvPr>
          <p:cNvSpPr/>
          <p:nvPr/>
        </p:nvSpPr>
        <p:spPr>
          <a:xfrm>
            <a:off x="5674234" y="4509584"/>
            <a:ext cx="1371599" cy="548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57240">
            <a:solidFill>
              <a:srgbClr val="000000"/>
            </a:solidFill>
            <a:prstDash val="solid"/>
          </a:ln>
        </p:spPr>
        <p:txBody>
          <a:bodyPr wrap="none" lIns="118440" tIns="73440" rIns="118440" bIns="7344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Process 2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54DA6B5-B87A-489C-AE8F-7CB36333D153}"/>
              </a:ext>
            </a:extLst>
          </p:cNvPr>
          <p:cNvSpPr/>
          <p:nvPr/>
        </p:nvSpPr>
        <p:spPr>
          <a:xfrm>
            <a:off x="5696291" y="5543683"/>
            <a:ext cx="1359599" cy="548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57240">
            <a:solidFill>
              <a:srgbClr val="000000"/>
            </a:solidFill>
            <a:prstDash val="solid"/>
          </a:ln>
        </p:spPr>
        <p:txBody>
          <a:bodyPr wrap="none" lIns="118440" tIns="73440" rIns="118440" bIns="7344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Process 3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86F56A-D6EC-4A23-9059-92A7E3058C8E}"/>
              </a:ext>
            </a:extLst>
          </p:cNvPr>
          <p:cNvSpPr/>
          <p:nvPr/>
        </p:nvSpPr>
        <p:spPr>
          <a:xfrm>
            <a:off x="1987239" y="3027748"/>
            <a:ext cx="1371599" cy="1280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57240">
            <a:solidFill>
              <a:srgbClr val="000000"/>
            </a:solidFill>
            <a:prstDash val="solid"/>
          </a:ln>
        </p:spPr>
        <p:txBody>
          <a:bodyPr wrap="none" lIns="118440" tIns="73440" rIns="118440" bIns="7344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SSN Broker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Process</a:t>
            </a: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A92531BC-08F6-4B31-A98C-7ED9CDF462B5}"/>
              </a:ext>
            </a:extLst>
          </p:cNvPr>
          <p:cNvSpPr/>
          <p:nvPr/>
        </p:nvSpPr>
        <p:spPr>
          <a:xfrm flipH="1">
            <a:off x="4482364" y="2962579"/>
            <a:ext cx="16560" cy="1547005"/>
          </a:xfrm>
          <a:prstGeom prst="line">
            <a:avLst/>
          </a:prstGeom>
          <a:noFill/>
          <a:ln w="57240">
            <a:solidFill>
              <a:srgbClr val="000000"/>
            </a:solidFill>
            <a:custDash>
              <a:ds d="159748" sp="100000"/>
            </a:custDash>
          </a:ln>
        </p:spPr>
        <p:txBody>
          <a:bodyPr wrap="none" lIns="118440" tIns="73440" rIns="118440" bIns="7344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2A5F1A-5EA2-4497-9169-BE118333E423}"/>
              </a:ext>
            </a:extLst>
          </p:cNvPr>
          <p:cNvCxnSpPr/>
          <p:nvPr/>
        </p:nvCxnSpPr>
        <p:spPr>
          <a:xfrm flipV="1">
            <a:off x="9381963" y="4702003"/>
            <a:ext cx="2194560" cy="1872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02560653-FEC9-4916-BA65-8C2E9AAA37F8}"/>
              </a:ext>
            </a:extLst>
          </p:cNvPr>
          <p:cNvSpPr/>
          <p:nvPr/>
        </p:nvSpPr>
        <p:spPr>
          <a:xfrm>
            <a:off x="10485557" y="2911349"/>
            <a:ext cx="16560" cy="3948119"/>
          </a:xfrm>
          <a:prstGeom prst="line">
            <a:avLst/>
          </a:prstGeom>
          <a:noFill/>
          <a:ln w="57240">
            <a:solidFill>
              <a:srgbClr val="000000"/>
            </a:solidFill>
            <a:custDash>
              <a:ds d="159748" sp="100000"/>
            </a:custDash>
          </a:ln>
        </p:spPr>
        <p:txBody>
          <a:bodyPr wrap="none" lIns="118440" tIns="73440" rIns="118440" bIns="7344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EF9C93-E3A9-4DD4-ADE9-E8F066C1DDDF}"/>
              </a:ext>
            </a:extLst>
          </p:cNvPr>
          <p:cNvSpPr txBox="1"/>
          <p:nvPr/>
        </p:nvSpPr>
        <p:spPr>
          <a:xfrm>
            <a:off x="10631529" y="2954002"/>
            <a:ext cx="1729645" cy="39368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dirty="0">
                <a:latin typeface="Liberation Sans" pitchFamily="18"/>
                <a:ea typeface="Microsoft YaHei" pitchFamily="2"/>
                <a:cs typeface="Lucida Sans" pitchFamily="2"/>
              </a:rPr>
              <a:t>Trust Boundary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FDC2A5-E028-4AB2-BAD0-4C7CE02DA038}"/>
              </a:ext>
            </a:extLst>
          </p:cNvPr>
          <p:cNvSpPr txBox="1"/>
          <p:nvPr/>
        </p:nvSpPr>
        <p:spPr>
          <a:xfrm>
            <a:off x="10762628" y="4885408"/>
            <a:ext cx="553383" cy="39368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dirty="0">
                <a:latin typeface="Liberation Sans" pitchFamily="18"/>
                <a:ea typeface="Microsoft YaHei" pitchFamily="2"/>
                <a:cs typeface="Lucida Sans" pitchFamily="2"/>
              </a:rPr>
              <a:t>IO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6C8A52-6A5B-483E-B2C7-2C192B291CFC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7045834" y="3622004"/>
            <a:ext cx="960123" cy="640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A88437-79F9-4ECA-9046-E1E7BF7861A0}"/>
              </a:ext>
            </a:extLst>
          </p:cNvPr>
          <p:cNvCxnSpPr>
            <a:cxnSpLocks/>
          </p:cNvCxnSpPr>
          <p:nvPr/>
        </p:nvCxnSpPr>
        <p:spPr>
          <a:xfrm>
            <a:off x="7027528" y="4774301"/>
            <a:ext cx="960123" cy="640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27824DA-9302-456A-BB2C-37A01F9E38E0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7055890" y="5818003"/>
            <a:ext cx="96563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0E8F91-2284-4071-AC83-C516B18900E3}"/>
              </a:ext>
            </a:extLst>
          </p:cNvPr>
          <p:cNvCxnSpPr>
            <a:cxnSpLocks/>
          </p:cNvCxnSpPr>
          <p:nvPr/>
        </p:nvCxnSpPr>
        <p:spPr>
          <a:xfrm flipV="1">
            <a:off x="3335520" y="3622004"/>
            <a:ext cx="2326808" cy="640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02B17D-1C84-4586-A13A-597285F5152E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2673039" y="4307907"/>
            <a:ext cx="0" cy="164782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A3466F-D326-4F00-802C-F23C1D81477B}"/>
              </a:ext>
            </a:extLst>
          </p:cNvPr>
          <p:cNvCxnSpPr>
            <a:cxnSpLocks/>
          </p:cNvCxnSpPr>
          <p:nvPr/>
        </p:nvCxnSpPr>
        <p:spPr>
          <a:xfrm>
            <a:off x="5063917" y="4967535"/>
            <a:ext cx="632375" cy="640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C148D1-DBA4-4A81-AEFE-8AB64461E198}"/>
              </a:ext>
            </a:extLst>
          </p:cNvPr>
          <p:cNvCxnSpPr>
            <a:cxnSpLocks/>
          </p:cNvCxnSpPr>
          <p:nvPr/>
        </p:nvCxnSpPr>
        <p:spPr>
          <a:xfrm>
            <a:off x="5060870" y="5746605"/>
            <a:ext cx="632375" cy="640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5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Trust boundaries provide logical isolation of different application components with different properties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At a minimum, isolate the outside world from the internal application</a:t>
            </a:r>
          </a:p>
          <a:p>
            <a:r>
              <a:rPr lang="en-US" dirty="0"/>
              <a:t>Boundaries should have explicit, controlled interfaces for communication</a:t>
            </a:r>
          </a:p>
          <a:p>
            <a:pPr lvl="1"/>
            <a:r>
              <a:rPr lang="en-US" dirty="0"/>
              <a:t>Make interfaces with careful consideration to user roles and permissions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Trust Boundaries</a:t>
            </a:r>
          </a:p>
        </p:txBody>
      </p:sp>
    </p:spTree>
    <p:extLst>
      <p:ext uri="{BB962C8B-B14F-4D97-AF65-F5344CB8AC3E}">
        <p14:creationId xmlns:p14="http://schemas.microsoft.com/office/powerpoint/2010/main" val="13320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13719175" cy="57181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When we decide on a trust boundary and create an interface through which components can cross trust boundaries, how do we make sure the access is controlled and correct?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Must carefully validate all input from outside a trust boundary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Data formats (</a:t>
            </a:r>
            <a:r>
              <a:rPr lang="en-US" dirty="0" err="1"/>
              <a:t>Protobuf</a:t>
            </a:r>
            <a:r>
              <a:rPr lang="en-US" dirty="0"/>
              <a:t>, </a:t>
            </a:r>
            <a:r>
              <a:rPr lang="en-US" dirty="0" err="1"/>
              <a:t>MsgPack</a:t>
            </a:r>
            <a:r>
              <a:rPr lang="en-US" dirty="0"/>
              <a:t>, JSON, XML, etc.)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Check that all types are correct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Check that all values are within expected bounds	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Integer and floating point ranges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None/Null/Nil only where allowed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Strings are valid</a:t>
            </a:r>
          </a:p>
          <a:p>
            <a:pPr lvl="3">
              <a:buSzPct val="45000"/>
              <a:buFont typeface="StarSymbol"/>
              <a:buChar char="●"/>
            </a:pPr>
            <a:r>
              <a:rPr lang="en-US" dirty="0"/>
              <a:t>Prefer </a:t>
            </a:r>
            <a:r>
              <a:rPr lang="en-US" dirty="0" err="1"/>
              <a:t>enums</a:t>
            </a:r>
            <a:r>
              <a:rPr lang="en-US" dirty="0"/>
              <a:t> where appropriate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Ensure appropriate permissions</a:t>
            </a:r>
          </a:p>
          <a:p>
            <a:pPr lvl="3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Software –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4177169134"/>
      </p:ext>
    </p:extLst>
  </p:cSld>
  <p:clrMapOvr>
    <a:masterClrMapping/>
  </p:clrMapOvr>
</p:sld>
</file>

<file path=ppt/theme/theme1.xml><?xml version="1.0" encoding="utf-8"?>
<a:theme xmlns:a="http://schemas.openxmlformats.org/drawingml/2006/main" name="GTRI_16X9_2015">
  <a:themeElements>
    <a:clrScheme name="GTRI Template Colors">
      <a:dk1>
        <a:srgbClr val="002A54"/>
      </a:dk1>
      <a:lt1>
        <a:srgbClr val="FFFFFF"/>
      </a:lt1>
      <a:dk2>
        <a:srgbClr val="002A54"/>
      </a:dk2>
      <a:lt2>
        <a:srgbClr val="FFF5DC"/>
      </a:lt2>
      <a:accent1>
        <a:srgbClr val="FDB913"/>
      </a:accent1>
      <a:accent2>
        <a:srgbClr val="BE9B69"/>
      </a:accent2>
      <a:accent3>
        <a:srgbClr val="005287"/>
      </a:accent3>
      <a:accent4>
        <a:srgbClr val="FDD571"/>
      </a:accent4>
      <a:accent5>
        <a:srgbClr val="E5D7C3"/>
      </a:accent5>
      <a:accent6>
        <a:srgbClr val="CEDAEB"/>
      </a:accent6>
      <a:hlink>
        <a:srgbClr val="304F7B"/>
      </a:hlink>
      <a:folHlink>
        <a:srgbClr val="B7C9E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>
            <a:ln>
              <a:solidFill>
                <a:schemeClr val="tx1"/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lnSpc>
            <a:spcPct val="85000"/>
          </a:lnSpc>
          <a:spcAft>
            <a:spcPts val="1200"/>
          </a:spcAft>
          <a:defRPr sz="2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TRI_16x9_2015.potx" id="{18911B03-6E30-4F3F-AD6B-D1561B117D4F}" vid="{D7D3FA2D-C50D-4371-B2A6-C6802EBBED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true</tns:showOnOpen>
  <tns:defaultPropertyEditorNamespace>Standard properties</tns:defaultPropertyEditorNamespace>
</tns:customPropertyEditors>
</file>

<file path=customXml/itemProps1.xml><?xml version="1.0" encoding="utf-8"?>
<ds:datastoreItem xmlns:ds="http://schemas.openxmlformats.org/officeDocument/2006/customXml" ds:itemID="{781198B6-FDA3-4ACF-B709-BE7677A4104F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GTRI_16x9_2015_unmarked (1) (8)</Template>
  <TotalTime>297</TotalTime>
  <Words>1828</Words>
  <Application>Microsoft Macintosh PowerPoint</Application>
  <PresentationFormat>Custom</PresentationFormat>
  <Paragraphs>211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Liberation Sans</vt:lpstr>
      <vt:lpstr>Microsoft YaHei</vt:lpstr>
      <vt:lpstr>StarSymbol</vt:lpstr>
      <vt:lpstr>Arial</vt:lpstr>
      <vt:lpstr>Calibri</vt:lpstr>
      <vt:lpstr>Lucida Sans</vt:lpstr>
      <vt:lpstr>Tahoma</vt:lpstr>
      <vt:lpstr>GTRI_16X9_2015</vt:lpstr>
      <vt:lpstr>Secure Software Development</vt:lpstr>
      <vt:lpstr>Agenda</vt:lpstr>
      <vt:lpstr>Introduction – Why Do We Care?</vt:lpstr>
      <vt:lpstr>Designing Secure Software – Design Patterns</vt:lpstr>
      <vt:lpstr>Designing Secure Software – Trust Boundaries</vt:lpstr>
      <vt:lpstr>Designing Secure Software – Simple Trust Boundary</vt:lpstr>
      <vt:lpstr>Designing Secure Software – Complex Trust Boundary</vt:lpstr>
      <vt:lpstr>Designing Secure Software – Trust Boundaries</vt:lpstr>
      <vt:lpstr>Designing Secure Software – Input Validation</vt:lpstr>
      <vt:lpstr>Designing Secure Software – Defense in Depth</vt:lpstr>
      <vt:lpstr>Designing Secure Software – Simplicity</vt:lpstr>
      <vt:lpstr>Designing Secure Software – Session Management</vt:lpstr>
      <vt:lpstr>Designing Secure Software – Buffer Overflow</vt:lpstr>
      <vt:lpstr>Designing Secure Software – Use After Free</vt:lpstr>
      <vt:lpstr>Designing Secure Software – Pointer Aliasing</vt:lpstr>
      <vt:lpstr>Designing Secure Software – Type Confusion</vt:lpstr>
      <vt:lpstr>Designing Secure Software – Race Conditions</vt:lpstr>
      <vt:lpstr>Designing Secure Software – SQL Injection</vt:lpstr>
      <vt:lpstr>Designing Secure Software – XSS</vt:lpstr>
      <vt:lpstr>Designing Secure Software – Resources to Learn More</vt:lpstr>
      <vt:lpstr>Validating Secure Software – Static Analysis</vt:lpstr>
      <vt:lpstr>Validating Secure Software – Static Analysis</vt:lpstr>
      <vt:lpstr>Validating Secure Software – Static Analysis</vt:lpstr>
      <vt:lpstr>Validating Secure Software – Static Analysis</vt:lpstr>
      <vt:lpstr>Validating Secure Software – Dynamic Analysis</vt:lpstr>
      <vt:lpstr>Validating Secure Software – Dynamic Analysis</vt:lpstr>
      <vt:lpstr>Validating Secure Software – Dynamic Analysis</vt:lpstr>
      <vt:lpstr>Final Tips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Gowdy, Michelle D.</dc:creator>
  <cp:lastModifiedBy>Kennon Bittick</cp:lastModifiedBy>
  <cp:revision>25</cp:revision>
  <dcterms:created xsi:type="dcterms:W3CDTF">2017-06-27T15:31:16Z</dcterms:created>
  <dcterms:modified xsi:type="dcterms:W3CDTF">2018-10-19T12:37:04Z</dcterms:modified>
</cp:coreProperties>
</file>