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59" r:id="rId3"/>
    <p:sldId id="257" r:id="rId4"/>
    <p:sldId id="260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F08861-26D8-4742-BAED-463669A672DB}">
          <p14:sldIdLst>
            <p14:sldId id="264"/>
            <p14:sldId id="259"/>
            <p14:sldId id="257"/>
            <p14:sldId id="260"/>
            <p14:sldId id="267"/>
          </p14:sldIdLst>
        </p14:section>
        <p14:section name="Untitled Section" id="{E4252F7E-BE6A-4938-BE06-9C636EE49D9F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8D01C-2F15-420B-A6C9-467754A7654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213DA0-62D4-464C-A690-01BC9EB73F7B}">
      <dgm:prSet custT="1"/>
      <dgm:spPr/>
      <dgm:t>
        <a:bodyPr/>
        <a:lstStyle/>
        <a:p>
          <a:r>
            <a:rPr kumimoji="0" lang="en-US" altLang="en-US" sz="5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 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Boosts farmers' earnings by providing </a:t>
          </a:r>
          <a:r>
            <a:rPr kumimoji="0" lang="en-US" altLang="en-US" sz="2400" b="1" i="0" u="none" strike="noStrike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fair market access 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and better pricing. </a:t>
          </a:r>
        </a:p>
      </dgm:t>
    </dgm:pt>
    <dgm:pt modelId="{2D601BB2-5BF4-4AF8-A7A4-F2B18153A00C}" type="parTrans" cxnId="{858181F1-20E6-4E3C-ACCE-4B4944756337}">
      <dgm:prSet/>
      <dgm:spPr/>
      <dgm:t>
        <a:bodyPr/>
        <a:lstStyle/>
        <a:p>
          <a:endParaRPr lang="en-IN"/>
        </a:p>
      </dgm:t>
    </dgm:pt>
    <dgm:pt modelId="{06E402BC-AE4A-4A89-B8B6-DC9028FA72AD}" type="sibTrans" cxnId="{858181F1-20E6-4E3C-ACCE-4B4944756337}">
      <dgm:prSet/>
      <dgm:spPr/>
      <dgm:t>
        <a:bodyPr/>
        <a:lstStyle/>
        <a:p>
          <a:endParaRPr lang="en-IN"/>
        </a:p>
      </dgm:t>
    </dgm:pt>
    <dgm:pt modelId="{FACDBB26-F970-4806-A8A6-B00ACDE8392C}">
      <dgm:prSet custT="1"/>
      <dgm:spPr/>
      <dgm:t>
        <a:bodyPr/>
        <a:lstStyle/>
        <a:p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Equips farmers with </a:t>
          </a:r>
          <a:r>
            <a:rPr kumimoji="0" lang="en-US" altLang="en-US" sz="2400" b="1" i="0" u="none" strike="noStrike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real-time data 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and insights for smarter agricultural planning. </a:t>
          </a:r>
        </a:p>
      </dgm:t>
    </dgm:pt>
    <dgm:pt modelId="{AD5FA1A8-2FCB-4ECD-820F-1BFA3727D570}" type="parTrans" cxnId="{6AD59449-9336-40E6-9395-8B28DDEE7786}">
      <dgm:prSet/>
      <dgm:spPr/>
      <dgm:t>
        <a:bodyPr/>
        <a:lstStyle/>
        <a:p>
          <a:endParaRPr lang="en-IN"/>
        </a:p>
      </dgm:t>
    </dgm:pt>
    <dgm:pt modelId="{712D42F8-567E-476C-9AA2-2F1C92D04C1C}" type="sibTrans" cxnId="{6AD59449-9336-40E6-9395-8B28DDEE7786}">
      <dgm:prSet/>
      <dgm:spPr/>
      <dgm:t>
        <a:bodyPr/>
        <a:lstStyle/>
        <a:p>
          <a:endParaRPr lang="en-IN"/>
        </a:p>
      </dgm:t>
    </dgm:pt>
    <dgm:pt modelId="{CDD3AC85-C1CC-4744-89BC-C15187F461C2}">
      <dgm:prSet custT="1"/>
      <dgm:spPr/>
      <dgm:t>
        <a:bodyPr/>
        <a:lstStyle/>
        <a:p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Ensures </a:t>
          </a:r>
          <a:r>
            <a:rPr kumimoji="0" lang="en-US" altLang="en-US" sz="2400" b="1" i="0" u="none" strike="noStrike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easy platform access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 for farmers and buyers across diverse regions and demographics. </a:t>
          </a:r>
        </a:p>
      </dgm:t>
    </dgm:pt>
    <dgm:pt modelId="{C8C05D34-5420-4D67-B820-10DBEEF813F0}" type="parTrans" cxnId="{9E1D2A0D-5A0B-42AF-95E1-359AA7CB2CDC}">
      <dgm:prSet/>
      <dgm:spPr/>
      <dgm:t>
        <a:bodyPr/>
        <a:lstStyle/>
        <a:p>
          <a:endParaRPr lang="en-IN"/>
        </a:p>
      </dgm:t>
    </dgm:pt>
    <dgm:pt modelId="{9F3C8F54-6502-4787-87A1-B50D28A44ADB}" type="sibTrans" cxnId="{9E1D2A0D-5A0B-42AF-95E1-359AA7CB2CDC}">
      <dgm:prSet/>
      <dgm:spPr/>
      <dgm:t>
        <a:bodyPr/>
        <a:lstStyle/>
        <a:p>
          <a:endParaRPr lang="en-IN"/>
        </a:p>
      </dgm:t>
    </dgm:pt>
    <dgm:pt modelId="{2BC36AFD-CAB0-418F-86B7-06B1931EAA18}">
      <dgm:prSet custT="1"/>
      <dgm:spPr/>
      <dgm:t>
        <a:bodyPr/>
        <a:lstStyle/>
        <a:p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Facilitates </a:t>
          </a:r>
          <a:r>
            <a:rPr kumimoji="0" lang="en-US" altLang="en-US" sz="2400" b="1" i="0" u="none" strike="noStrike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direct communication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, fostering trust and long-term partnerships</a:t>
          </a:r>
          <a:r>
            <a:rPr lang="en-US" altLang="en-US" sz="2400" b="0" dirty="0">
              <a:effectLst/>
              <a:latin typeface="Georgia" panose="02040502050405020303" pitchFamily="18" charset="0"/>
            </a:rPr>
            <a:t>.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 </a:t>
          </a:r>
        </a:p>
      </dgm:t>
    </dgm:pt>
    <dgm:pt modelId="{3B179996-AFA1-453B-BF34-C6FC0F079B80}" type="parTrans" cxnId="{E7D445A4-0F14-460D-ACC7-F65E6132DC34}">
      <dgm:prSet/>
      <dgm:spPr/>
      <dgm:t>
        <a:bodyPr/>
        <a:lstStyle/>
        <a:p>
          <a:endParaRPr lang="en-IN"/>
        </a:p>
      </dgm:t>
    </dgm:pt>
    <dgm:pt modelId="{9E0DB39B-DDEF-4B82-BFAB-0787599256C7}" type="sibTrans" cxnId="{E7D445A4-0F14-460D-ACC7-F65E6132DC34}">
      <dgm:prSet/>
      <dgm:spPr/>
      <dgm:t>
        <a:bodyPr/>
        <a:lstStyle/>
        <a:p>
          <a:endParaRPr lang="en-IN"/>
        </a:p>
      </dgm:t>
    </dgm:pt>
    <dgm:pt modelId="{C211DBFB-1EAB-46E8-B456-E5FD1DB03C1B}">
      <dgm:prSet custT="1"/>
      <dgm:spPr/>
      <dgm:t>
        <a:bodyPr/>
        <a:lstStyle/>
        <a:p>
          <a:r>
            <a:rPr kumimoji="0" lang="en-US" altLang="en-US" sz="2400" b="1" i="0" u="none" strike="noStrike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Strengthens rural economies</a:t>
          </a:r>
          <a:r>
            <a:rPr kumimoji="0" lang="en-US" altLang="en-US" sz="2400" b="0" i="0" u="none" strike="noStrike" cap="none" normalizeH="0" baseline="0" dirty="0">
              <a:ln/>
              <a:effectLst/>
              <a:latin typeface="Georgia" panose="02040502050405020303" pitchFamily="18" charset="0"/>
            </a:rPr>
            <a:t> by connecting farmers to broader markets and opportunities. </a:t>
          </a:r>
        </a:p>
      </dgm:t>
    </dgm:pt>
    <dgm:pt modelId="{D5059DDF-305B-4BBA-AD02-8177E98C2EEE}" type="parTrans" cxnId="{E1CD5C12-1BF8-4998-B2A3-67971F15385F}">
      <dgm:prSet/>
      <dgm:spPr/>
      <dgm:t>
        <a:bodyPr/>
        <a:lstStyle/>
        <a:p>
          <a:endParaRPr lang="en-IN"/>
        </a:p>
      </dgm:t>
    </dgm:pt>
    <dgm:pt modelId="{CC818095-C29E-4EB5-8AC2-7FCF7C549C66}" type="sibTrans" cxnId="{E1CD5C12-1BF8-4998-B2A3-67971F15385F}">
      <dgm:prSet/>
      <dgm:spPr/>
      <dgm:t>
        <a:bodyPr/>
        <a:lstStyle/>
        <a:p>
          <a:endParaRPr lang="en-IN"/>
        </a:p>
      </dgm:t>
    </dgm:pt>
    <dgm:pt modelId="{DF0C7E77-DAE4-42CB-AB24-EE96B7929E1A}" type="pres">
      <dgm:prSet presAssocID="{41A8D01C-2F15-420B-A6C9-467754A7654E}" presName="linear" presStyleCnt="0">
        <dgm:presLayoutVars>
          <dgm:animLvl val="lvl"/>
          <dgm:resizeHandles val="exact"/>
        </dgm:presLayoutVars>
      </dgm:prSet>
      <dgm:spPr/>
    </dgm:pt>
    <dgm:pt modelId="{54DA695E-7C2F-4A8D-86EA-E05A1D06A803}" type="pres">
      <dgm:prSet presAssocID="{CDD3AC85-C1CC-4744-89BC-C15187F461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66CD83-AFF5-46A3-A5C5-B9394353FB5A}" type="pres">
      <dgm:prSet presAssocID="{9F3C8F54-6502-4787-87A1-B50D28A44ADB}" presName="spacer" presStyleCnt="0"/>
      <dgm:spPr/>
    </dgm:pt>
    <dgm:pt modelId="{76287426-B81C-4549-B6C2-344D00B2B1BF}" type="pres">
      <dgm:prSet presAssocID="{FACDBB26-F970-4806-A8A6-B00ACDE839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3A1A76-A8C4-4C51-B38D-0F85F89F1956}" type="pres">
      <dgm:prSet presAssocID="{712D42F8-567E-476C-9AA2-2F1C92D04C1C}" presName="spacer" presStyleCnt="0"/>
      <dgm:spPr/>
    </dgm:pt>
    <dgm:pt modelId="{7D53EEB6-3ED3-4A45-A56B-7FA192B3D2FE}" type="pres">
      <dgm:prSet presAssocID="{39213DA0-62D4-464C-A690-01BC9EB73F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9BBA0D-5EC6-4E4D-93C7-86D24DA1057C}" type="pres">
      <dgm:prSet presAssocID="{06E402BC-AE4A-4A89-B8B6-DC9028FA72AD}" presName="spacer" presStyleCnt="0"/>
      <dgm:spPr/>
    </dgm:pt>
    <dgm:pt modelId="{AE5EA98A-61F1-4FF6-84A1-D31D88ACEBD5}" type="pres">
      <dgm:prSet presAssocID="{2BC36AFD-CAB0-418F-86B7-06B1931EAA1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A53A03-1567-4652-9646-ED11F83837FC}" type="pres">
      <dgm:prSet presAssocID="{9E0DB39B-DDEF-4B82-BFAB-0787599256C7}" presName="spacer" presStyleCnt="0"/>
      <dgm:spPr/>
    </dgm:pt>
    <dgm:pt modelId="{CE7D49A7-78E0-4141-8C10-74B1624E0097}" type="pres">
      <dgm:prSet presAssocID="{C211DBFB-1EAB-46E8-B456-E5FD1DB03C1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1D2A0D-5A0B-42AF-95E1-359AA7CB2CDC}" srcId="{41A8D01C-2F15-420B-A6C9-467754A7654E}" destId="{CDD3AC85-C1CC-4744-89BC-C15187F461C2}" srcOrd="0" destOrd="0" parTransId="{C8C05D34-5420-4D67-B820-10DBEEF813F0}" sibTransId="{9F3C8F54-6502-4787-87A1-B50D28A44ADB}"/>
    <dgm:cxn modelId="{E1CD5C12-1BF8-4998-B2A3-67971F15385F}" srcId="{41A8D01C-2F15-420B-A6C9-467754A7654E}" destId="{C211DBFB-1EAB-46E8-B456-E5FD1DB03C1B}" srcOrd="4" destOrd="0" parTransId="{D5059DDF-305B-4BBA-AD02-8177E98C2EEE}" sibTransId="{CC818095-C29E-4EB5-8AC2-7FCF7C549C66}"/>
    <dgm:cxn modelId="{14D85F19-6346-484F-B407-D8C637A3EF91}" type="presOf" srcId="{2BC36AFD-CAB0-418F-86B7-06B1931EAA18}" destId="{AE5EA98A-61F1-4FF6-84A1-D31D88ACEBD5}" srcOrd="0" destOrd="0" presId="urn:microsoft.com/office/officeart/2005/8/layout/vList2"/>
    <dgm:cxn modelId="{27A7E823-EE9B-43D1-BB5A-B443C1B1F143}" type="presOf" srcId="{C211DBFB-1EAB-46E8-B456-E5FD1DB03C1B}" destId="{CE7D49A7-78E0-4141-8C10-74B1624E0097}" srcOrd="0" destOrd="0" presId="urn:microsoft.com/office/officeart/2005/8/layout/vList2"/>
    <dgm:cxn modelId="{6AD59449-9336-40E6-9395-8B28DDEE7786}" srcId="{41A8D01C-2F15-420B-A6C9-467754A7654E}" destId="{FACDBB26-F970-4806-A8A6-B00ACDE8392C}" srcOrd="1" destOrd="0" parTransId="{AD5FA1A8-2FCB-4ECD-820F-1BFA3727D570}" sibTransId="{712D42F8-567E-476C-9AA2-2F1C92D04C1C}"/>
    <dgm:cxn modelId="{F13E614E-7D3E-40F4-912B-A3E5BBE310B3}" type="presOf" srcId="{39213DA0-62D4-464C-A690-01BC9EB73F7B}" destId="{7D53EEB6-3ED3-4A45-A56B-7FA192B3D2FE}" srcOrd="0" destOrd="0" presId="urn:microsoft.com/office/officeart/2005/8/layout/vList2"/>
    <dgm:cxn modelId="{E7D445A4-0F14-460D-ACC7-F65E6132DC34}" srcId="{41A8D01C-2F15-420B-A6C9-467754A7654E}" destId="{2BC36AFD-CAB0-418F-86B7-06B1931EAA18}" srcOrd="3" destOrd="0" parTransId="{3B179996-AFA1-453B-BF34-C6FC0F079B80}" sibTransId="{9E0DB39B-DDEF-4B82-BFAB-0787599256C7}"/>
    <dgm:cxn modelId="{97A0EBEC-1EC6-4C35-8670-FF9D2086ABB7}" type="presOf" srcId="{FACDBB26-F970-4806-A8A6-B00ACDE8392C}" destId="{76287426-B81C-4549-B6C2-344D00B2B1BF}" srcOrd="0" destOrd="0" presId="urn:microsoft.com/office/officeart/2005/8/layout/vList2"/>
    <dgm:cxn modelId="{D9516FED-B245-4700-AE8F-40C9BF686699}" type="presOf" srcId="{CDD3AC85-C1CC-4744-89BC-C15187F461C2}" destId="{54DA695E-7C2F-4A8D-86EA-E05A1D06A803}" srcOrd="0" destOrd="0" presId="urn:microsoft.com/office/officeart/2005/8/layout/vList2"/>
    <dgm:cxn modelId="{858181F1-20E6-4E3C-ACCE-4B4944756337}" srcId="{41A8D01C-2F15-420B-A6C9-467754A7654E}" destId="{39213DA0-62D4-464C-A690-01BC9EB73F7B}" srcOrd="2" destOrd="0" parTransId="{2D601BB2-5BF4-4AF8-A7A4-F2B18153A00C}" sibTransId="{06E402BC-AE4A-4A89-B8B6-DC9028FA72AD}"/>
    <dgm:cxn modelId="{23A827FB-E0E7-4B71-80FC-E9E774C91890}" type="presOf" srcId="{41A8D01C-2F15-420B-A6C9-467754A7654E}" destId="{DF0C7E77-DAE4-42CB-AB24-EE96B7929E1A}" srcOrd="0" destOrd="0" presId="urn:microsoft.com/office/officeart/2005/8/layout/vList2"/>
    <dgm:cxn modelId="{D6E021C3-5DBF-4827-8F1C-F829C7C68319}" type="presParOf" srcId="{DF0C7E77-DAE4-42CB-AB24-EE96B7929E1A}" destId="{54DA695E-7C2F-4A8D-86EA-E05A1D06A803}" srcOrd="0" destOrd="0" presId="urn:microsoft.com/office/officeart/2005/8/layout/vList2"/>
    <dgm:cxn modelId="{352DF890-689F-4CEC-8AA3-40A84FC60121}" type="presParOf" srcId="{DF0C7E77-DAE4-42CB-AB24-EE96B7929E1A}" destId="{D766CD83-AFF5-46A3-A5C5-B9394353FB5A}" srcOrd="1" destOrd="0" presId="urn:microsoft.com/office/officeart/2005/8/layout/vList2"/>
    <dgm:cxn modelId="{F2010302-3E0A-420D-9578-ADC1DB389ABD}" type="presParOf" srcId="{DF0C7E77-DAE4-42CB-AB24-EE96B7929E1A}" destId="{76287426-B81C-4549-B6C2-344D00B2B1BF}" srcOrd="2" destOrd="0" presId="urn:microsoft.com/office/officeart/2005/8/layout/vList2"/>
    <dgm:cxn modelId="{EE66F468-48A9-4501-9B0C-D4979D5CBBB1}" type="presParOf" srcId="{DF0C7E77-DAE4-42CB-AB24-EE96B7929E1A}" destId="{823A1A76-A8C4-4C51-B38D-0F85F89F1956}" srcOrd="3" destOrd="0" presId="urn:microsoft.com/office/officeart/2005/8/layout/vList2"/>
    <dgm:cxn modelId="{6E12C997-4623-4AF9-932B-69691D2815AD}" type="presParOf" srcId="{DF0C7E77-DAE4-42CB-AB24-EE96B7929E1A}" destId="{7D53EEB6-3ED3-4A45-A56B-7FA192B3D2FE}" srcOrd="4" destOrd="0" presId="urn:microsoft.com/office/officeart/2005/8/layout/vList2"/>
    <dgm:cxn modelId="{07D96443-8D4B-49C2-946A-779FC833C12D}" type="presParOf" srcId="{DF0C7E77-DAE4-42CB-AB24-EE96B7929E1A}" destId="{809BBA0D-5EC6-4E4D-93C7-86D24DA1057C}" srcOrd="5" destOrd="0" presId="urn:microsoft.com/office/officeart/2005/8/layout/vList2"/>
    <dgm:cxn modelId="{E9A1BE7F-9220-4372-82A7-286CC745E226}" type="presParOf" srcId="{DF0C7E77-DAE4-42CB-AB24-EE96B7929E1A}" destId="{AE5EA98A-61F1-4FF6-84A1-D31D88ACEBD5}" srcOrd="6" destOrd="0" presId="urn:microsoft.com/office/officeart/2005/8/layout/vList2"/>
    <dgm:cxn modelId="{730E6C4F-350B-4999-8ADE-E73CFA9B0E31}" type="presParOf" srcId="{DF0C7E77-DAE4-42CB-AB24-EE96B7929E1A}" destId="{B6A53A03-1567-4652-9646-ED11F83837FC}" srcOrd="7" destOrd="0" presId="urn:microsoft.com/office/officeart/2005/8/layout/vList2"/>
    <dgm:cxn modelId="{911BE815-B21A-4AEF-83D7-2B884B7F11F9}" type="presParOf" srcId="{DF0C7E77-DAE4-42CB-AB24-EE96B7929E1A}" destId="{CE7D49A7-78E0-4141-8C10-74B1624E00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A695E-7C2F-4A8D-86EA-E05A1D06A803}">
      <dsp:nvSpPr>
        <dsp:cNvPr id="0" name=""/>
        <dsp:cNvSpPr/>
      </dsp:nvSpPr>
      <dsp:spPr>
        <a:xfrm>
          <a:off x="0" y="1788"/>
          <a:ext cx="5170115" cy="11433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Ensures </a:t>
          </a:r>
          <a:r>
            <a:rPr kumimoji="0" lang="en-US" altLang="en-US" sz="2400" b="1" i="0" u="none" strike="noStrike" kern="1200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easy platform access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 for farmers and buyers across diverse regions and demographics. </a:t>
          </a:r>
        </a:p>
      </dsp:txBody>
      <dsp:txXfrm>
        <a:off x="55812" y="57600"/>
        <a:ext cx="5058491" cy="1031685"/>
      </dsp:txXfrm>
    </dsp:sp>
    <dsp:sp modelId="{76287426-B81C-4549-B6C2-344D00B2B1BF}">
      <dsp:nvSpPr>
        <dsp:cNvPr id="0" name=""/>
        <dsp:cNvSpPr/>
      </dsp:nvSpPr>
      <dsp:spPr>
        <a:xfrm>
          <a:off x="0" y="1158372"/>
          <a:ext cx="5170115" cy="1143309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Equips farmers with </a:t>
          </a:r>
          <a:r>
            <a:rPr kumimoji="0" lang="en-US" altLang="en-US" sz="2400" b="1" i="0" u="none" strike="noStrike" kern="1200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real-time data 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and insights for smarter agricultural planning. </a:t>
          </a:r>
        </a:p>
      </dsp:txBody>
      <dsp:txXfrm>
        <a:off x="55812" y="1214184"/>
        <a:ext cx="5058491" cy="1031685"/>
      </dsp:txXfrm>
    </dsp:sp>
    <dsp:sp modelId="{7D53EEB6-3ED3-4A45-A56B-7FA192B3D2FE}">
      <dsp:nvSpPr>
        <dsp:cNvPr id="0" name=""/>
        <dsp:cNvSpPr/>
      </dsp:nvSpPr>
      <dsp:spPr>
        <a:xfrm>
          <a:off x="0" y="2314957"/>
          <a:ext cx="5170115" cy="114330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5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 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Boosts farmers' earnings by providing </a:t>
          </a:r>
          <a:r>
            <a:rPr kumimoji="0" lang="en-US" altLang="en-US" sz="2400" b="1" i="0" u="none" strike="noStrike" kern="1200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fair market access 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and better pricing. </a:t>
          </a:r>
        </a:p>
      </dsp:txBody>
      <dsp:txXfrm>
        <a:off x="55812" y="2370769"/>
        <a:ext cx="5058491" cy="1031685"/>
      </dsp:txXfrm>
    </dsp:sp>
    <dsp:sp modelId="{AE5EA98A-61F1-4FF6-84A1-D31D88ACEBD5}">
      <dsp:nvSpPr>
        <dsp:cNvPr id="0" name=""/>
        <dsp:cNvSpPr/>
      </dsp:nvSpPr>
      <dsp:spPr>
        <a:xfrm>
          <a:off x="0" y="3471541"/>
          <a:ext cx="5170115" cy="1143309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Facilitates </a:t>
          </a:r>
          <a:r>
            <a:rPr kumimoji="0" lang="en-US" altLang="en-US" sz="2400" b="1" i="0" u="none" strike="noStrike" kern="1200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direct communication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, fostering trust and long-term partnerships</a:t>
          </a:r>
          <a:r>
            <a:rPr lang="en-US" altLang="en-US" sz="2400" b="0" kern="1200" dirty="0">
              <a:effectLst/>
              <a:latin typeface="Georgia" panose="02040502050405020303" pitchFamily="18" charset="0"/>
            </a:rPr>
            <a:t>.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 </a:t>
          </a:r>
        </a:p>
      </dsp:txBody>
      <dsp:txXfrm>
        <a:off x="55812" y="3527353"/>
        <a:ext cx="5058491" cy="1031685"/>
      </dsp:txXfrm>
    </dsp:sp>
    <dsp:sp modelId="{CE7D49A7-78E0-4141-8C10-74B1624E0097}">
      <dsp:nvSpPr>
        <dsp:cNvPr id="0" name=""/>
        <dsp:cNvSpPr/>
      </dsp:nvSpPr>
      <dsp:spPr>
        <a:xfrm>
          <a:off x="0" y="4628126"/>
          <a:ext cx="5170115" cy="11433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400" b="1" i="0" u="none" strike="noStrike" kern="1200" cap="none" normalizeH="0" baseline="0" dirty="0">
              <a:ln/>
              <a:solidFill>
                <a:schemeClr val="tx1"/>
              </a:solidFill>
              <a:effectLst/>
              <a:latin typeface="Georgia" panose="02040502050405020303" pitchFamily="18" charset="0"/>
            </a:rPr>
            <a:t>Strengthens rural economies</a:t>
          </a:r>
          <a:r>
            <a:rPr kumimoji="0" lang="en-US" altLang="en-US" sz="2400" b="0" i="0" u="none" strike="noStrike" kern="1200" cap="none" normalizeH="0" baseline="0" dirty="0">
              <a:ln/>
              <a:effectLst/>
              <a:latin typeface="Georgia" panose="02040502050405020303" pitchFamily="18" charset="0"/>
            </a:rPr>
            <a:t> by connecting farmers to broader markets and opportunities. </a:t>
          </a:r>
        </a:p>
      </dsp:txBody>
      <dsp:txXfrm>
        <a:off x="55812" y="4683938"/>
        <a:ext cx="5058491" cy="1031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EE05-F106-F32B-9781-5843F04A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925C4-55BE-5A8B-E1BB-26455517A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970C-FAA2-8577-7765-03D6CFD1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200B-FC1C-59AD-0258-DD8CB470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57BC-2153-C0CC-2354-2ED2C8E8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7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A84B-58CA-9596-8E3F-653FBB3C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805E9-6172-30B9-970A-277A380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E605-42A9-A325-4887-41DC2C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3411-60A9-3CC7-4870-9DBEDF24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6B30-BAF1-E26D-9B1F-91158102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F96A4-E316-A351-1BE2-3834A30FA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065C-BC1F-96CF-D0E0-E117D10C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9DA5-7D91-8024-1808-AE760194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CBBD-EC14-304A-767F-BB0E348F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CE40-3C83-4488-A12E-3CB85534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7FBE-5297-4563-5B6D-75F2DD1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3DB4-3F72-4D0B-BCC4-63F729B2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62AB-4ABC-C167-439F-89D26FE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6136-B247-05AF-BFF7-6226251C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B6B-2DF1-43B4-D92A-8A47BC3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8E9-B010-745A-89ED-BEDDB86B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52A8-F51E-9850-0FED-05537A65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43D9-B2A9-AA63-739F-A7594C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E806-5A03-C7DC-4C03-BB3BA731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8797-5A1C-AC14-1697-2E32580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490D-572A-98BB-B9B2-4CAA049D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604C-CEE0-6CD6-AA1F-1BE3488C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22126-E680-761B-CC33-7CAF27BB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05E-F919-0E70-2658-A75BB3F2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1FA5-7C08-FE75-50B7-E51E5AED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F0A0-FB24-25EC-EF21-DDF3C71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3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6C0-0F59-B411-8B3B-5C3B574E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D8BB-E4F1-D744-952E-E11CEA3C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7B39-D30A-4EF3-9BCC-5097BCDD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048AF-B103-3AF5-A1CA-9210CE48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9B47-1C63-BDA2-F75A-09B2B0DDA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897D7-0DC3-6ED6-40F2-104C9D0C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CC5C7-5086-08B0-EAAA-64E7C8BD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98FD-49EB-924F-6598-BDCA3F9A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BB4-F39A-1A26-DFBB-D9036A35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A0572-DE58-6811-7B4B-E62A29E7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D28F-BAEF-4208-996D-6E70B6F4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A95BD-BB8A-B94D-0BB5-0F7CC47F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240D5-4BCC-96BC-181E-1E9A765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BAD6E-A9FA-28EF-D412-08C7B1A7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1107-7CA6-6763-DDAF-F92D57B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9A9C-05A8-577C-4AB0-690F0575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DB82-EC91-D2AC-3115-5EA6D1A1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BB885-79CD-388F-635C-D484AB44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8D17E-920F-573B-1DCA-B93FDB84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91BA-C32F-28CC-1D2C-90C8A04D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F8C0-FD58-E551-A8D3-15969A9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1F44-B852-3C01-399F-8FFDD3CE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6725B-9E87-6856-FBAD-2165B94E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75D2-6460-F86F-CEA8-B861CF66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BE13-AF40-B8BA-E227-24708A7D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7222-457E-8955-04CD-C6815D9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EC46-1CAC-DC2C-AEBF-25614D47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A0225-3C1C-2130-AFC5-5A03B9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C915-2553-E7D5-27A4-8EFBC381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58A1-CC31-A11A-8864-2A0D4C9B1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E8ED-587D-4102-AAE3-5BD8887331A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4AE3-6CDA-2006-9B6C-FE7914D4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0154-9F9D-75D8-11B3-C0CCFA67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7BE3-B41A-47DA-BDAC-8E2FF09A5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0" y="-71250"/>
            <a:ext cx="12262944" cy="694512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15661" y="3016918"/>
            <a:ext cx="4111719" cy="241435"/>
          </a:xfrm>
          <a:custGeom>
            <a:avLst/>
            <a:gdLst/>
            <a:ahLst/>
            <a:cxnLst/>
            <a:rect l="l" t="t" r="r" b="b"/>
            <a:pathLst>
              <a:path w="6780530" h="398145">
                <a:moveTo>
                  <a:pt x="6780220" y="0"/>
                </a:moveTo>
                <a:lnTo>
                  <a:pt x="0" y="0"/>
                </a:lnTo>
                <a:lnTo>
                  <a:pt x="0" y="397893"/>
                </a:lnTo>
                <a:lnTo>
                  <a:pt x="6780220" y="397893"/>
                </a:lnTo>
                <a:lnTo>
                  <a:pt x="6780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3015661" y="5357663"/>
            <a:ext cx="6304277" cy="241435"/>
          </a:xfrm>
          <a:custGeom>
            <a:avLst/>
            <a:gdLst/>
            <a:ahLst/>
            <a:cxnLst/>
            <a:rect l="l" t="t" r="r" b="b"/>
            <a:pathLst>
              <a:path w="10396219" h="398145">
                <a:moveTo>
                  <a:pt x="10395629" y="0"/>
                </a:moveTo>
                <a:lnTo>
                  <a:pt x="0" y="0"/>
                </a:lnTo>
                <a:lnTo>
                  <a:pt x="0" y="397893"/>
                </a:lnTo>
                <a:lnTo>
                  <a:pt x="10395629" y="397893"/>
                </a:lnTo>
                <a:lnTo>
                  <a:pt x="103956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76788"/>
              </p:ext>
            </p:extLst>
          </p:nvPr>
        </p:nvGraphicFramePr>
        <p:xfrm>
          <a:off x="279600" y="1786388"/>
          <a:ext cx="11745252" cy="485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506">
                <a:tc>
                  <a:txBody>
                    <a:bodyPr/>
                    <a:lstStyle/>
                    <a:p>
                      <a:pPr marL="191770" marR="194310" algn="ctr">
                        <a:lnSpc>
                          <a:spcPct val="111000"/>
                        </a:lnSpc>
                        <a:spcBef>
                          <a:spcPts val="195"/>
                        </a:spcBef>
                      </a:pPr>
                      <a:endParaRPr lang="en-US" sz="1600" b="1" spc="-160" dirty="0">
                        <a:latin typeface="Georgia" panose="02040502050405020303" pitchFamily="18" charset="0"/>
                        <a:cs typeface="Arial Black"/>
                      </a:endParaRPr>
                    </a:p>
                    <a:p>
                      <a:pPr marL="191770" marR="194310" algn="ctr">
                        <a:lnSpc>
                          <a:spcPct val="111000"/>
                        </a:lnSpc>
                        <a:spcBef>
                          <a:spcPts val="19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Organization Name </a:t>
                      </a:r>
                    </a:p>
                  </a:txBody>
                  <a:tcPr marL="0" marR="0" marT="150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  B P College of Computer Studies, Gandhinagar.</a:t>
                      </a:r>
                      <a:endParaRPr sz="16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7200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339">
                <a:tc>
                  <a:txBody>
                    <a:bodyPr/>
                    <a:lstStyle/>
                    <a:p>
                      <a:pPr marL="1506220" marR="298450" indent="-1210945" algn="ctr">
                        <a:lnSpc>
                          <a:spcPct val="111000"/>
                        </a:lnSpc>
                        <a:spcBef>
                          <a:spcPts val="69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Problem</a:t>
                      </a:r>
                      <a:r>
                        <a:rPr lang="en-US"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Statement </a:t>
                      </a:r>
                    </a:p>
                    <a:p>
                      <a:pPr marL="1506220" marR="298450" indent="-1210945" algn="ctr">
                        <a:lnSpc>
                          <a:spcPct val="111000"/>
                        </a:lnSpc>
                        <a:spcBef>
                          <a:spcPts val="695"/>
                        </a:spcBef>
                      </a:pPr>
                      <a:r>
                        <a:rPr lang="en-US"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sz="1600" b="1" spc="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989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605"/>
                        </a:spcBef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Buyers - Sellers Connection and Government Scheme information through individual or 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village councilor.</a:t>
                      </a:r>
                      <a:endParaRPr sz="16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989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9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Team Name</a:t>
                      </a:r>
                    </a:p>
                  </a:txBody>
                  <a:tcPr marL="0" marR="0" marT="143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Hack Geniuses</a:t>
                      </a:r>
                      <a:endParaRPr sz="16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143244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4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Team Leader Name</a:t>
                      </a:r>
                    </a:p>
                  </a:txBody>
                  <a:tcPr marL="0" marR="0" marT="1879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Chaudhari Urvi Prahlad bhai</a:t>
                      </a:r>
                    </a:p>
                  </a:txBody>
                  <a:tcPr marL="0" marR="0" marT="1879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69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Institute Name</a:t>
                      </a:r>
                    </a:p>
                  </a:txBody>
                  <a:tcPr marL="0" marR="0" marT="1879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lang="en-US" sz="1600" dirty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B P College of Computer Studies, Gandhinagar.</a:t>
                      </a:r>
                      <a:endParaRPr sz="16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1879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61" y="341477"/>
            <a:ext cx="7793529" cy="1100590"/>
          </a:xfrm>
          <a:prstGeom prst="rect">
            <a:avLst/>
          </a:prstGeom>
        </p:spPr>
      </p:pic>
      <p:sp>
        <p:nvSpPr>
          <p:cNvPr id="10" name="AutoShape 2" descr="data:image/png;base64,iVBORw0KGgoAAAANSUhEUgAAAJoAAAB2CAYAAAAweYruAAAAAXNSR0IArs4c6QAAIABJREFUeF7tnQV0lNfWhp+ZuJEECCSB4O6kuBMIWtwhQHB3WopD8SItWjS4B7fgEtyDS0IIEYi7Tmbm7zmTAKHQwr9uewM3Zy3alZlvPjnn/fY+296t0Gq1WrJG1gz8wzOgyALaPzzDWaeXM5AFtCwg/CszkAW0f2Wasy6SBbQsDPwrM5AFtH9lmrMukgW0LAz8KzOQBbR/ZZqzLpIFtCwM/CszkAW0f2Wasy6SBbQsDPwrM5AFtH9lmrMukgW0LAz8KzOQBbR/ZZqzLpIFtE9gIEWl4k1YDEGh0YSEJxASnkiySoUChfyFvoGS3NnNsLMR/6ywzWmBgb5+2tlEQozuuKyhm4H/YaBp0cFBQUJSCn5BUTx4GcbdZ0E8fhbK+UehJGvU6Cn1sNRXoFQq0FeCWgMarRalQiH/r9JoiVFpMNFTUqe4DSWL2/JdKXtKOFhRMI81xkYG8ir/69D7nwZaaHgsK3ffYPWZ55hrQUgxrVaBngIUUiB9iVTSotGCWgtKwNBQnxQ9ffo7F6F32+/IaW3xRWf71iTh/xzQImMS2HfmMR7XfLl4PwhDpQJDgaw0GKjUWmJTNWi1GvJZmpDX1gKrbCYYmeiDnh4GSoFCJYrUVEJjkkmOTyIwOBbfqET0lUos9JXoKXXSThyaohZSUEu1Mna0ql2MlnWLks3c5FvD0d8+z/8E0EQScUxcMrtOejF4xUXymhphoKebG6kK0WBoYEiiUg/XGvlpULMAlcsVwNTI8G8nMP2AmPhErt/z48w1PzZffYFJqgKVKgU9hVICLlWjRIuagPhU1oyoQ5t6pbCwMJbS78sk52ffUqY68JsHWnKKirX7b7HZ4wmvQ2MxEhsttKRqICpVTetKDjSqU4xKRWzJa2eFsaFu6XUKEFJT1YRGxWOXI9tH8SAkn1CZAlAoNPI3iclqAt5Ec9MnhONnn3Lo5kusDA2kpBPXTlRpcbDNRu+mJenR0hFDg3QjIlNh4z96M98k0NI33tcfBDBh5QV8XkVICSYAkaDWkM/GgiaVC9GnTRkcbLNLiRIvDILASJ74R3H3QSD2uUwY2LE6d54E03TEDt4cH/4nySOuExwRT5OhW7i7rR/BEQlcevCGFjUKYqAvRKauHMPvdSQrdt3m4r0A/EJiMdXX7f2EWi1dOAdT+tSiahmH/+jCZraTfZNAS0lNZfrKk2w+8QJDpVbuvhQKBb4JKWwZ3YAmNYqQzdxYfhYTlyT3TEc9HzF44Tna1MxHo5rFqFI6DzkszXjkG4qj6yaSzo96K+XSF1HIr5v3XzFnwyX2LezCwYvetPr5AD5urtjZWLBonSfjBtRFX09Pglxc69iVJwz97QI5jPQRKl1AMVmhwMWpOHOGNcxs+PiP3c83B7RHPsGMWn6a5z4R0h0hFjhVoaRvi7IMaf8d1hYmxCcls+f0Y/Z4+mCCgh3z2hEcFoPT0J14rurGU+9QHvqF07etIz7+EZTpuYGYEyPSpNT7c69llfsVXgXHMWtII0YsPMKFWwFMH1gfh5ymdJp8iEe7BiCEW3xiivy9oYEeweFxrNpzm8UH75JNTx8DJSSnailbMje/DXOiiEPO/9gCZ5YTfRNAE3JByK2rd/zoOvUQhmkbfVFIWDBfdnbOaoW1uRlaBTx/GULlntvIb2+OY/GcbJjWCvGFkCwVXdbgH5mMuZEBvRoWZNqQRrwKiqJ0j/W8PjQIcxNhHKS7PHT/7z99HzWrFKZ74zIUa7eClWOc2efpTfkS9py+5sPOuW155B1C3SG7MFAoWTK2Pm3ql5D+uciYOJqO3UNIaCxp2pQ3CSqOzWtDzQr501Rv+p4xs0Dm/3cfXz3QdMoH3PbeZMbmGxhoNdIH9iZezW9DatGpUWlMpNNUZ/0lqVT4+EXiYGdJ2W5rubelL5YWxqDV0G78XlpVz0+X5hWl9BHgfR0STcleW9g90YkUlYbY2GQ6NauAUimsSCjWbiXLxzWhsJ0ZLcYc4N62XtTo5Ua5EnloX7cgTWqVZOyS00TEJDKy03c0m3AI94lNqVZBtycTe0O3g7eZsvYaNmbiDVGg0FcyurMj/dtWlg699GjE/2+JM8evvmKg6QCmStWwdPtVpmy9hb2JUm6w89qYsnSsMxVL6hZzwcYLrD/0iK2zW1KumL20J8WvO0zaR9USufnBpQbCyTFxpSc+vsHUKJefaw9fkcPSnKkD6uA6ywNVigZDfS25zCxYNbUxenpKaZHW6LWZDdOacevxazadfMzJxR2pMnArr4OiebS9n4wo3HoUgMsMD1aPa8SxW/40ccxHg8r5mLPMk/7dv8M2pyXXH7xi6NzjhMcmSX9cYqqaSX3r4Nq8LEbSsPi6x1cLNJ0k0/LjkrNyvyW9FkD+fNYc/KUjxob6crMvxhy38/i9jmKD50sOTW2Cc/Xi8tfuJ+7z6957XF7ZTR538PRjthy9TccmpalTqQiWZsZyT6XRaKWUFOdLO6UurCRCUKlqudmPS0gmJDKOIg45GDD7KA/9Iri4qjsOnVaydHB9rMz0afTTPq4s7ULFEvbyeuv3XWXs6uucWNiayqUdSEhKpfbA7URGxsrohAYtPVuUZ0qfOl83yr7WWKeEmEbLzC2XWb3rFiYGCjQaBdUc87N0pJO0Il+HRmFnY4m+noK9Z57w0Ps1JQvZMXjpGab3qEK/Vo4kJadSrus6nrj3/5MvKz4xmRf+EXi/iiQwPJ6UVDVGekrQCh+c+KfByFCfAraWFLSzpFC+7JgY6xy8oRGx+AZGU6VsXrqO30MhhxxM61+bATMPUrJwTsZ2ryOBnpisoqLrBkwMlXRzLs1Yl2pExyUyeO4xrtwLxEBPSWxyKuNdqzO8Y+Wv2rH71Uk0CTKtluNXvek/5wQmesLrriWvrSmnlvcgNVXDxOWnWXfsOT0bFWXx2EY8fhnOkFkHsLCw4E1sEj5hSYxrU4ofXeuQnJyCsZE+qWot4dGJPHsZzH6Pxzx+E0ubWoWpWzk/9rmzYW5qLI+JT0jBwsxQqkThrvAPjOSS1yu2nfOmjIM5HZuUo0SBXOTIZoqeDG2pqT9oOw/9oslmosfeua0pW9QOjUbDoJmHiVepWD3xexau92TKoIZSQgpJ3XncLrx8IuS+MkalZt04Z5rVKpm2Z/v6BNxXCDQtJ69502eGB8b6Cunhd/oDDKsnNCYhSUPrcXupW9aWLk3K0WC0Oyfmt8bU1Jjv+m/CbbQzjWoUISQiTkoUB1truWJnrz1j07HHtKxdiGL5clHA3gozU8O3qle3rFrGLT3NyeuvcHbMy7xRjTKutlZNTLyKl0GRPHkZzNGr/rg4F8epWlFUKrXMDjE0UJLP3lqq38v3AnAes49nW3qQJ7eVtGVfBoTTadZxrv7elaTkFFyn7OHi41DM9JTEqxWcWtaBEvlyfZXB+a8MaFr830TTZMQOVClqGbguU9iG/Qs6Sq/D2Rs+9J1ziuO/dUCp0NJ8lDtnV3aRarF4p/XccutKPjtreWyKKpVzt/04c9UXxxK5aO1U+i9DQSIYn7/dGmzN9fGLTiLAvT822S0+KVqEobDz+AO8/UOo41iImhXzyf2eQHhsQgrOw7YxsFVZXFtVkucQvrViXdyY2bcqQ9pXISY+CSsLE1qP2sn9F2G6eCkaLq/tiV1Oy69OpH11QGs0ahcvfENlPpjItLiztQ9Wwj2RJnWW77jJzztvkhCXzPH5balRIT9JKals2HuLfh0qo6dUSpVXZfAmdkxsTpkitui/DRd9Ki1Ig0YD5buuITFJRXyKhsDDQ+Xii0yOj493VvGNB37MWX+NnXPbYGpsKPdm8zd4MnlAgzTjQovT4E04ZFPgNrs7Jy69YNLq81zf0IsUtQbHritRq+X2kIolcrFrbscsoP1zM6BhwZZrLN15EyN9BTFJWjx+a0+F4rYZNslCUrWduIe46CROLneRINK5Y4UwUbDW/Tr+sSp+7FRJpx7/RhGlqjW4n3pEp8Zl8H4Zxq4L3nRrWJQCdtmlFFq47SYzB9X+68C4VktETAILtl+ncC4zurd0zJCNO2OtJ/sv+nB7Q0/p70tJVTFwjgfW2UyYO6Qelx8G0nbcfnKY6BGv0jDapTJjOlf7qoyDr0Ci6UDy6k00ToO2Idyk8akaZvWpSs/WldKA8k4SCbdHSFgc5ftsZsnQOnR0LikXLzY+mX4zj/BDt6p8VybvZ70ParWGDcfuM3DxOTaMcaJr41IohBdOIUJKKlqN3YlvYBSDOlVmdKcq0on7V0Pc253H/qzZf5dfhjfGwtQIv8BwqvTdxsMdruS00qni4PBY6g3YQAyGTOhYkUEdKrPxwE2muV3FSE+BQqnkxqbeZDMz+mrA9lUATex3yvXdSEpUolSZpcvYsndGawmgP0skXe7Gi1chRMQlU6lUHpn3P9/tIj/0qY99TvPPApk46EVAGCVcNpLfykhaexN718T1+7ISaC1+2Mu9p2+k/65cERt2zWuPgd5fp/ukJ48HvIlkxfZrTBlUX0YtwqMTyGFlKp8nOCKWmkN30raKA5P61mbY/COsmtBSWrCNR+7iVUCUVKEWOU25vrLHV5Ni9BUADbYc9WLi7xekytTqG3BueSfscln+RdKgzpkrYpgP/UJZvPkyv/3QTO6Pvmxo2X/6McMXn8FYRoeUrBnflI1HHnDmjq+Eefac2fBY0I6c1jqg/P0QOR9KIqMT6DzjIMtHOlMob3b5yzehsTiN2U29UvYs/6mpVPgyXVKjlombwvip0mcLeupUaW2vn/o9dR0L/P0lM8ERmR9oWijVYYX0YYkxbUBdujQpxQIhoXrX/qTqEMsZG5vEsF9O4jatGfrC2Zq2dMK39W4ItftpgEif3ZUnuM44iZmxEj09rbwXPZQYmppwe31PjGSy5F+BLD1DTpcYqZUQ1Vm+zkN2sWduS7JnN+PQGS/O3Qril9FNZMaHbkOgZMqqU+y67M/D9T35des1Vu+9JaVaaKqCkH3C2SxiuZl7ZHqgTVp7jg0H7mOip5CLcXZ5V+4/D6bDhIP4HhgkY47pS9J++A5mjapLsYK2pKSk8NOyC/RsVhKXWcdJiEnit9ENaFm3BAHBkdx4ECAzKJxrFMLEKN1q/fhiCZj8vuc6P6+/RjaR0/PH37ltLNg89XsK5BG+uE9Zq7qX45jnEwlOu5zmVCqTB5GQ2W2WB8YaJasmNWbH8cdy029sYoQ6NVWnghVanniHMHjJabQpWhYMr4tjSXuSVWoaDtlGSFgsKWotw7tWZnTnqpl+r5aJgSZUhpYqrmuJjVWh0mjYt7A95YrY4h8USanuW/Db0xtLcxMZKRDC6uwNbxrVLC6rmRoN3sruee3YcdabJVsvodQqqF8pH6smtuTYhSe4zjlOfLKWgP0DZPHJp4ZOFmlZuOUiv7vfR5mWri3K6PYvbE+BPNl1iZUfBZsOaCW7rSU6MhHXRsWZPbIBo5Z4cvjMIxnLFAbGiK5VcZl+GI9FHd5KOx//cMr120TPesVY8VMTQA9VqkpGFE7dCWLo7EMYKPWwsTbh3OqeH8mVy1wSLhMDTcP6/TeZtu6azPM3NjXi1saePPQOoUxROwq2Xo69bTZRyisXjCQ1F9Z0lvHGte43qF+1EIUdcnDrcSC1hrijMFCyeEgt+rV05JjnUwbOP0FMsgbf3f3/BmgaftlwgdX7H0on8OtkFTYGRugrNJibG0oHqpGxYZoy/HBxdUCr0Wu9TPPuVL+oBJrHRV86Tz5MqpGSgzOb41SpMLceBnLl3iuGdBHSSY9Jy06QO4cpAztUx1BfKUNfrSYdoHGZvAx3qULFrmtkuCopVcvM/jXo2bLiZ+4R/zsAzLRAExmpBTutwUpkp6rUbJ3ajHqVC1On3xby2ZmR3UyEiKBsgZzEJadSoZgt9aoWksHoPVd9WNC/XtqeTMHTF8EEBsdQv3pRFGg45vn8s4AmrMQ9Jx8wZuk5DET+mYGSLRMasnz/Yy7eeSUtTmNDPY4v74K9jeUnLOA/A028HPeeBxEfn0z18vnTNK+WH387jUuzcpQtlpsdR+/z6GUwk/vVx/P2K/rMOUzxIvZs/MkZ25zmXLzrR49pR9FXKLDKacH1NT3+Owj6zKtmWqBduB9Ar8n70VMoKJLfmiO/ddHl1yenMnShB8cuvaRDnQIsHtfivUfVMmvlWcb3ry+D3p8aJ688p+8cDynRgg4MxMRY+KP+PI5cfEL/uSdlMUliqpadM5tTs0IhhBN32C8enL7+Qm7KTYwNuLK+F2YyA/f9oZNotXuvJyg8ge4NizJtmIiRvn9vOitU6H5xriFzDrNiwvfExCeTt/kyFNlM0CSlsntqIxpVLyZ9dQGvo8iV04ISPd3QT1SRoE3l9gZXclll3tBUJgWaFtepB7joFSAnf7RLNYZ00MUExUhVqzl++Rmjll2gTNHc7J0pfGowb9NFGlQqQKVS7xyye848ZpX7zQzLn5CcSnB4vARuAbts0jf3sREUGkuK8COgkEZHfjsLNGnWb1KKiqCwBPlbcY82VsaYm37cfeIfHCv3m6YmBuSS/rL0SAUysbJm+fxvoXfzYQDXHgQxuFMV3oRGcfFOEI4lc1E4rY4gKjYe575bubGzH3PWXmTVwbvyZaxUIhc753XItEZBpgRaaGQsBduuw95Kn7BkNd7b+5Ld0uwj0kLL5oO3cGlZGa1Gw8KNF/ihl0gSfOdq2HDIi1nrPP+Eo/SkyA87FKV/nv6Dz+1g9P7vPnXODz8XmF0+oSlNqxbMcM8iI3ikS02ZUJlxaIiNT2HonGMM7uJIucK2FGy/imwGeryIUxPi3ucj8/SZuu0fPixTAm3z4TtMW3NRFtzWr5yPVROEevxQ6uikghgaFKxzv0qDasUolDeju+HAmSesdr+dYRqj4uMJiU6WFl5xe6u33+kptMQnp+IfHic/E+6D0nlF3edfDS3ewTGoNZq38C7hYAlqBWqtAgOllidBkWi0CqxNDbGxNJUxVzHEHnDigNrULC8k8LuX4+7z13he82OYS5W3nyenpLBgwzU2nX2CfqqKVH1DHm7pRY8ZB7npFSSduZtmtaFGabtMaRRkOqAJ+PSZdYiLN1/JvdDyCc1oWq3wXy51WFQ8Pace4shikdXwoeM03Vn67hQeV5/Tf84xYpM0+Lr3x8pCp84e+4bSbeJeYhNSSVRpGNjRkUk9a75lA4pPSEZk3oqcflNTQ0yMDKUSDIuKo+WP+wgLiZEGSrsGJZjarw5GRvoSUul7tG4NivLzcOcP7lGnmjO+SFp+XHicmcOdZQ6biE4MXnSaiqVs6dekFM3qlqBsh1WcXeXCqeu+TFtzAX2lgvYNizN7SIMsoH2OdBZvuTDdExJVvIhLwW9rL/Lkeid1PnaOg5d8aFI5v2Tw+ZzxMfdGYlIytXtvJjohSSY8tnMuzswBThLs7ie8WL7Xi4evYtEIB7FKhdLEgJYV7RnfswYli9riHxxFyV4byWNkIP16DZ2KsWK4cwagpbs3hNX5d+O+dzBmxgYUyJudG/deYZnNiCIONnKvqBBRgcgYcliZSN62wt3cyGNmIF0dLw8N+YSr5e+u+M9+n+kk2pMXb6g5dBc5jJToGSq5v00U4Gbcqzz2ec2k+Z5sXdwGYyM9Jiw9xWxZ5f05sUbhqc/oRzMx1qPhkK0EhcSj1mppUqsQ47pWZcnOm1zyCiCPbTYe+0WxdnxDVm+/Qb9O1dhx4j6n7r+mbkk7nryMoFebClQuaUvNYdvJZaAvz9OlRVlm9KlD3T46q/NLgJaYlELr8bvx+LXrB26TtAJDrVamLYm6VefBWwgMiSc8MZVzSzvKVPHMNjId0JZvv8KC7bekKvuhiyODulQnPCoJcxM9jIwMUadqpJQ5d+M5jWuVJDgslpW7bjFlcP3PhFlGoN3b1J16g7ag1OhJx2+RwrlxG9eYJkN30qRafib1r0Ppjm7smNmUWo4F6TNpNyN71aNs4Rw49dvE/NENyGlhSteJhyhd2JLpgxpSZ+AWRKZiikbL6vFNmLH2Aq/DEr8IaAIoExcfZ3DnquTJbSktW5HqFBQey+lrz1my6wbPA1R4u/dk//knLNnpJRMxJ/SoQd92jpkNZ5mP8dF59HZe+oZJv9VVN1d8X4XRaeIxzq1qx7Kdt7nxPIJ5/WtSu3I+KcGWbLtO+4bFsM8lHKZfJtGEiixqb8nL12JvpaVsiTyM7exIi3EH2DurBXUc8/PDwuPkz5udIZ2rSMnSa9JuRrjWpXyRnLwKiqaiy0bub+8ls3wX7rjOkSt+/DKwJn1nHHm72KISKyVV+8VAi4pL5Ph1Pzo5leBFYASNf9yHKikJoz/2iL8Mb8CafXdxaVySfLZWuE47IPd5taoWwu2nxp8t3f8tRGYiiabbtJftvYnkyBiMjQ246taLDpMOMeD7ktjkMGfQbA861C/G8Tv+XFjpIudo3vrzjOslogCfP9JVpyyfQzA1KnFwsGbh4Dp0nnqYA3NaUbJwbh4+f0P7CYe5tclV+sDESAdahSI20mpcv+82vkGxzBhSX6bz9By/F2NrC9rULsCweacQlxCAFn40neoUKv5zC4K1bDkg3DeVCI+Op7LrBu7v6MfSHddwcsxPQEgUnvfeMLJzZSr03oSNiT4lC+XkwMJOnz8Z/9KRmQZoOvYMhTQEhGVnbJ2NW6u60WDQdnbObk6lPltxm9iEOhUdqNt/M9c39pFTtH7fdXq1EfHBzx8fAs0nSkXYgYH0/Pkgt5+EEBevYdGIKlx/FE4rQWtQs/Rb58r7QBNXTE5R853LBpaNqcPKfV4cvBaEwkTL2iENsMpuxKA5xyWjpCD8E5GBKcMafcFmXcu4xceZN7wJgiGpYKvlXFrtwrOAKA6feMisMc60HLabg0s7kq3F7xS1NMTCRJ9b2wZ8/mT8S0dmIqDp/OVFWy2XUiBnbisurujMr9uus2DrLcoXycGaSU1Ytfc2TwJjcJ/ZWrICbTz6kMFtv0ubLl3Co9jLWJh9PCNDEPMNnXeM0zd1sUrr7BYcWdSeK7desuXUUzZPb8mdx0Hs93zOeo/HlLO3wMzclBw5zDAxNeDG3VcUL26HiYE+cdGJhIbH4Rcah2UOM/p9X46mVRzQqqHthH1cWdeLtftvsnDzNSmtE1GwfWozWTCjy0h7N3QvWrorRvedcHzMdLvAsI6VsTI3od14dzo4lcLJ0YEdx58yoosjD7yDKVk4F7bNlmJtYkB8ipqne/pjLsNqX8LB+88iLtMATTxmYGgkVXtvkblnxUrZcnh2axToExOXKKvPtx25xawd9zi1sK3MsL3q9QK1RknNCgXknIqFuXTLl76zT3BhdVdy58hYDidSwmdv9GTL4QdyVkOTNHitcyGffXYpldZMbIhjybzyPKcvP2Xn6ResnNCYl/5hvHgVSURsAqsOeMl0o/IFc8n8siKFcpGQksLYRafZMbudbm21MH7pGcoUtqRbc0fpRwuOTJQO3JD4ZC4s60j54oIDJB0IOurTlqPd2begLVbZTOU34j4u3vSRwK1btRAXbvqgVOpRS2bVaqWjWqQ/idFm5Cbu+8UQnaLBc0UnShTI/c8i5wvPnqmAdv7mc7pN98BIqWBw23KM6lknw/Ze0LQLy8rQyEAu0tJtl2hVryT57LLLBX7hH0qTkbtltbqxuQnnlnQiV453NQIz3DzZcOBuGsWngtCEVF2akIUJToM2yaopXSIl9J59jAbl7ejSvEKGe+g1eTcjetZF7NHSJYaQQw36beJMegaFVsPtx0H0nXWCm5tdqdVnA2FRiRIcaq0SfRN9ji9sSz77HPJa6lQ13Sfs4+Lj1zgWycGOOe0xNjaS1xXUDvvPeDOwk5Dauu3FxyTVwg3nWLHvAclqLStG16OlU9kvhMI/e3imAtrmAzeYvO4qiRoNy4bVo0Pj8m9TfT42DV0n7GHd1JaywEOY/6rUFLpNOcjNh28klWjxQrlYP6m5LFtbddiL2WsvIsi11RrRM+Ad0G7c8+N5YLQMZKcvotOgLaz40ZkSBQWg3lmzGfdo71RT53H7mDeiNvntdSR6ovlF+Q5u3NnZm4YDNhMSlSDdIOFxOsCZmptwbFE7sluZMGSeBxdu+ctr57Q2Z8+8VuS2ETUROmXaa5YHGyaK5EcxMkY60v/ad9qLUYsvoPoDjNN7VKVv+y/bt/6zMMtkDS1mrj7FysOPSdKoOTi9FTW+E8FmDeExiTx8FkT18oUwkKnUugVoNWon+xd1lFJOFz/UolKl4jRwA8HhIpYJ5Ura0691OfrNPCZBJiRC/7blWOruRYwIQe3uz4TFx+nQwpF6FfK9VWaVuq3nzKrOkoL0fQnyKaCNXHiS1rULUK9K0bdr1nvqfhb90JRmw7bKxMduTkXwDornyuPXcn8Y/Qc1QqPSNly5ryuIfhGdgv8uV2xtrN6DtoKRvx7jt1FN086rITlFSEw/iuazIYd1NnnPdx760+KnAxgpoVezUkwa4PRPY+eLzp+pJNrEX4+z49xzWbd5cHZLqpTPz9ELTxj+62mik7XkNNNj77z2lCxkIyVYi5E72Da7DTPcLpPwh7qc278mFmZGREQl0GXSXrz9Y3SqSavFUPCZqbUsHN1QsvcMmCsybNUSaFV6beDoog4Uzm/9tiCkgss67m7p9cFkKugzdR8jetShXOGMwXYhiUvYGtOteYW3v5m//iKtG5Sk9/TDMqVIuDemD61Pn5+PcMkrUMZFVRpkrwM9E0NOL26PfS5rwqNipWQ3MNVjrmstlmy7yE99dMAJCY+h2Rh3/ELjEZu32f3q0K+No+T7aDhsJ4ZKJa1qFOTXcc2/CAj/9MGZCmjDZuzD41YgESkazv3WlrLF8tJg1E78X4bJedAo1Lj8sZDTeteS2RAu4/dQtEhONh9+IFXhpP616NFUqFvROUBBtV5uREX34YHCAAAgAElEQVQl6X77BzKn9a+DS7OyHPN89jbD9sXu/mRvuwZ7C31dbZTYXCu0WCjUxGr101PHdOug0GKqgSQDLRq1oLB6tzyGWo2kNI3TpKlZhQZDLRxZ2JbBs45lCEGJngN1e68jNDpFniApVcPpFZ0p+ge9la7qyZMdHvck5cOMwfUID4lkRA9R8QXzN1+RVVDpNQp5bcw4s9oVH/8w6g7eJp25jSrl4ffJbf5p7HzR+TMV0AZM38fpO4FEvge0esO2EBQQ/fah2jgXZ96g+tLJ2nHcDvLks+XYmYeotXr84FqJga0Fjxi8CozAadQulCpdaZ1wmLZzLsEvQxtkAJqQaGW6rWPb1OY42L7LUG02bg9H57X702ROXHwC17aVKeqgYyJKH8sO3KGgtRHN65R6+9nGw7fp3LQs/aYfyQC0Zbtus2THLUlnKoYovPmudF7cZ4sETgUTVpzB/eQj+Uzj+1UnKiSKsWlO6blul1h36PbbKEguSxMubujNqzfh1Oi7VXK4OVfKw8osoH36RfhhwRH2evoSpdJwfH4rKpV2YMvh+4xfdV5ujEUscs/cNlQp7SAzJFqM3I7b1O8Z9OsZSb+9+odG5LAyk+V4TqPcsdJHpnRbWxgSHp0km4ONaF8Bx2K2DJh3/G1xytDZxxjRoyqVStm/lRTlO6/j+qYeGBoK7o6/NwZ+XHwWp+9y06TWO6ANnXOAmUMb03z4Nt5EJNDZqQjlS+dlwrLzstAlXq0lT3YTIqKSJMdbs5qFmT+8IRFR8Yxcfg59pR4rRjux1v0m4/rqoh9+QRE0HuNOYlyyZPIe1rEiE3vV5qlfCA2G7JBAE768ZRNbfZHE+acPzlQSbcqy47ideEaiRs3h6a2oLo0B0RAijOv3/GlWtzRmadXmQms1G7GDY4s7Z5ijN6HRFOq0lryWxlL1iHK2ge0cqT1wK4YKXSe6uqVzcuNZGJEJWrlHO37pMakY0K3pO5eA04BtrJ3UkEIOuTKc/1PGQI8pB5jSuwZFCggrVTdytljOq939aDhoi3RvFLAxxjc0BQVqYlIUnFnejhIFbKnq4kZ0fIKUZi3rFWXBiIyZKKMWneTX0SKPTTcEjemR8w8pV9xOsliK4fUogObj9ktjwLVpKSYPzDIGPvnybNx/nSlu11BptawYUZ/WDXULL12Tcj+kI1hJH50nuOM2pQWm7xWXdJ++jyt3AuWxzWsVYf6I+pKf4tIdP1mQolalyv2dsFvDEnXGgFIPek7Yz77FXd6eu8vE/XRrUJzvnQRJTBrFAkp6p2VvlCusc2OIexOxS6d+Gzn5u469SHz63DeMFj/s4+HOvtTu+86PJoGSouHnwXXo3by8fJwnL0LpMmEvCclq+d24jpUY0VPHFiTdGzM92DCp8VvPhm4+0uIIabRZ+894MeK3Cwj5O7pLRYZ2EQmbmWdkKol29tpTus88KTvIDW9fjpHda8uFkIUgIXGYGuth+15Ppvlu5+neogK2NqK+U6hWCHwTSZ3hOyia25yjv3VJy2XTofPo+UcMX3wOpdwbveewzWZC+a5u7J3TkkL5xYZcwaFzD9l/+SWz+tYhODaJoOAooiLiWXngJs1qFCW/rRU2OczIk8sSwYggLOMjv6ZJ1z/QMc3tApZKBaN61aZmLzdCpcNWNK7QMKF3DQa0dkzv1Sj3as9ehVN16G4En8yphR0pmD+HVNiCWWjzkfuM7SGYw+HczRfS6y/oTFvUKYyhga6Ca+mmS/zifktSNSwaXpu2DYVRlHlGpgKaj38IdQfv0DVZdXRgzZRWcrJHLT4pWxre8w5idPc6lJWcaMicNDMTY0lDlR7OEW6PgOAISQElEho/TJPeffIhvReexM7EgLhkNesnNqZxzeKs2CnyuyJZNMYZ31fhLNx6EY8brzEwMaJifkuK58lO7lxm7D//mLqVCmOiryAgOJYXL0PxC08iWg39nIvQv1NlDPUMqDlgC1dWdycsIo6mI3dKmvoktYbhXSozskNl9CWNeJp4lnw0Wh75hEkqh/Il80hyFyHCbtwLkAyRTmnp7JOWX8RILwXHCoWwtTTiu5I6hu/O47Zx82k4cSo4uagtZYvnyTwokwb755b5/NO3LYrNU1Io2XGVLNbNbZ+dc8s6y1Ky/gs8WD22sZRYK/ffYbCQBkIFJSbifvY5rs2Ein0/gJyu6j4erpm/0ZPf93pJp2mqgT47JjeXDNp1B2zCxtqUyPBUnKs7cMsnmBFtv6PWd6KLie78uj1aPSoUEapTtEpUU7HXZmb2qsTp2wFc9QqSSZrONYvSsUFxnIfvQk+rlr+uWNSGrXMFvdV7IEuf1zQXfzoFg+56GuZvuULPpmWxEZIcNYOnHCVRkUq1igWoXsqO8sVsUWs12LVYjJWBIZEpal7sHoCFLP3LCqr/GbZpE12x62pJcmeSw5ybK10kp0S/qXvp3rIMv++5SZ9WVXCqWuStHbhq9xUGdKj+Ra+BTBP65cTblorPYzU8d+tKgqAdmHCQx9v7YGyk5Mpdf/rMOo3XdlcMZFtiZYZ8NCFxLt54idsRL9ymtZa+u2OnH7Jo5012zm9PnnZryGduIB2z7/LRPixO+etb7zfnCGt+ai4xE5+YJNWtkb4+nre9qVuluJwHkVZl3nQFRa0NpZV8f+dAedLMA7PMJNHk1Ghw7LOJuIg4TE2MuOzmiqmxAUEhURy98hK77IYUsLOidBGRmaBLWly08TKj0yqVPhdt7+ejiT2T4PbQNzFkz4yW3Hn6ht+23GHHvBayjU/nyfvp0bA0rZxKyEV+l2FrQ1hEPI7d1uOxvBOlC+Vi48HbzNtwHff5bRj462mCAqKkG0M4i4VK/5KaAd2zaFm564ps5yhgs/nATQrny8Htp8HksjKmae0SWJgZ4/8mkjI9N5HbVJ8C+aw58daoyTxQyzyqMw0l9UfuJNAvVIaUrm/sjX12c05decrqA7e56hODYz6rNBZu3SROWXuJUR0qYP2nAuNPwy4daEJIOVcriMdlX0nyZ2ZlyvGFHbn/LJBOs06xYXQDShWxoWbfrVxY05Wi+XLQa5K7TOUuXSA7Py45Tc5s+vRrW5VZ6y9y434wp1d2wWn0bsJeR0pwOZbIgV9gAmExX1ozoEVUZu3z9KWrcwkZsWg2YjsuTYpjoKfH8j13Ob6sm2yqceWBP10nHJCJBNUq5WfTxO/THj4LaJ9Ewdy1Z1l18KF8m3/uU4Purb4jMiaRlBQVC9Z6kqBvwKwBtdJqMcE3IJwDZx8z0qXWZ+uK96ugnm7vw5z1F9hzzkeGscyzm3JtZXdCI+MZvfgU3i+jqVHSBs+nIZxa2ompS88xsFs1tp95zKVr3pQvbMd+zxdM6FWJDg1KUWfYblTx8VL65cmVjVPLu9JgwKYvroIS0v0Xtwt0aFyWgnmyyx7vt58Ec8PrFScuvyQyOYUzq3pI9bhk91WWbbspWSCHd3JkZNf0rUQW0D4JtLtPAmkweg/ZjZRktzTlipsrgoNYtOC5fNeXgnmsyW5pLolVdMpFy4j5Hiz5IT274e8V6MfqOjtP2c+VO/4yv7+gjTnuCzvIxrBnrj9nw7FHeAfHoU5KJiEpkbzW5gTHqshhk43KRXMwuJ0jVuamDFngIc+h1SrIb2/J/oXtpFVcJ43k5UtUp2CDrDdkB5dXucjwa1x8MpOWnMbB3oLCBW1xrpQXc1MTaZu2GLGZZ6+iCUhIxXNRO74rnfm6GWc61SmgU67zatmnySc2hde7+pLrvcYRf64717Lj9GM6Nyjx2ZU/J69603f2sT/xo3X4aSdeT3UB/Lz25pxZLujYP2/0nnuEi9d85V7K0tyQi+sE5aiO9KV2bzcp0Xo0LMrUYaJC6cPx56d68jIUkXZevlhuBJGpSH+6cOsJ1SoU5ciZBzSvV0oCLSQylvyd1uJgZkhAXDJxJ0d/Zi3Y5z3Xf+qoTAk0l2kHuHo3SFYVuU1pTv1KheTzigzajUcfyLTqzbN0AWjx73VoDBOWnsHt55Z/KrnbeOge8zdeyTBfQgqKYg/xW7GvUSpEJzwtqVoN6jS2IBF71NfTlyk8nzPiVSnSLSOG7Iin1aLUKlHoKRC8Gel6XfCJ6Cl0VVDCXbP4R2ecq4jU7PdKBbVaxBZCZBiLPZgQW21+2kObOoW47RVEp6alqV5RR5K8+9QDxiw+i7G+kqY1C7B4bOZKD0qfu0wINFi19xa/bL4kvdwtnYqxYFgjHrx4zTRBU1XYmnz2VjLvK11iiGD79OWn6N++suyr9P5Yf/AuMyWb0DvACHdDOlWVcDt8bAh8vc8Q9LHjBGjSh3BHfuJUaanjumZp7x8jMP37xCY0rSpepHdAexkYyco9t5g7vIF0mQS8DmPAnBOsm/y9jH8s33mDmUN1sc9+vxzl/BVfCexVk5rRIO2l/JyX4988JlMCLTAkmhJdN2BnoS9Thnx29ZXp2o3770KtVGFmZkhYdBJX3XqmNZEQfTM1rN93g34dqmXwH1318sfj4jM0adyzYnIFX5mnV5BkCxJdUAyEWPtg7LzgizZZJT9NUmno1ayk3A+mDyM9A45efU5olJBWWsyM9WlR++NkNAcv+Mg4ZhE7M5l58v69iI4spQrbvkd7oObXLZcZ3LE6Roa6LsjPfYOJS9awcc8Njl4P4eSKNuTPI0JlGgq0/h0jBbyMUxOws1eGbca/CaS/u1amBJpYuBajt/HYNwJVKsweXIcuTctz+fYLLj0IICAkjmol7OjctDxKQXoinlILIxefYFDrihR/L4Piwxx78bfHVW8GzPYgJkWD766Pc9g+exlC+ymHSIpNlLlvQ9qXl5xl6e1+tnjcY/Tyc1jq6cl2UCvGNaFh1SIfzLcOmOlsQi6NijN9SANJlyWGTh6mg1f3l09AOLtOP2G89A3qivA27LvNg6cBuLSuhLmJPkXz6zJKlm2/xKyttzDTV1IkrxUey0SD289T9X8HjP/095kUaBrO3A2k39QDUu1UKJGbXXPaS5dDUmIKDvbWsjHrM78QShXUxT11Q8vUpSeZLuk7343XoZHce/6aRjWKo9Dqcezi55ElP30ZQjnXTeS3NpHB8OHtKzCmZ208r/nQduphrE30SFRp2TmrJdXLi3qDDxdZB6IPyZKFmgyPSuDKvRc0ql4qQ/eT9j/twX2uLjtWMK55v3xNsQK5UaVqKdh5HddWdCBPLmvZZruk6zoU8SoSVGour+1GPpm4+fdMRf9pEH3O+TIp0LRExSZRrLMbVoYQp1JzdEFbKpSwZ/uxu5y67EvV8oXZfvxeWmpO2v5Gq8XjyjMCQ2Pp00qUpym4dj+QVj+6S7/W8E7fMaFnzc9m5RYwufHAnzbj92MmuragkNbtVkGGJzZbCiVLxjaUPUCVH7X1Pg40v6AYagzaLssCm1R0YKOkRtWydtd1ShS3pUZ5UWCslVkra3fcwcvnDfUrObDd4yE7F3SU0ZLbTwJp+9MBaaxYWptyw+3D+obPWf5/75hMCjSddBJUocv23JMbd1GfeXFtd9kG8dglbzYfvsuMofXJmc0cCzMDWVirs+MUzFp9lr5tK5M7pwVbjt1n6spz8nfVy9qx8ee2nw00nVSBa14+dJnqgWG6jhbp11otP3WrIg0QAbiPK6yPA+3ibT86TT6CqYESrVKJ996BPH8VwTr3O8we7axry6PW0mfCAcYPrEb+PDZsP3JLZnDks8shAVrZ1Y34tCzbIe3LMs61bqZVm3KbkGmyNz54uURyn0qloYrrOhISUlFp4dSyzhTOm50Ne++gUWpoWqsYTYbt5NjiDtjmSi9R08oM1OpDd3BlaWdJcdV+rDueLyI4+Usr6jgWlJ1MZJ+BFO0n92gZbkcLK3ffYO7mq5LzX4yOTUoxY0A9mYD46W1Rxj1ausM2OUVL9+n7OXI1kB1TG1GvUiG6TjrAwUUd0twzWm4/ec1Dn1A2H3vImgmNyC8pUIVxAJ53X9F9ykGZtm1krMf19b0xMRYq8/PYlP49OfbuSpkWaOm3OOy3Exw5+0zWbhbOZ83BhZ2kl/zekzesO3ofE4WGuSMby+5vgkogfUREx/HL5hvMGFBbGgzC4SmoPsVi3Lz/iokbrkGymj3zWsvA9F8Nv8BIWk44QEJMnIxfCgkrDIC1k5pSW/qzPp6OlG6l9pp2iKDYZNpVcmBAF12RsuC8jU9KwdTIgDHLzjGpZ1Vs0toovgmN4exVfzo0Ky753yav9GTt1BYSRikqDc3H7MA3IAKNWkHf1hWY0KvWfwM7X3TNTA804SMr2GKZzLAQdAKLRtWjVd2iXPHyo2jBXCzYfIPd55/gs0ukxmR8o/2DIpi85hIbpr7fi+CL5oewyDiKu2wkhyGyBiF/LhN8QxKkNBHVS/e3902jff9cKqp319do1NQes5NNo51ll5f0jJRpy0/Qr2MVdh18iGtHR6wtRBat7vyr915nzobrMm3JL0ZF+OGBmJv89YvyZU/8zxydyYGma4W43P06C7dcl0FvYxNDzq3sSvZsZoxfcoKIOBWzBtYlIiYOj8s+DOtSHcXb9tNaLt8PYIPHQ5aOaICR6AL3Bda/3+tw2k48RHREnARZB6eizBveiCW7rvLL5luYGyqktNw1tw3lv4jOU0tCYjJ9fznJmE6OfCeyYd/el5b+Mw9hoNCj2/dluPz4DWM7VdXFOxMSqdZvKykJolZVwa9j6vP9e1VX/wxE/jNnzeRA0z2kSOwr1W0dhhqNTCJ0rlqYZT81JjoukdfBcSzfcZ2YOBVhsfEcWebygZtBw9OX4ew4eoeRPWrLJmWfO6b9fo4NHveluqxd2p4tc9qkFRjDiCWnOHjqqfTI//aDM23qiFjr5wwNkTHJzN14gXE9apNdqHuFIH+BlGSVbq+lVeIbGMamQ7dpWqs0lcvayyp7kQrk9SxQVt5jYMD9zb3/Hz1IP+ce//PHfBVAE4/9xDeU70fvksoxUa1lwwRnnKoVx+dlOC/fRLH+yC36tqxMrQoORMYmkiu72dtOccKCFU1XRy46wbxh9SWLj9hU/93WOSEpmd4/HyI6KordC7phbipUmO5XSSmp/PTbKepXL0DzmsUkJfxfD1E9ryTodSRT1l9gdv/62OYU6dliaNl2zIuf113l6G/tKZQnp3yJBM9bXtts8ncnLot2Qadkg9pUrZYr67qTO3s2afF+DeOrAZrYzwxZfIqjZ59jpAeRSRpurOshrbGk5BRMGy/He7ML01ZcIqedBWZmBpIR+31NmZis4retlzDPZka/luUxltkVf86ceH/hhIoThoahoSGX77/C45ofLaoXkKEktVqNjjD8U/uzd15/IZVXHvIiKiKBn3pWx8xEgFb3/eHLzzl8yYc6JWxJ0WppW78E2SyE5NXFIR69CKbOkO3kMNaXCaGuLcszo1/dL9kF/Nex+NUALX2mKvffRHRojFRnRoZabm/tj76BIfcfBbLr1HO6NC1BYYfs2DVdxatD/dPYgDLOs//rCFr9sJNDizp/PsmyFsybLMHeVA+/iBQijg/G7BPNyj5c1cA3UbhM3sfmGe3Jm9viXfGTVsX05Z58X7cIdUbs5ufujgQFJxKWqmXTpObShyd8ajV6rCEsVhd3dchtwemVmbuT3cdQ/dUB7aHPG1qN3SX9TYIXtn7FvKyb1lJmOew6fk96709c8mVy/5os2XFbSr/JA+t8YJlpiY1L5uilZ9x5GkSbeiWoXCafTLD8lEKNiU8kb7vV5DbW501sCi/39iOH5TuSv4yTq5NU5254c+ySL44lbWleu3iGpmTJKam4jDzEsN4V8Q+OpGLJvAybdoR9KzpJdsv0nncdJu3l9v3X0r0Tr9JwellnSkrOti+wav7r8iwTO2w/PTdadp55wsgFJzE3VMoMjM71izFvtC6+OXP1JZ57hzJpaE0mLTnDT31rsXD9bX7sU5VShXO+a44hNaaGpBS1BOjdpyE0rFaIkvltsM9tgZFhegav7k7Esi53v8a6E08Z07IU3b6v9CdKPAEe/zfReAdGInpQ1Sifh27NKqa1dHyX+XHZK5BDZx9Kv+CBM4+Y2N9JNuYQvaiKF8qNob4eSSkahi84KunkRfgrWQ27Z7WSZYFfG8jk/GXWyMBfvYTC279q33Xmb7opGa8lQUqVvCyd2EpanIIqvVKrtZza3I2Dpx7SuXkFKg/cxplF7ShWICOXRvp1EhJT8A+J5u4jfw5f8MU4mwHdnEpSqmhuWYwsyGJEPpmgNzU1Fk1pxf5JS3hUHA+fvWHrqcdEx6jo2KAwpYvkJb99Ntkr6v0h9plr3G9w83EQDSsVoV2TkjQcsZMSebLTtHp+WtUrnZaxASPnH2Ofpw/GekpJkzC9XxX6tKzyl31IM4Hg+uQtfJVAE08jPOujl55m36knGIs3PlVLl8Ylmdy3jiSCuer1kt2ePox3qcoq9xt4XPZmQp/arNl7h80z2sjs3WzmIpLwcRUUFBLJw+fB3H8ZRWRsEhZG+mQz1ZMLLVKsk1OVxP9hXFiZGlO2aA7KFrPFxvp9cuZ3RoaIACQlJeP1JESGzmqVLyit2a2zWuL/OopHvhE0riG6IyOBPHnFGXaffS6fKz5Fg2vz0swaXP+TEYjMDLD0e/tqgZauiDpN3c/de4LURQwtlcvlZet0HWVTYnIK3n5hzFp/BT2NHnlymfAqPhlHeysmb7nB3unNaF631Nv90J/2WWmkfO+U54dLmsaM/YmVFt9e9fLF2FDJ4l2PWfFjQ5oN38a51T24cMcfr8evGNatdgYVXHvYZvz8IjHW05ORkJa1C/HrmA+7Fn8N0Mp4j18t0N6qvKQUxv9+nv1nnsjaTMFKXbFILpb+2FgS6wmVKPLYfttynWS1hv5tytFozH4WDa5JiXw5uXLPnx6tK5CUmErutwQyOp/X53modBHNd7loGm48CJCOifELzzPMtToPvYNkRvDC0Y0YMe8o/dpVkHRTGo1Gsg+JY5/6heMy6yhhwTGS5CZFDT1alWVcV+EK+Xhn468Jbl890KQa/aPB14TFJ9h23gcTiQ4FgfHJ7JzUjEbVC2Oory/BIJyeIdGpWJvpOpkIJqDeszyYP7gmi1ffoFObsoRGx1KqiD0NqhSQbRlTVGpJy/B+jYpI4RFpR0LXhUbEEhyRSOG8Vvy65QJ921Si/6xTVCljw9X7b6hbIRf2uW0p6mDJ7zsuo9HT5/cJzTCWxoYCVWoqhzyf0nvOKXKZifvUIpg6en9flgm9a3+yDffXBLKv1hj41CRv9bjDqCXnsTLSWYwCC1XKObBpyve6KIFCS2BILBsO3CQkLInuLcpw9OJznr2MoXo5G/p3rE63ie786Fqb8kVzEp+QSvPJe2lZPi/jeosW2goiYhJp9eN+qpW0YaxLNeqP3cPUTuW5+zwCcwNwv/SSBuVtsbYwpvZ3hTAy0qNyaQfpwI+KFo05jKUDWAyVSkW7qYd5+Ph1WgKQoNJS8ftoJ0QtgXC1fF1OjE/D/5uQaOmPJ6SB520/Rq04Q2Roglwk8Zlg6h7VqQrtnEtiYSpAqCQgOJJzXkE4VchDsc4b8Pi1LaUL5qDlT4e4sLyDtCoDg6P5fpQ7bRoUY3IfwdWmpO+Uvcwc3pA7T4MxNJDePOpXKc6YBcdoUKs4hppUZqy7TPOqBendsRJXvV7xfV1dHFT4+kQVU1y8ih0nH7F4yzUSVakyXV2kihd3sOLnwXWpWkakhf91xCJLov1XZ0CXYZuYnEqHcdu5+yJGqtK3S2agz+YpTfiuRF4dM6NC153giU8Iee2sufMkiDuPghjuIigFlIxYdJzGNQqx9+hjJg2oSYE8OWg+eAtb5rYlMUmFyHn7dfsVFo9tydhfj/BDjzqcu+qDoZ4eLm2/Q4GoHRU3oJT8Z4Li6v7T17SffBCFqBsVX2khQqWhcUV7ts1s/1+dvX/y4t+URHt/ogTk9p9/yuz1nkRFidY+GllTmaRWU7xobjrULEC3phWwMDVOSwBHuiBEEYiuiQUcOPOQi/f88PaJYeaI+pQukotLd3xZfeiRbBCwfHxjdp1/TmpsHBXKOVCxqJ0sFk6PY6aTLEdGJ7Dp+D32XfTB2zdcEg3KHgNqsLM2ZVyfGrSqU+wzwvz/JBT+2XN/s0AT0ybcC3EJKmavvsCx6y+IjlMhBZmQNRotialq+rUoQ/NaxSlob0kOS1P03m+rLeim0jK1dYVvOh7G5OQUjIwMdGncOtsjg6ITPr6wyHh8AqI4dP4RG089wxCFdC6LI4VlnM3MiNY1CjCuT13M09T5P7vU/92zf+NA002uVqPFPziK33ff4PdDD8htns6GqJUMPCKnzCibCfksTensVJTalfNTKE8OmfqjA1p6N9H0qk6dF09H4KyrhkpRqXgZGMWpq8/Zcf4FobHJpMQmyV9KDj+FQl7ndXQKY9qXo1+7ytL9kpHh8b8Lhn/y6t800N5N3Dtfl29gOOsO3ePSHX8e+EdgLesIBIB0W/UElZb41FSyGehTOp81NjZmWFuaYGpuKtPJlQI1WiVJKclExSYSE5lIaGgcXgGRJAm1a6AnqUOFhSsNAI1WpvaUypedepUL0fv70tKtokPYt2JT/j1E/0eA9uFE6HIjvJ6+Yt6Gaxy+F0QO6SvTtSmUpSYZQJCxmjxNTqad9D3+DYEerbAuhaRUECEaxJbLw7j+VSlVUJAa67q4fH6r679fwK/liP9RoKUvjwCGhojoJO57B3PTJ4QHz4LxehSGd3isKHcim75Seuo/JnwE8YtQvbHiP1othXMaU7mUHUUK21ClqC1litjIVCLdb/93pNfHwP8/DrRPy4Oo2Die+YZKQphXr6OJiEokKlFNQnKipG63z2aOtbUJBewsyWNrQWGHnFhZmH0tAuZfv88soH1iytO3/+/U5F9LpIzH/+vrmOkvmAW0TL9E38YNZgHt2zbx41oAAABrSURBVFjHTP8UWUDL9Ev0bdxgFtC+jXXM9E+RBbRMv0Tfxg1mAe3bWMdM/xRZQMv0S/Rt3GAW0L6Ndcz0T5EFtEy/RN/GDWYB7dtYx0z/FFlAy/RL9G3cYBbQvo11zPRPkQW0TL9E38YN/h9TTwlDDwXNkQAAAABJRU5ErkJggg=="/>
          <p:cNvSpPr>
            <a:spLocks noChangeAspect="1" noChangeArrowheads="1"/>
          </p:cNvSpPr>
          <p:nvPr/>
        </p:nvSpPr>
        <p:spPr bwMode="auto">
          <a:xfrm>
            <a:off x="94769" y="-15350"/>
            <a:ext cx="184831" cy="1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5449" tIns="27725" rIns="55449" bIns="27725" numCol="1" anchor="t" anchorCtr="0" compatLnSpc="1">
            <a:prstTxWarp prst="textNoShape">
              <a:avLst/>
            </a:prstTxWarp>
          </a:bodyPr>
          <a:lstStyle/>
          <a:p>
            <a:endParaRPr lang="en-IN" sz="1092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8306" y="129146"/>
            <a:ext cx="1614537" cy="1284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78" y="123245"/>
            <a:ext cx="1195442" cy="12966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" y="123245"/>
            <a:ext cx="1195442" cy="1250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582" y="82346"/>
            <a:ext cx="3072701" cy="409267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20766"/>
              </p:ext>
            </p:extLst>
          </p:nvPr>
        </p:nvGraphicFramePr>
        <p:xfrm>
          <a:off x="575062" y="678425"/>
          <a:ext cx="11035376" cy="367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7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Sr. No.</a:t>
                      </a:r>
                    </a:p>
                  </a:txBody>
                  <a:tcPr marL="0" marR="0" marT="1370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7909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Name of the Team Member</a:t>
                      </a:r>
                    </a:p>
                  </a:txBody>
                  <a:tcPr marL="0" marR="0" marT="1370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Branch</a:t>
                      </a:r>
                    </a:p>
                  </a:txBody>
                  <a:tcPr marL="0" marR="0" marT="1370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Year</a:t>
                      </a:r>
                    </a:p>
                  </a:txBody>
                  <a:tcPr marL="0" marR="0" marT="137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Position/Role in team</a:t>
                      </a:r>
                    </a:p>
                  </a:txBody>
                  <a:tcPr marL="0" marR="0" marT="1370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1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CHAUDHARI URVI PRAHLADBHAI 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2nd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Team Leader</a:t>
                      </a: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 / Research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2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NIMAVAT MEET NILESHBHAI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128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2nd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Co-Leader / Front End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3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DHORIYANI HARSH HASMUKHBHAI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128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2nd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Front end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4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MIRANI SMIT MAHESHBHAI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128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2nd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Designing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4324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898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5</a:t>
                      </a:r>
                    </a:p>
                  </a:txBody>
                  <a:tcPr marL="0" marR="0" marT="17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BARAD JEET MANOJBHAI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16018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7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1st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7520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Designing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481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8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6</a:t>
                      </a:r>
                    </a:p>
                  </a:txBody>
                  <a:tcPr marL="0" marR="0" marT="1116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pc="0" dirty="0">
                          <a:latin typeface="Georgia" panose="02040502050405020303" pitchFamily="18" charset="0"/>
                        </a:rPr>
                        <a:t>TERAIYA VAIDEHI KIRITBHAI</a:t>
                      </a:r>
                      <a:endParaRPr lang="en-CA" sz="1600" b="0" spc="0" dirty="0">
                        <a:latin typeface="Georgia" panose="02040502050405020303" pitchFamily="18" charset="0"/>
                      </a:endParaRPr>
                    </a:p>
                  </a:txBody>
                  <a:tcPr marL="0" marR="0" marT="966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BCA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116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1st</a:t>
                      </a:r>
                      <a:r>
                        <a:rPr sz="1600" spc="0" dirty="0">
                          <a:latin typeface="Georgia" panose="02040502050405020303" pitchFamily="18" charset="0"/>
                          <a:cs typeface="Arial MT"/>
                        </a:rPr>
                        <a:t> Year</a:t>
                      </a:r>
                    </a:p>
                  </a:txBody>
                  <a:tcPr marL="0" marR="0" marT="1116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spc="0" dirty="0">
                          <a:latin typeface="Georgia" panose="02040502050405020303" pitchFamily="18" charset="0"/>
                          <a:cs typeface="Arial MT"/>
                        </a:rPr>
                        <a:t>Front End</a:t>
                      </a:r>
                      <a:endParaRPr sz="160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1116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1459" y="4550153"/>
            <a:ext cx="5289754" cy="41513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61942"/>
              </p:ext>
            </p:extLst>
          </p:nvPr>
        </p:nvGraphicFramePr>
        <p:xfrm>
          <a:off x="568713" y="5063613"/>
          <a:ext cx="11041725" cy="1609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Sr. No.</a:t>
                      </a:r>
                    </a:p>
                  </a:txBody>
                  <a:tcPr marL="0" marR="0" marT="92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Name of mentor</a:t>
                      </a:r>
                      <a:r>
                        <a:rPr lang="en-US" sz="1600" b="1" spc="0" dirty="0">
                          <a:latin typeface="Georgia" panose="02040502050405020303" pitchFamily="18" charset="0"/>
                          <a:cs typeface="Arial Black"/>
                        </a:rPr>
                        <a:t> </a:t>
                      </a:r>
                      <a:endParaRPr sz="1600" b="1" spc="0" dirty="0">
                        <a:latin typeface="Georgia" panose="02040502050405020303" pitchFamily="18" charset="0"/>
                        <a:cs typeface="Arial Black"/>
                      </a:endParaRPr>
                    </a:p>
                  </a:txBody>
                  <a:tcPr marL="0" marR="0" marT="92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Category</a:t>
                      </a:r>
                    </a:p>
                  </a:txBody>
                  <a:tcPr marL="0" marR="0" marT="92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Expertise</a:t>
                      </a:r>
                    </a:p>
                  </a:txBody>
                  <a:tcPr marL="0" marR="0" marT="92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Domain Experience</a:t>
                      </a:r>
                    </a:p>
                  </a:txBody>
                  <a:tcPr marL="0" marR="0" marT="92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4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1</a:t>
                      </a: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0" spc="0" dirty="0">
                          <a:latin typeface="Georgia" panose="02040502050405020303" pitchFamily="18" charset="0"/>
                          <a:cs typeface="Arial MT"/>
                        </a:rPr>
                        <a:t>Prof. </a:t>
                      </a: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Girish Dave 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Mentor 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AI &amp; ML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(Web Development)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Web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0" dirty="0">
                          <a:latin typeface="Georgia" panose="02040502050405020303" pitchFamily="18" charset="0"/>
                          <a:cs typeface="Arial Black"/>
                        </a:rPr>
                        <a:t>2</a:t>
                      </a: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Mr. Chandresh Patel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Co-Mentor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(Web Development)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en-US" sz="1600" b="0" spc="0" dirty="0">
                          <a:latin typeface="Georgia" panose="02040502050405020303" pitchFamily="18" charset="0"/>
                          <a:cs typeface="Arial MT"/>
                        </a:rPr>
                        <a:t>Web</a:t>
                      </a:r>
                      <a:endParaRPr sz="1600" b="0" spc="0" dirty="0">
                        <a:latin typeface="Georgia" panose="02040502050405020303" pitchFamily="18" charset="0"/>
                        <a:cs typeface="Arial MT"/>
                      </a:endParaRPr>
                    </a:p>
                  </a:txBody>
                  <a:tcPr marL="0" marR="0" marT="9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3EFA3-A716-8D25-1A62-796D414715CB}"/>
              </a:ext>
            </a:extLst>
          </p:cNvPr>
          <p:cNvSpPr txBox="1"/>
          <p:nvPr/>
        </p:nvSpPr>
        <p:spPr>
          <a:xfrm rot="10800000" flipH="1" flipV="1">
            <a:off x="4406521" y="0"/>
            <a:ext cx="337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Georgia" panose="02040502050405020303" pitchFamily="18" charset="0"/>
              </a:rPr>
              <a:t>IDEA TITLE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1325F-1CA2-C482-AA14-9E7A62E8B5FA}"/>
              </a:ext>
            </a:extLst>
          </p:cNvPr>
          <p:cNvSpPr txBox="1"/>
          <p:nvPr/>
        </p:nvSpPr>
        <p:spPr>
          <a:xfrm>
            <a:off x="673514" y="677228"/>
            <a:ext cx="10844981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Proposed solution 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Field Bridge is a comprehensive platform designed to empower farmers and buyers by providing </a:t>
            </a: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Easy platform access. 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Real-time data and weather updates for farmers.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Multilingual support in </a:t>
            </a: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Gujarati and Hindi.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Streamlined </a:t>
            </a: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Communication channels.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Increased </a:t>
            </a: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Awareness of government policies</a:t>
            </a:r>
            <a:r>
              <a:rPr lang="en-US" sz="2000" dirty="0">
                <a:latin typeface="Georgia" panose="02040502050405020303" pitchFamily="18" charset="0"/>
              </a:rPr>
              <a:t>, fostering </a:t>
            </a: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informed decision-making.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429AB-9213-E989-3745-CC46E7E76D58}"/>
              </a:ext>
            </a:extLst>
          </p:cNvPr>
          <p:cNvSpPr txBox="1"/>
          <p:nvPr/>
        </p:nvSpPr>
        <p:spPr>
          <a:xfrm>
            <a:off x="673514" y="4062874"/>
            <a:ext cx="9680736" cy="224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Uniqueness of Project :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Real time weather report.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Government agriculture policies awareness.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Direct market access without mediator.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Supports 2 language</a:t>
            </a:r>
            <a:r>
              <a:rPr lang="en-IN" sz="2000" dirty="0">
                <a:latin typeface="Georgia" panose="02040502050405020303" pitchFamily="18" charset="0"/>
              </a:rPr>
              <a:t>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Farmer sell products all over state or country.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412FDA-6534-8D1B-55DC-A7559B95BEDA}"/>
              </a:ext>
            </a:extLst>
          </p:cNvPr>
          <p:cNvSpPr txBox="1"/>
          <p:nvPr/>
        </p:nvSpPr>
        <p:spPr>
          <a:xfrm>
            <a:off x="2287593" y="152000"/>
            <a:ext cx="2859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Georgia" panose="02040502050405020303" pitchFamily="18" charset="0"/>
              </a:rPr>
              <a:t>Working Flow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02089-E884-A5A3-976F-31E0E9E5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73" y="932099"/>
            <a:ext cx="6779891" cy="5616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3A347D-2925-5822-5168-8CC5AA89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1682" y="932099"/>
            <a:ext cx="4970317" cy="5616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EE0DC-4554-E45C-7C1A-0D3DE5A5F248}"/>
              </a:ext>
            </a:extLst>
          </p:cNvPr>
          <p:cNvSpPr txBox="1"/>
          <p:nvPr/>
        </p:nvSpPr>
        <p:spPr>
          <a:xfrm>
            <a:off x="7996027" y="152000"/>
            <a:ext cx="3421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Georgia" panose="02040502050405020303" pitchFamily="18" charset="0"/>
              </a:rPr>
              <a:t>Tech Stack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211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9B69-9A93-B40B-E071-0C96677C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7"/>
            <a:ext cx="10515600" cy="747250"/>
          </a:xfrm>
        </p:spPr>
        <p:txBody>
          <a:bodyPr/>
          <a:lstStyle/>
          <a:p>
            <a:r>
              <a:rPr lang="en-CA" b="1" dirty="0"/>
              <a:t>                           </a:t>
            </a:r>
            <a:r>
              <a:rPr lang="en-CA" sz="3600" b="1" dirty="0">
                <a:latin typeface="Georgia" panose="02040502050405020303" pitchFamily="18" charset="0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E6715-BBD7-AA67-0591-AA5AC824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816077"/>
            <a:ext cx="11916697" cy="5850194"/>
          </a:xfrm>
        </p:spPr>
      </p:pic>
    </p:spTree>
    <p:extLst>
      <p:ext uri="{BB962C8B-B14F-4D97-AF65-F5344CB8AC3E}">
        <p14:creationId xmlns:p14="http://schemas.microsoft.com/office/powerpoint/2010/main" val="11863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0AEC1-8589-5FD3-5D19-D69CFBD58745}"/>
              </a:ext>
            </a:extLst>
          </p:cNvPr>
          <p:cNvSpPr txBox="1"/>
          <p:nvPr/>
        </p:nvSpPr>
        <p:spPr>
          <a:xfrm>
            <a:off x="1532177" y="1406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Benefits :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F96CA70-A30E-2494-FB1B-0A2F3E766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54574"/>
              </p:ext>
            </p:extLst>
          </p:nvPr>
        </p:nvGraphicFramePr>
        <p:xfrm>
          <a:off x="149137" y="755395"/>
          <a:ext cx="5170115" cy="577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B357DD-8180-5662-F107-ECEC2D41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4853"/>
              </p:ext>
            </p:extLst>
          </p:nvPr>
        </p:nvGraphicFramePr>
        <p:xfrm>
          <a:off x="5712542" y="652546"/>
          <a:ext cx="6174658" cy="57732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87329">
                  <a:extLst>
                    <a:ext uri="{9D8B030D-6E8A-4147-A177-3AD203B41FA5}">
                      <a16:colId xmlns:a16="http://schemas.microsoft.com/office/drawing/2014/main" val="1098921229"/>
                    </a:ext>
                  </a:extLst>
                </a:gridCol>
                <a:gridCol w="3087329">
                  <a:extLst>
                    <a:ext uri="{9D8B030D-6E8A-4147-A177-3AD203B41FA5}">
                      <a16:colId xmlns:a16="http://schemas.microsoft.com/office/drawing/2014/main" val="1821152019"/>
                    </a:ext>
                  </a:extLst>
                </a:gridCol>
              </a:tblGrid>
              <a:tr h="601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Problem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Solution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59369"/>
                  </a:ext>
                </a:extLst>
              </a:tr>
              <a:tr h="1191058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Farmer can’t get their fair price of crop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</a:p>
                    <a:p>
                      <a:pPr marL="342900" indent="-34290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We can connect farmer to buyer directly without mediator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67374885"/>
                  </a:ext>
                </a:extLst>
              </a:tr>
              <a:tr h="1684490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Farmer cannot take benefits of government policies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</a:p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We can inform and create a page which give information about government policies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</a:p>
                    <a:p>
                      <a:pPr marL="342900" indent="-34290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extLst>
                  <a:ext uri="{0D108BD9-81ED-4DB2-BD59-A6C34878D82A}">
                    <a16:rowId xmlns:a16="http://schemas.microsoft.com/office/drawing/2014/main" val="3340901428"/>
                  </a:ext>
                </a:extLst>
              </a:tr>
              <a:tr h="1135423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Many farmer had problem of digital literacy.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</a:t>
                      </a:r>
                    </a:p>
                    <a:p>
                      <a:pPr marL="342900" indent="-34290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Farmer can contact to village councilor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</a:p>
                    <a:p>
                      <a:pPr marL="342900" indent="-34290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extLst>
                  <a:ext uri="{0D108BD9-81ED-4DB2-BD59-A6C34878D82A}">
                    <a16:rowId xmlns:a16="http://schemas.microsoft.com/office/drawing/2014/main" val="1979294120"/>
                  </a:ext>
                </a:extLst>
              </a:tr>
              <a:tr h="1160668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25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Current agriculture apps can’t give information about weather.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ts val="2025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* Our website give real-time weather report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​.</a:t>
                      </a:r>
                    </a:p>
                    <a:p>
                      <a:pPr marL="342900" indent="-342900" algn="l" rtl="0" fontAlgn="base">
                        <a:lnSpc>
                          <a:spcPts val="2025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107" marR="59107" marT="29553" marB="29553"/>
                </a:tc>
                <a:extLst>
                  <a:ext uri="{0D108BD9-81ED-4DB2-BD59-A6C34878D82A}">
                    <a16:rowId xmlns:a16="http://schemas.microsoft.com/office/drawing/2014/main" val="13267016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524D80-6991-43D4-241F-381D6AFE3A64}"/>
              </a:ext>
            </a:extLst>
          </p:cNvPr>
          <p:cNvSpPr txBox="1"/>
          <p:nvPr/>
        </p:nvSpPr>
        <p:spPr>
          <a:xfrm>
            <a:off x="5946864" y="129324"/>
            <a:ext cx="2420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Current Problem 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D6A3A5-9007-9FF4-0D76-7C5EF8001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252" y="-122786"/>
            <a:ext cx="983072" cy="927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D4786C-F154-C14D-9AB2-595B3342D0AA}"/>
              </a:ext>
            </a:extLst>
          </p:cNvPr>
          <p:cNvSpPr txBox="1"/>
          <p:nvPr/>
        </p:nvSpPr>
        <p:spPr>
          <a:xfrm>
            <a:off x="9509290" y="140661"/>
            <a:ext cx="1966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Our Solution</a:t>
            </a:r>
            <a:endParaRPr lang="en-IN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411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                         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hackgeniuses25@gmail.com</dc:creator>
  <cp:lastModifiedBy>hackgeniuses25@gmail.com</cp:lastModifiedBy>
  <cp:revision>18</cp:revision>
  <cp:lastPrinted>2025-01-28T01:51:19Z</cp:lastPrinted>
  <dcterms:created xsi:type="dcterms:W3CDTF">2025-01-25T06:33:51Z</dcterms:created>
  <dcterms:modified xsi:type="dcterms:W3CDTF">2025-02-03T02:05:20Z</dcterms:modified>
</cp:coreProperties>
</file>