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849" r:id="rId6"/>
    <p:sldId id="263" r:id="rId7"/>
    <p:sldId id="3844" r:id="rId8"/>
    <p:sldId id="3846" r:id="rId9"/>
    <p:sldId id="261" r:id="rId10"/>
    <p:sldId id="3852" r:id="rId11"/>
    <p:sldId id="3851" r:id="rId12"/>
    <p:sldId id="265" r:id="rId13"/>
    <p:sldId id="268" r:id="rId14"/>
    <p:sldId id="3848" r:id="rId15"/>
    <p:sldId id="267" r:id="rId16"/>
    <p:sldId id="3853" r:id="rId17"/>
    <p:sldId id="3854" r:id="rId18"/>
    <p:sldId id="3855" r:id="rId19"/>
    <p:sldId id="3856" r:id="rId20"/>
    <p:sldId id="3857" r:id="rId21"/>
    <p:sldId id="38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6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train &gt;&gt; </a:t>
            </a:r>
            <a:r>
              <a:rPr lang="en-US" dirty="0" err="1"/>
              <a:t>val</a:t>
            </a:r>
            <a:r>
              <a:rPr lang="en-US" dirty="0"/>
              <a:t>: overfitting (need regularization, more data, or simpler model)</a:t>
            </a:r>
          </a:p>
          <a:p>
            <a:r>
              <a:rPr lang="en-US" dirty="0"/>
              <a:t>If both low &amp; close: underfitting (need more complex model or richer features)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30244-4EAB-1A23-EC07-48EF4C18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6F23DC-E339-CBDE-0403-6CB838721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D6153-2FD8-EADC-6A29-C69E31069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A0FB2-74A8-ECC0-5545-F1DEC5F9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5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EC855-FDDD-C5AA-A5DD-284248194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8F958-9734-F333-E320-6CFA519FD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02CCE-D864-0D90-1967-F1170550A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  <a:r>
              <a:rPr lang="en-US" dirty="0"/>
              <a:t>: We looked for low false negatives since we prioritized catching fake news (recall) and low false positives since we also prioritized avoiding false alarms (precision).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C2D3E-0994-069A-1BA1-24C5080C0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3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FB279-5E3B-6043-5DD6-50435334D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F09EA-B03E-20FD-1C3B-888529628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9C180-722C-1B29-9F7A-7C62992D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BE9A-BE42-3097-8510-013F52836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1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FE45B-083C-A42E-C1A9-3366FFD31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6E05E-4627-869C-6996-1AFA20109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2F26E-60C7-9023-1333-CCCEB20B6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F9449-0BA8-8431-4033-2645C33C7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0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dataset is roughly balanced (52.3% fake, 47.7% real).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classic NLP steps reduce vocabulary size and noise, improving signal-to-noise for the TF-IDF representation and simplifying model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b="1" dirty="0"/>
              <a:t>Fake News Detection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42875"/>
            <a:ext cx="10515600" cy="59531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Training &amp; saved artifacts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63300" cy="227965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Artifacts saved:</a:t>
            </a:r>
          </a:p>
          <a:p>
            <a:r>
              <a:rPr lang="en-US" sz="2800" b="1" dirty="0"/>
              <a:t>TF-IDF vectorizer → </a:t>
            </a:r>
            <a:r>
              <a:rPr lang="en-US" sz="2800" b="1" dirty="0" err="1"/>
              <a:t>tfidf_vectorizer.pkl</a:t>
            </a:r>
            <a:endParaRPr lang="en-US" sz="2800" b="1" dirty="0"/>
          </a:p>
          <a:p>
            <a:r>
              <a:rPr lang="en-US" sz="2800" b="1" dirty="0"/>
              <a:t>Trained model → </a:t>
            </a:r>
            <a:r>
              <a:rPr lang="en-US" sz="2800" b="1" dirty="0" err="1"/>
              <a:t>fake_news_detector.pkl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8907"/>
            <a:ext cx="10515600" cy="585788"/>
          </a:xfrm>
          <a:noFill/>
        </p:spPr>
        <p:txBody>
          <a:bodyPr anchor="ctr"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-95250" y="1280160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latin typeface="Aptos" panose="020B0004020202020204" pitchFamily="34" charset="0"/>
              </a:rPr>
              <a:t>Accuracy (train &amp; test)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Precision, recall, F1 (via </a:t>
            </a:r>
            <a:r>
              <a:rPr lang="en-US" dirty="0" err="1">
                <a:latin typeface="Aptos" panose="020B0004020202020204" pitchFamily="34" charset="0"/>
              </a:rPr>
              <a:t>classification_report</a:t>
            </a:r>
            <a:r>
              <a:rPr lang="en-US" dirty="0">
                <a:latin typeface="Aptos" panose="020B0004020202020204" pitchFamily="34" charset="0"/>
              </a:rPr>
              <a:t> / specific metrics)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Confusion matrix (visualized with seaborn heatmap)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ROC-AUC (</a:t>
            </a:r>
            <a:r>
              <a:rPr lang="en-US" dirty="0" err="1">
                <a:latin typeface="Aptos" panose="020B0004020202020204" pitchFamily="34" charset="0"/>
              </a:rPr>
              <a:t>roc_auc_score</a:t>
            </a:r>
            <a:r>
              <a:rPr lang="en-US" dirty="0">
                <a:latin typeface="Aptos" panose="020B0004020202020204" pitchFamily="34" charset="0"/>
              </a:rPr>
              <a:t> + ROC curve)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Precision-Recall curve + Average Precision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Learning curves (</a:t>
            </a:r>
            <a:r>
              <a:rPr lang="en-US" dirty="0" err="1">
                <a:latin typeface="Aptos" panose="020B0004020202020204" pitchFamily="34" charset="0"/>
              </a:rPr>
              <a:t>learning_curve</a:t>
            </a:r>
            <a:r>
              <a:rPr lang="en-US" dirty="0">
                <a:latin typeface="Aptos" panose="020B0004020202020204" pitchFamily="34" charset="0"/>
              </a:rPr>
              <a:t>) to inspect bias/variance with increasing training size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Distribution of predicted probabilities (histograms)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910272"/>
            <a:ext cx="5514975" cy="5037455"/>
          </a:xfrm>
          <a:noFill/>
        </p:spPr>
        <p:txBody>
          <a:bodyPr>
            <a:normAutofit/>
          </a:bodyPr>
          <a:lstStyle/>
          <a:p>
            <a:endParaRPr lang="en-US" i="1" dirty="0"/>
          </a:p>
          <a:p>
            <a:endParaRPr lang="en-US" i="1" dirty="0"/>
          </a:p>
          <a:p>
            <a:r>
              <a:rPr lang="en-US" b="1" i="1" dirty="0"/>
              <a:t>Why these?</a:t>
            </a:r>
            <a:r>
              <a:rPr lang="en-US" b="1" dirty="0"/>
              <a:t> </a:t>
            </a:r>
          </a:p>
          <a:p>
            <a:r>
              <a:rPr lang="en-US" dirty="0">
                <a:latin typeface="Aptos" panose="020B0004020202020204" pitchFamily="34" charset="0"/>
              </a:rPr>
              <a:t>Together they give a robust view: accuracy for overall correctness, precision/recall for class-wise performance (important for fake news), ROC/PR for threshold-independent quality, and learning curves for diagnosing under/overfitting.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772942"/>
          </a:xfrm>
        </p:spPr>
        <p:txBody>
          <a:bodyPr anchor="ctr">
            <a:normAutofit/>
          </a:bodyPr>
          <a:lstStyle/>
          <a:p>
            <a:r>
              <a:rPr lang="en-US" dirty="0"/>
              <a:t>Provided outputs from our run: learning curve </a:t>
            </a:r>
          </a:p>
        </p:txBody>
      </p:sp>
      <p:pic>
        <p:nvPicPr>
          <p:cNvPr id="7" name="Picture 6" descr="A graph showing the growth of a training score&#10;&#10;AI-generated content may be incorrect.">
            <a:extLst>
              <a:ext uri="{FF2B5EF4-FFF2-40B4-BE49-F238E27FC236}">
                <a16:creationId xmlns:a16="http://schemas.microsoft.com/office/drawing/2014/main" id="{4C34A9B2-4023-AE69-4D53-2778539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1" r="-1" b="8693"/>
          <a:stretch>
            <a:fillRect/>
          </a:stretch>
        </p:blipFill>
        <p:spPr>
          <a:xfrm>
            <a:off x="838200" y="1838099"/>
            <a:ext cx="8012113" cy="4284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3CBB-7394-B060-73D9-491B853FD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8367-A93E-04C3-92CA-8EFAE7D8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772942"/>
          </a:xfrm>
        </p:spPr>
        <p:txBody>
          <a:bodyPr anchor="ctr">
            <a:normAutofit/>
          </a:bodyPr>
          <a:lstStyle/>
          <a:p>
            <a:r>
              <a:rPr lang="en-US" dirty="0"/>
              <a:t>Provided outputs from our run</a:t>
            </a:r>
          </a:p>
        </p:txBody>
      </p:sp>
      <p:pic>
        <p:nvPicPr>
          <p:cNvPr id="4" name="Picture 3" descr="A graph of precision-recall curve&#10;&#10;AI-generated content may be incorrect.">
            <a:extLst>
              <a:ext uri="{FF2B5EF4-FFF2-40B4-BE49-F238E27FC236}">
                <a16:creationId xmlns:a16="http://schemas.microsoft.com/office/drawing/2014/main" id="{CDF1728F-D540-2C16-32CE-495D365F0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6" y="994243"/>
            <a:ext cx="7576458" cy="55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7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9DA02-CA70-D15C-4CF8-1919223A7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C110-FCEC-768C-C878-770815C0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772942"/>
          </a:xfrm>
        </p:spPr>
        <p:txBody>
          <a:bodyPr anchor="ctr">
            <a:normAutofit/>
          </a:bodyPr>
          <a:lstStyle/>
          <a:p>
            <a:r>
              <a:rPr lang="en-US" dirty="0"/>
              <a:t>Provided outputs from our run</a:t>
            </a:r>
          </a:p>
        </p:txBody>
      </p:sp>
      <p:pic>
        <p:nvPicPr>
          <p:cNvPr id="5" name="Picture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139C5A19-5F9F-6E40-850E-7F5D3417D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48" y="1031114"/>
            <a:ext cx="6813051" cy="51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8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97353-96D6-CC0C-7C7D-880349AC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17FB-88DA-F7CE-C0E0-9CFA58B9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772942"/>
          </a:xfrm>
        </p:spPr>
        <p:txBody>
          <a:bodyPr anchor="ctr">
            <a:normAutofit/>
          </a:bodyPr>
          <a:lstStyle/>
          <a:p>
            <a:r>
              <a:rPr lang="en-US" dirty="0"/>
              <a:t>Provided outputs from our run</a:t>
            </a:r>
          </a:p>
        </p:txBody>
      </p:sp>
      <p:pic>
        <p:nvPicPr>
          <p:cNvPr id="4" name="Picture 3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E1F74C43-B89B-1DF7-F9C9-14BE3DB45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91" y="962340"/>
            <a:ext cx="7909733" cy="57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2B79C-13A4-DC17-19FC-B368EA0C2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7E81-AF7E-E5FD-B51A-DBB5B511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772942"/>
          </a:xfrm>
        </p:spPr>
        <p:txBody>
          <a:bodyPr anchor="ctr">
            <a:normAutofit/>
          </a:bodyPr>
          <a:lstStyle/>
          <a:p>
            <a:r>
              <a:rPr lang="en-US" dirty="0"/>
              <a:t>Provided outputs from our run</a:t>
            </a:r>
          </a:p>
        </p:txBody>
      </p:sp>
      <p:pic>
        <p:nvPicPr>
          <p:cNvPr id="5" name="Picture 4" descr="A green and red graph&#10;&#10;AI-generated content may be incorrect.">
            <a:extLst>
              <a:ext uri="{FF2B5EF4-FFF2-40B4-BE49-F238E27FC236}">
                <a16:creationId xmlns:a16="http://schemas.microsoft.com/office/drawing/2014/main" id="{181A43B2-2B6F-A276-D684-75F2920BD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0" y="1089655"/>
            <a:ext cx="8466970" cy="56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1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384A-DED8-4A1F-CFFF-62B79766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13FD9-51DD-5E6C-845A-3F4E1EFB54B1}"/>
              </a:ext>
            </a:extLst>
          </p:cNvPr>
          <p:cNvSpPr txBox="1"/>
          <p:nvPr/>
        </p:nvSpPr>
        <p:spPr>
          <a:xfrm>
            <a:off x="5242344" y="2667000"/>
            <a:ext cx="6482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Bundle </a:t>
            </a:r>
            <a:r>
              <a:rPr lang="en-US" b="1" dirty="0" err="1"/>
              <a:t>tfidf_vectorizer.pkl</a:t>
            </a:r>
            <a:r>
              <a:rPr lang="en-US" b="1" dirty="0"/>
              <a:t> and </a:t>
            </a:r>
            <a:r>
              <a:rPr lang="en-US" b="1" dirty="0" err="1"/>
              <a:t>fake_news_detector.pkl</a:t>
            </a:r>
            <a:r>
              <a:rPr lang="en-US" b="1" dirty="0"/>
              <a:t> into a small service using </a:t>
            </a:r>
            <a:r>
              <a:rPr lang="en-US" b="1" dirty="0" err="1"/>
              <a:t>FastAPI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API flow: client sends article → preprocessing pipeline → vectorize → </a:t>
            </a:r>
            <a:r>
              <a:rPr lang="en-US" b="1" dirty="0" err="1"/>
              <a:t>model.predict_proba</a:t>
            </a:r>
            <a:r>
              <a:rPr lang="en-US" b="1" dirty="0"/>
              <a:t> → return probability and explanation tokens.</a:t>
            </a:r>
          </a:p>
        </p:txBody>
      </p:sp>
    </p:spTree>
    <p:extLst>
      <p:ext uri="{BB962C8B-B14F-4D97-AF65-F5344CB8AC3E}">
        <p14:creationId xmlns:p14="http://schemas.microsoft.com/office/powerpoint/2010/main" val="285263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3510095" cy="5315035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DEMO and Q&amp;A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THE PROBLEM AND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268" y="938990"/>
            <a:ext cx="5552091" cy="576822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Problem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The digital age has led to an explosion of misinformation.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Manually verifying the vast amount of news content is impossible.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The public needs tools to help identify potentially fake news.</a:t>
            </a:r>
          </a:p>
          <a:p>
            <a:r>
              <a:rPr lang="en-US" b="1" dirty="0"/>
              <a:t>Project Goal: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>
                <a:latin typeface="Aptos" panose="020B0004020202020204" pitchFamily="34" charset="0"/>
              </a:rPr>
              <a:t>To build a robust, accurate, and automated </a:t>
            </a:r>
            <a:r>
              <a:rPr lang="en-US" b="1" dirty="0">
                <a:latin typeface="Aptos" panose="020B0004020202020204" pitchFamily="34" charset="0"/>
              </a:rPr>
              <a:t>Machine Learning classifier</a:t>
            </a:r>
            <a:r>
              <a:rPr lang="en-US" dirty="0">
                <a:latin typeface="Aptos" panose="020B0004020202020204" pitchFamily="34" charset="0"/>
              </a:rPr>
              <a:t> that can distinguish between real and fake news articles with high reliability.</a:t>
            </a:r>
          </a:p>
          <a:p>
            <a:br>
              <a:rPr lang="en-US" dirty="0"/>
            </a:b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3" y="922910"/>
            <a:ext cx="11334751" cy="598433"/>
          </a:xfrm>
          <a:noFill/>
        </p:spPr>
        <p:txBody>
          <a:bodyPr anchor="b"/>
          <a:lstStyle/>
          <a:p>
            <a:r>
              <a:rPr lang="en-US" dirty="0"/>
              <a:t>Model choice: Logistic Regression-Why logistic regression was a good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6349" y="2167401"/>
            <a:ext cx="10296525" cy="442697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latin typeface="Aptos" panose="020B0004020202020204" pitchFamily="34" charset="0"/>
              </a:rPr>
              <a:t>Performance × Speed- </a:t>
            </a:r>
            <a:r>
              <a:rPr lang="en-US" sz="2000" dirty="0">
                <a:latin typeface="Aptos" panose="020B0004020202020204" pitchFamily="34" charset="0"/>
              </a:rPr>
              <a:t>Works extremely well with TF-IDF (sparse, high-dimensional input)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Aptos" panose="020B0004020202020204" pitchFamily="34" charset="0"/>
              </a:rPr>
              <a:t>Regularization and stability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Aptos" panose="020B0004020202020204" pitchFamily="34" charset="0"/>
              </a:rPr>
              <a:t>Operational readiness:</a:t>
            </a:r>
            <a:r>
              <a:rPr lang="en-US" sz="2000" dirty="0">
                <a:latin typeface="Aptos" panose="020B0004020202020204" pitchFamily="34" charset="0"/>
              </a:rPr>
              <a:t> small artifacts, fast inference, probability outputs for safe thresholds and human review.</a:t>
            </a:r>
          </a:p>
          <a:p>
            <a:pPr marL="342900" indent="-342900">
              <a:buAutoNum type="arabicPeriod"/>
            </a:pPr>
            <a:r>
              <a:rPr lang="en-US" sz="2000" b="1" dirty="0">
                <a:latin typeface="Aptos" panose="020B0004020202020204" pitchFamily="34" charset="0"/>
              </a:rPr>
              <a:t>Fast</a:t>
            </a:r>
            <a:r>
              <a:rPr lang="en-US" sz="2000" dirty="0">
                <a:latin typeface="Aptos" panose="020B0004020202020204" pitchFamily="34" charset="0"/>
              </a:rPr>
              <a:t> to train and </a:t>
            </a:r>
            <a:r>
              <a:rPr lang="en-US" sz="2000" b="1" dirty="0">
                <a:latin typeface="Aptos" panose="020B0004020202020204" pitchFamily="34" charset="0"/>
              </a:rPr>
              <a:t>cheap</a:t>
            </a:r>
            <a:r>
              <a:rPr lang="en-US" sz="2000" dirty="0">
                <a:latin typeface="Aptos" panose="020B0004020202020204" pitchFamily="34" charset="0"/>
              </a:rPr>
              <a:t> to deploy.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768" y="722376"/>
            <a:ext cx="8009382" cy="5010912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2000" b="1" dirty="0">
                <a:latin typeface="Aptos" panose="020B0004020202020204" pitchFamily="34" charset="0"/>
              </a:rPr>
              <a:t>Deliverables</a:t>
            </a: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Cleaning dataset and feature pipeline</a:t>
            </a: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Baseline model (Logistic Regression)</a:t>
            </a: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Evaluation (confusion matrix, ROC, PR curve, learning curves)</a:t>
            </a: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Saved artifacts for deployment (TF-IDF vectorizer, model .</a:t>
            </a:r>
            <a:r>
              <a:rPr lang="en-US" sz="2000" dirty="0" err="1">
                <a:latin typeface="Aptos" panose="020B0004020202020204" pitchFamily="34" charset="0"/>
              </a:rPr>
              <a:t>pkl</a:t>
            </a:r>
            <a:r>
              <a:rPr lang="en-US" sz="2000" dirty="0">
                <a:latin typeface="Aptos" panose="020B00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Dataset (source &amp; composition)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F39461A-3B9C-5C42-ED21-77573E9FC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23013" y="2338052"/>
            <a:ext cx="550742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Datasets used</a:t>
            </a:r>
            <a:r>
              <a:rPr lang="en-US" altLang="en-US" sz="1800" b="1" dirty="0"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ptos" panose="020B0004020202020204" pitchFamily="34" charset="0"/>
              </a:rPr>
              <a:t>Fake.csv and True.csv combined into new_dataset.csv without stemming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ptos" panose="020B0004020202020204" pitchFamily="34" charset="0"/>
              </a:rPr>
              <a:t>Counted the dataset’s missing values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3A48E-7E7E-6E1D-210F-3C95A7B311EF}"/>
              </a:ext>
            </a:extLst>
          </p:cNvPr>
          <p:cNvSpPr txBox="1"/>
          <p:nvPr/>
        </p:nvSpPr>
        <p:spPr>
          <a:xfrm>
            <a:off x="1824418" y="1664196"/>
            <a:ext cx="8543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0        As U.S. budget fight looms, Republicans flip t...</a:t>
            </a:r>
          </a:p>
          <a:p>
            <a:r>
              <a:rPr lang="en-US" b="1" dirty="0">
                <a:latin typeface="Aptos" panose="020B0004020202020204" pitchFamily="34" charset="0"/>
              </a:rPr>
              <a:t>1        U.S. military to accept transgender recruits o...</a:t>
            </a:r>
          </a:p>
          <a:p>
            <a:r>
              <a:rPr lang="en-US" b="1" dirty="0">
                <a:latin typeface="Aptos" panose="020B0004020202020204" pitchFamily="34" charset="0"/>
              </a:rPr>
              <a:t>2        Senior U.S. Republican senator: 'Let Mr. Muell...</a:t>
            </a:r>
          </a:p>
          <a:p>
            <a:r>
              <a:rPr lang="en-US" b="1" dirty="0">
                <a:latin typeface="Aptos" panose="020B0004020202020204" pitchFamily="34" charset="0"/>
              </a:rPr>
              <a:t>3        FBI Russia probe helped by Australian diplomat...</a:t>
            </a:r>
          </a:p>
          <a:p>
            <a:r>
              <a:rPr lang="en-US" b="1" dirty="0">
                <a:latin typeface="Aptos" panose="020B0004020202020204" pitchFamily="34" charset="0"/>
              </a:rPr>
              <a:t>4        Trump wants Postal Service to charge 'much mor...</a:t>
            </a:r>
          </a:p>
          <a:p>
            <a:r>
              <a:rPr lang="en-US" b="1" dirty="0">
                <a:latin typeface="Aptos" panose="020B0004020202020204" pitchFamily="34" charset="0"/>
              </a:rPr>
              <a:t>                               ...                        </a:t>
            </a:r>
          </a:p>
          <a:p>
            <a:r>
              <a:rPr lang="en-US" b="1" dirty="0">
                <a:latin typeface="Aptos" panose="020B0004020202020204" pitchFamily="34" charset="0"/>
              </a:rPr>
              <a:t>44893    </a:t>
            </a:r>
            <a:r>
              <a:rPr lang="en-US" b="1" dirty="0" err="1">
                <a:latin typeface="Aptos" panose="020B0004020202020204" pitchFamily="34" charset="0"/>
              </a:rPr>
              <a:t>McPain</a:t>
            </a:r>
            <a:r>
              <a:rPr lang="en-US" b="1" dirty="0">
                <a:latin typeface="Aptos" panose="020B0004020202020204" pitchFamily="34" charset="0"/>
              </a:rPr>
              <a:t>: John McCain Furious That Iran Treated ...</a:t>
            </a:r>
          </a:p>
          <a:p>
            <a:r>
              <a:rPr lang="en-US" b="1" dirty="0">
                <a:latin typeface="Aptos" panose="020B0004020202020204" pitchFamily="34" charset="0"/>
              </a:rPr>
              <a:t>44894    JUSTICE? Yahoo Settles E-mail Privacy Class-ac...</a:t>
            </a:r>
          </a:p>
          <a:p>
            <a:r>
              <a:rPr lang="en-US" b="1" dirty="0">
                <a:latin typeface="Aptos" panose="020B0004020202020204" pitchFamily="34" charset="0"/>
              </a:rPr>
              <a:t>44895    </a:t>
            </a:r>
            <a:r>
              <a:rPr lang="en-US" b="1" dirty="0" err="1">
                <a:latin typeface="Aptos" panose="020B0004020202020204" pitchFamily="34" charset="0"/>
              </a:rPr>
              <a:t>Sunnistan</a:t>
            </a:r>
            <a:r>
              <a:rPr lang="en-US" b="1" dirty="0">
                <a:latin typeface="Aptos" panose="020B0004020202020204" pitchFamily="34" charset="0"/>
              </a:rPr>
              <a:t>: US and Allied ‘Safe Zone’ Plan to T...</a:t>
            </a:r>
          </a:p>
          <a:p>
            <a:r>
              <a:rPr lang="en-US" b="1" dirty="0">
                <a:latin typeface="Aptos" panose="020B0004020202020204" pitchFamily="34" charset="0"/>
              </a:rPr>
              <a:t>44896    How to Blow $700 Million: Al Jazeera America F...</a:t>
            </a:r>
          </a:p>
          <a:p>
            <a:r>
              <a:rPr lang="en-US" b="1" dirty="0">
                <a:latin typeface="Aptos" panose="020B0004020202020204" pitchFamily="34" charset="0"/>
              </a:rPr>
              <a:t>44897    10 U.S. Navy Sailors Held by Iranian Military ...</a:t>
            </a:r>
          </a:p>
          <a:p>
            <a:r>
              <a:rPr lang="en-US" b="1" dirty="0">
                <a:latin typeface="Aptos" panose="020B0004020202020204" pitchFamily="34" charset="0"/>
              </a:rPr>
              <a:t>Name: content, Length: 44898, </a:t>
            </a:r>
            <a:r>
              <a:rPr lang="en-US" b="1" dirty="0" err="1">
                <a:latin typeface="Aptos" panose="020B0004020202020204" pitchFamily="34" charset="0"/>
              </a:rPr>
              <a:t>dtype</a:t>
            </a:r>
            <a:r>
              <a:rPr lang="en-US" b="1" dirty="0">
                <a:latin typeface="Aptos" panose="020B0004020202020204" pitchFamily="34" charset="0"/>
              </a:rPr>
              <a:t>: object</a:t>
            </a:r>
          </a:p>
          <a:p>
            <a:br>
              <a:rPr lang="en-US" b="1" dirty="0">
                <a:latin typeface="Aptos" panose="020B0004020202020204" pitchFamily="34" charset="0"/>
              </a:rPr>
            </a:br>
            <a:endParaRPr lang="en-US" b="1" dirty="0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12340-0AAF-87F9-5CB4-923A6800F1BF}"/>
              </a:ext>
            </a:extLst>
          </p:cNvPr>
          <p:cNvSpPr txBox="1"/>
          <p:nvPr/>
        </p:nvSpPr>
        <p:spPr>
          <a:xfrm>
            <a:off x="1419225" y="247650"/>
            <a:ext cx="79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New_dataset.csv contents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9C14-1F5F-0B61-66C1-538456C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00024"/>
            <a:ext cx="10515600" cy="61572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9676-EF99-5CD6-DF0F-5834E8696F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6825" y="1371375"/>
            <a:ext cx="9810749" cy="44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Merged  the news title, text and, subject into a new feature 'content’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Concatenate</a:t>
            </a:r>
            <a:r>
              <a:rPr lang="en-US" sz="2000" dirty="0">
                <a:latin typeface="Aptos" panose="020B0004020202020204" pitchFamily="34" charset="0"/>
              </a:rPr>
              <a:t> fields: provides more signal (title + article + subject).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Lowercase &amp; removed non-letters:</a:t>
            </a:r>
            <a:r>
              <a:rPr lang="en-US" sz="2000" dirty="0">
                <a:latin typeface="Aptos" panose="020B0004020202020204" pitchFamily="34" charset="0"/>
              </a:rPr>
              <a:t> reduces noise and normalizes tokens.</a:t>
            </a:r>
          </a:p>
          <a:p>
            <a:pPr marL="0" indent="0">
              <a:buNone/>
            </a:pPr>
            <a:r>
              <a:rPr lang="en-US" sz="2000" b="1" dirty="0" err="1">
                <a:latin typeface="Aptos" panose="020B0004020202020204" pitchFamily="34" charset="0"/>
              </a:rPr>
              <a:t>Stopword</a:t>
            </a:r>
            <a:r>
              <a:rPr lang="en-US" sz="2000" b="1" dirty="0">
                <a:latin typeface="Aptos" panose="020B0004020202020204" pitchFamily="34" charset="0"/>
              </a:rPr>
              <a:t> removal</a:t>
            </a:r>
            <a:r>
              <a:rPr lang="en-US" sz="2000" dirty="0">
                <a:latin typeface="Aptos" panose="020B0004020202020204" pitchFamily="34" charset="0"/>
              </a:rPr>
              <a:t> (NLTK </a:t>
            </a:r>
            <a:r>
              <a:rPr lang="en-US" sz="2000" dirty="0" err="1">
                <a:latin typeface="Aptos" panose="020B0004020202020204" pitchFamily="34" charset="0"/>
              </a:rPr>
              <a:t>stopwords</a:t>
            </a:r>
            <a:r>
              <a:rPr lang="en-US" sz="2000" dirty="0">
                <a:latin typeface="Aptos" panose="020B0004020202020204" pitchFamily="34" charset="0"/>
              </a:rPr>
              <a:t>): eliminates common words that carry little discriminatory power.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Stemming</a:t>
            </a:r>
            <a:r>
              <a:rPr lang="en-US" sz="2000" dirty="0">
                <a:latin typeface="Aptos" panose="020B0004020202020204" pitchFamily="34" charset="0"/>
              </a:rPr>
              <a:t> (</a:t>
            </a:r>
            <a:r>
              <a:rPr lang="en-US" sz="2000" dirty="0" err="1">
                <a:latin typeface="Aptos" panose="020B0004020202020204" pitchFamily="34" charset="0"/>
              </a:rPr>
              <a:t>PorterStemmer</a:t>
            </a:r>
            <a:r>
              <a:rPr lang="en-US" sz="2000" dirty="0">
                <a:latin typeface="Aptos" panose="020B0004020202020204" pitchFamily="34" charset="0"/>
              </a:rPr>
              <a:t>): reduces inflectional forms (e.g., “</a:t>
            </a:r>
            <a:r>
              <a:rPr lang="en-US" sz="2000" dirty="0" err="1">
                <a:latin typeface="Aptos" panose="020B0004020202020204" pitchFamily="34" charset="0"/>
              </a:rPr>
              <a:t>running”→“run</a:t>
            </a:r>
            <a:r>
              <a:rPr lang="en-US" sz="2000" dirty="0">
                <a:latin typeface="Aptos" panose="020B0004020202020204" pitchFamily="34" charset="0"/>
              </a:rPr>
              <a:t>”) to reduce feature sparsity.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Save stemmed dataset</a:t>
            </a:r>
            <a:r>
              <a:rPr lang="en-US" sz="2000" dirty="0">
                <a:latin typeface="Aptos" panose="020B0004020202020204" pitchFamily="34" charset="0"/>
              </a:rPr>
              <a:t> to stemmed_dataset.csv for reproducibility.</a:t>
            </a:r>
          </a:p>
        </p:txBody>
      </p:sp>
    </p:spTree>
    <p:extLst>
      <p:ext uri="{BB962C8B-B14F-4D97-AF65-F5344CB8AC3E}">
        <p14:creationId xmlns:p14="http://schemas.microsoft.com/office/powerpoint/2010/main" val="359655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381000"/>
            <a:ext cx="10515600" cy="490538"/>
          </a:xfrm>
          <a:noFill/>
        </p:spPr>
        <p:txBody>
          <a:bodyPr anchor="ctr"/>
          <a:lstStyle/>
          <a:p>
            <a:r>
              <a:rPr lang="en-US" dirty="0"/>
              <a:t>Example of preprocessing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480" y="990600"/>
            <a:ext cx="4915163" cy="4297680"/>
          </a:xfrm>
          <a:noFill/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>
                <a:latin typeface="Aptos" panose="020B0004020202020204" pitchFamily="34" charset="0"/>
              </a:rPr>
              <a:t>Example of printed English </a:t>
            </a:r>
            <a:r>
              <a:rPr lang="en-US" b="1" dirty="0" err="1">
                <a:latin typeface="Aptos" panose="020B0004020202020204" pitchFamily="34" charset="0"/>
              </a:rPr>
              <a:t>stopwords</a:t>
            </a:r>
            <a:endParaRPr lang="en-US" dirty="0">
              <a:latin typeface="Aptos" panose="020B0004020202020204" pitchFamily="34" charset="0"/>
            </a:endParaRPr>
          </a:p>
          <a:p>
            <a:r>
              <a:rPr lang="en-US" dirty="0"/>
              <a:t>['a', 'about', 'above', 'after', 'again', 'against', '</a:t>
            </a:r>
            <a:r>
              <a:rPr lang="en-US" dirty="0" err="1"/>
              <a:t>ain</a:t>
            </a:r>
            <a:r>
              <a:rPr lang="en-US" dirty="0"/>
              <a:t>', 'all', 'am', 'an', 'and', 'any', 'are', '</a:t>
            </a:r>
            <a:r>
              <a:rPr lang="en-US" dirty="0" err="1"/>
              <a:t>aren</a:t>
            </a:r>
            <a:r>
              <a:rPr lang="en-US" dirty="0"/>
              <a:t>', "aren't", 'as', 'at’, 'be', 'because', 'been', 'before', 'being', 'below', 'between', 'both', 'but', 'by', 'can', '</a:t>
            </a:r>
            <a:r>
              <a:rPr lang="en-US" dirty="0" err="1"/>
              <a:t>couldn</a:t>
            </a:r>
            <a:r>
              <a:rPr lang="en-US" dirty="0"/>
              <a:t>', "couldn't", 'd', 'did', '</a:t>
            </a:r>
            <a:r>
              <a:rPr lang="en-US" dirty="0" err="1"/>
              <a:t>didn</a:t>
            </a:r>
            <a:r>
              <a:rPr lang="en-US" dirty="0"/>
              <a:t>', "didn't", 'do', 'does', '</a:t>
            </a:r>
            <a:r>
              <a:rPr lang="en-US" dirty="0" err="1"/>
              <a:t>doesn</a:t>
            </a:r>
            <a:r>
              <a:rPr lang="en-US" dirty="0"/>
              <a:t>', "doesn't", 'doing', 'don', "don't", 'down', 'during', 'each', 'few', 'for', 'from', 'further', 'had', '</a:t>
            </a:r>
            <a:r>
              <a:rPr lang="en-US" dirty="0" err="1"/>
              <a:t>hadn</a:t>
            </a:r>
            <a:r>
              <a:rPr lang="en-US" dirty="0"/>
              <a:t>', "hadn't",...]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72175" y="990600"/>
            <a:ext cx="5387801" cy="5123996"/>
          </a:xfrm>
          <a:noFill/>
        </p:spPr>
        <p:txBody>
          <a:bodyPr>
            <a:normAutofit fontScale="85000" lnSpcReduction="10000"/>
          </a:bodyPr>
          <a:lstStyle/>
          <a:p>
            <a:endParaRPr lang="en-US" b="1" dirty="0"/>
          </a:p>
          <a:p>
            <a:r>
              <a:rPr lang="en-US" sz="2400" b="1" dirty="0">
                <a:latin typeface="Aptos" panose="020B0004020202020204" pitchFamily="34" charset="0"/>
              </a:rPr>
              <a:t>Example of Example of stemmed content (first rows):</a:t>
            </a:r>
            <a:endParaRPr lang="en-US" dirty="0"/>
          </a:p>
          <a:p>
            <a:r>
              <a:rPr lang="en-US" dirty="0">
                <a:latin typeface="Aptos" panose="020B0004020202020204" pitchFamily="34" charset="0"/>
              </a:rPr>
              <a:t>0 u budget fight loom republican flip fiscal scr...</a:t>
            </a:r>
          </a:p>
          <a:p>
            <a:r>
              <a:rPr lang="en-US" dirty="0">
                <a:latin typeface="Aptos" panose="020B0004020202020204" pitchFamily="34" charset="0"/>
              </a:rPr>
              <a:t>1 u </a:t>
            </a:r>
            <a:r>
              <a:rPr lang="en-US" dirty="0" err="1">
                <a:latin typeface="Aptos" panose="020B0004020202020204" pitchFamily="34" charset="0"/>
              </a:rPr>
              <a:t>militari</a:t>
            </a:r>
            <a:r>
              <a:rPr lang="en-US" dirty="0">
                <a:latin typeface="Aptos" panose="020B0004020202020204" pitchFamily="34" charset="0"/>
              </a:rPr>
              <a:t> accept </a:t>
            </a:r>
            <a:r>
              <a:rPr lang="en-US" dirty="0" err="1">
                <a:latin typeface="Aptos" panose="020B0004020202020204" pitchFamily="34" charset="0"/>
              </a:rPr>
              <a:t>transgend</a:t>
            </a:r>
            <a:r>
              <a:rPr lang="en-US" dirty="0">
                <a:latin typeface="Aptos" panose="020B0004020202020204" pitchFamily="34" charset="0"/>
              </a:rPr>
              <a:t> recruit </a:t>
            </a:r>
            <a:r>
              <a:rPr lang="en-US" dirty="0" err="1">
                <a:latin typeface="Aptos" panose="020B0004020202020204" pitchFamily="34" charset="0"/>
              </a:rPr>
              <a:t>monday</a:t>
            </a:r>
            <a:r>
              <a:rPr lang="en-US" dirty="0">
                <a:latin typeface="Aptos" panose="020B0004020202020204" pitchFamily="34" charset="0"/>
              </a:rPr>
              <a:t> pen...</a:t>
            </a:r>
          </a:p>
          <a:p>
            <a:r>
              <a:rPr lang="en-US" dirty="0">
                <a:latin typeface="Aptos" panose="020B0004020202020204" pitchFamily="34" charset="0"/>
              </a:rPr>
              <a:t>2 senior u republican </a:t>
            </a:r>
            <a:r>
              <a:rPr lang="en-US" dirty="0" err="1">
                <a:latin typeface="Aptos" panose="020B0004020202020204" pitchFamily="34" charset="0"/>
              </a:rPr>
              <a:t>senat</a:t>
            </a:r>
            <a:r>
              <a:rPr lang="en-US" dirty="0">
                <a:latin typeface="Aptos" panose="020B0004020202020204" pitchFamily="34" charset="0"/>
              </a:rPr>
              <a:t> let </a:t>
            </a:r>
            <a:r>
              <a:rPr lang="en-US" dirty="0" err="1">
                <a:latin typeface="Aptos" panose="020B0004020202020204" pitchFamily="34" charset="0"/>
              </a:rPr>
              <a:t>mr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mueller</a:t>
            </a:r>
            <a:r>
              <a:rPr lang="en-US" dirty="0">
                <a:latin typeface="Aptos" panose="020B0004020202020204" pitchFamily="34" charset="0"/>
              </a:rPr>
              <a:t> job w...</a:t>
            </a:r>
          </a:p>
          <a:p>
            <a:r>
              <a:rPr lang="en-US" dirty="0">
                <a:latin typeface="Aptos" panose="020B0004020202020204" pitchFamily="34" charset="0"/>
              </a:rPr>
              <a:t>3 </a:t>
            </a:r>
            <a:r>
              <a:rPr lang="en-US" dirty="0" err="1">
                <a:latin typeface="Aptos" panose="020B0004020202020204" pitchFamily="34" charset="0"/>
              </a:rPr>
              <a:t>fbi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russia</a:t>
            </a:r>
            <a:r>
              <a:rPr lang="en-US" dirty="0">
                <a:latin typeface="Aptos" panose="020B0004020202020204" pitchFamily="34" charset="0"/>
              </a:rPr>
              <a:t> probe help </a:t>
            </a:r>
            <a:r>
              <a:rPr lang="en-US" dirty="0" err="1">
                <a:latin typeface="Aptos" panose="020B0004020202020204" pitchFamily="34" charset="0"/>
              </a:rPr>
              <a:t>australian</a:t>
            </a:r>
            <a:r>
              <a:rPr lang="en-US" dirty="0">
                <a:latin typeface="Aptos" panose="020B0004020202020204" pitchFamily="34" charset="0"/>
              </a:rPr>
              <a:t> diplomat tip ...</a:t>
            </a:r>
          </a:p>
          <a:p>
            <a:r>
              <a:rPr lang="en-US" dirty="0">
                <a:latin typeface="Aptos" panose="020B0004020202020204" pitchFamily="34" charset="0"/>
              </a:rPr>
              <a:t>4 trump want postal </a:t>
            </a:r>
            <a:r>
              <a:rPr lang="en-US" dirty="0" err="1">
                <a:latin typeface="Aptos" panose="020B0004020202020204" pitchFamily="34" charset="0"/>
              </a:rPr>
              <a:t>servic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charg</a:t>
            </a:r>
            <a:r>
              <a:rPr lang="en-US" dirty="0">
                <a:latin typeface="Aptos" panose="020B0004020202020204" pitchFamily="34" charset="0"/>
              </a:rPr>
              <a:t> much amazon </a:t>
            </a:r>
            <a:r>
              <a:rPr lang="en-US" dirty="0" err="1">
                <a:latin typeface="Aptos" panose="020B0004020202020204" pitchFamily="34" charset="0"/>
              </a:rPr>
              <a:t>shi</a:t>
            </a:r>
            <a:r>
              <a:rPr lang="en-US" dirty="0">
                <a:latin typeface="Aptos" panose="020B0004020202020204" pitchFamily="34" charset="0"/>
              </a:rPr>
              <a:t>...</a:t>
            </a:r>
          </a:p>
          <a:p>
            <a:r>
              <a:rPr lang="en-US" dirty="0">
                <a:latin typeface="Aptos" panose="020B0004020202020204" pitchFamily="34" charset="0"/>
              </a:rPr>
              <a:t>...</a:t>
            </a:r>
          </a:p>
          <a:p>
            <a:r>
              <a:rPr lang="en-US" dirty="0">
                <a:latin typeface="Aptos" panose="020B0004020202020204" pitchFamily="34" charset="0"/>
              </a:rPr>
              <a:t>44893 </a:t>
            </a:r>
            <a:r>
              <a:rPr lang="en-US" dirty="0" err="1">
                <a:latin typeface="Aptos" panose="020B0004020202020204" pitchFamily="34" charset="0"/>
              </a:rPr>
              <a:t>mcpain</a:t>
            </a:r>
            <a:r>
              <a:rPr lang="en-US" dirty="0">
                <a:latin typeface="Aptos" panose="020B0004020202020204" pitchFamily="34" charset="0"/>
              </a:rPr>
              <a:t> john </a:t>
            </a:r>
            <a:r>
              <a:rPr lang="en-US" dirty="0" err="1">
                <a:latin typeface="Aptos" panose="020B0004020202020204" pitchFamily="34" charset="0"/>
              </a:rPr>
              <a:t>mccain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furiou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iran</a:t>
            </a:r>
            <a:r>
              <a:rPr lang="en-US" dirty="0">
                <a:latin typeface="Aptos" panose="020B0004020202020204" pitchFamily="34" charset="0"/>
              </a:rPr>
              <a:t> treat us sailor...</a:t>
            </a:r>
          </a:p>
          <a:p>
            <a:r>
              <a:rPr lang="en-US" dirty="0">
                <a:latin typeface="Aptos" panose="020B0004020202020204" pitchFamily="34" charset="0"/>
              </a:rPr>
              <a:t>44894 </a:t>
            </a:r>
            <a:r>
              <a:rPr lang="en-US" dirty="0" err="1">
                <a:latin typeface="Aptos" panose="020B0004020202020204" pitchFamily="34" charset="0"/>
              </a:rPr>
              <a:t>justic</a:t>
            </a:r>
            <a:r>
              <a:rPr lang="en-US" dirty="0">
                <a:latin typeface="Aptos" panose="020B0004020202020204" pitchFamily="34" charset="0"/>
              </a:rPr>
              <a:t> yahoo </a:t>
            </a:r>
            <a:r>
              <a:rPr lang="en-US" dirty="0" err="1">
                <a:latin typeface="Aptos" panose="020B0004020202020204" pitchFamily="34" charset="0"/>
              </a:rPr>
              <a:t>settl</a:t>
            </a:r>
            <a:r>
              <a:rPr lang="en-US" dirty="0">
                <a:latin typeface="Aptos" panose="020B0004020202020204" pitchFamily="34" charset="0"/>
              </a:rPr>
              <a:t> e mail </a:t>
            </a:r>
            <a:r>
              <a:rPr lang="en-US" dirty="0" err="1">
                <a:latin typeface="Aptos" panose="020B0004020202020204" pitchFamily="34" charset="0"/>
              </a:rPr>
              <a:t>privaci</a:t>
            </a:r>
            <a:r>
              <a:rPr lang="en-US" dirty="0">
                <a:latin typeface="Aptos" panose="020B0004020202020204" pitchFamily="34" charset="0"/>
              </a:rPr>
              <a:t> class action...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500"/>
            <a:ext cx="6448425" cy="452438"/>
          </a:xfrm>
          <a:noFill/>
        </p:spPr>
        <p:txBody>
          <a:bodyPr anchor="ctr"/>
          <a:lstStyle/>
          <a:p>
            <a:r>
              <a:rPr lang="en-US" dirty="0"/>
              <a:t>Feature Engineering: TF-IDF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8650" y="1280159"/>
            <a:ext cx="7696200" cy="3053715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Why TF-IDF?</a:t>
            </a:r>
          </a:p>
          <a:p>
            <a:r>
              <a:rPr lang="en-US" sz="2000" dirty="0">
                <a:latin typeface="Aptos" panose="020B0004020202020204" pitchFamily="34" charset="0"/>
              </a:rPr>
              <a:t>Captures importance of terms relative to corpus frequency (</a:t>
            </a:r>
            <a:r>
              <a:rPr lang="en-US" sz="2000" dirty="0" err="1">
                <a:latin typeface="Aptos" panose="020B0004020202020204" pitchFamily="34" charset="0"/>
              </a:rPr>
              <a:t>downweights</a:t>
            </a:r>
            <a:r>
              <a:rPr lang="en-US" sz="2000" dirty="0">
                <a:latin typeface="Aptos" panose="020B0004020202020204" pitchFamily="34" charset="0"/>
              </a:rPr>
              <a:t> very common words and boosts rare terms).</a:t>
            </a:r>
          </a:p>
          <a:p>
            <a:r>
              <a:rPr lang="en-US" sz="2000" dirty="0">
                <a:latin typeface="Aptos" panose="020B0004020202020204" pitchFamily="34" charset="0"/>
              </a:rPr>
              <a:t>Produces a sparse numeric matrix suitable for linear models.</a:t>
            </a:r>
          </a:p>
          <a:p>
            <a:r>
              <a:rPr lang="en-US" sz="2000" dirty="0">
                <a:latin typeface="Aptos" panose="020B0004020202020204" pitchFamily="34" charset="0"/>
              </a:rPr>
              <a:t>Fast and effective baseline for text classification tasks</a:t>
            </a:r>
          </a:p>
          <a:p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{CCC8C76D-40AA-4518-B3BD-2903C411824A}TFab1f0ecd-b87c-476f-be30-2c815ce1b1f82585027f_win32-74124434413c</Template>
  <TotalTime>76</TotalTime>
  <Words>1011</Words>
  <Application>Microsoft Office PowerPoint</Application>
  <PresentationFormat>Widescreen</PresentationFormat>
  <Paragraphs>110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Avenir Next LT Pro</vt:lpstr>
      <vt:lpstr>Avenir Next LT Pro Light</vt:lpstr>
      <vt:lpstr>Calibri</vt:lpstr>
      <vt:lpstr>Courier New</vt:lpstr>
      <vt:lpstr>Tw Cen MT</vt:lpstr>
      <vt:lpstr>Custom</vt:lpstr>
      <vt:lpstr>Fake News Detection using Machine Learning</vt:lpstr>
      <vt:lpstr>THE PROBLEM AND PROJECT GOAL</vt:lpstr>
      <vt:lpstr>Model choice: Logistic Regression-Why logistic regression was a good choice</vt:lpstr>
      <vt:lpstr>Deliverables  Cleaning dataset and feature pipeline  Baseline model (Logistic Regression)  Evaluation (confusion matrix, ROC, PR curve, learning curves)  Saved artifacts for deployment (TF-IDF vectorizer, model .pkl)</vt:lpstr>
      <vt:lpstr>Dataset (source &amp; composition)</vt:lpstr>
      <vt:lpstr>PowerPoint Presentation</vt:lpstr>
      <vt:lpstr>Preprocessing pipeline</vt:lpstr>
      <vt:lpstr>Example of preprocessing outputs</vt:lpstr>
      <vt:lpstr>Feature Engineering: TF-IDF</vt:lpstr>
      <vt:lpstr>Training &amp; saved artifacts</vt:lpstr>
      <vt:lpstr>Evaluation metrics</vt:lpstr>
      <vt:lpstr>Provided outputs from our run: learning curve </vt:lpstr>
      <vt:lpstr>Provided outputs from our run</vt:lpstr>
      <vt:lpstr>Provided outputs from our run</vt:lpstr>
      <vt:lpstr>Provided outputs from our run</vt:lpstr>
      <vt:lpstr>Provided outputs from our run</vt:lpstr>
      <vt:lpstr>Deployment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Reason Chauke</dc:creator>
  <cp:lastModifiedBy>Reason Chauke</cp:lastModifiedBy>
  <cp:revision>1</cp:revision>
  <dcterms:created xsi:type="dcterms:W3CDTF">2025-10-20T15:50:23Z</dcterms:created>
  <dcterms:modified xsi:type="dcterms:W3CDTF">2025-10-20T17:06:26Z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