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
  </p:notesMasterIdLst>
  <p:sldIdLst>
    <p:sldId id="256" r:id="rId2"/>
    <p:sldId id="257" r:id="rId3"/>
  </p:sldIdLst>
  <p:sldSz cx="9144000" cy="5143500" type="screen16x9"/>
  <p:notesSz cx="6858000" cy="9144000"/>
  <p:embeddedFontLst>
    <p:embeddedFont>
      <p:font typeface="Alfa Slab One" pitchFamily="2" charset="77"/>
      <p:regular r:id="rId5"/>
    </p:embeddedFont>
    <p:embeddedFont>
      <p:font typeface="Proxima Nova" panose="02000506030000020004" pitchFamily="2"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f6a89a7fae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f6a89a7fae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85078dd5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85078dd5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DF7C68"/>
              </a:buClr>
              <a:buSzPts val="5400"/>
              <a:buNone/>
              <a:defRPr sz="5400">
                <a:solidFill>
                  <a:srgbClr val="DF7C68"/>
                </a:solidFill>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1" name="Google Shape;11;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9" name="Google Shape;49;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55" name="Google Shape;55;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sz="1100"/>
            </a:lvl1pPr>
            <a:lvl2pPr marL="914400" lvl="1" indent="-317500" algn="l">
              <a:lnSpc>
                <a:spcPct val="90000"/>
              </a:lnSpc>
              <a:spcBef>
                <a:spcPts val="1200"/>
              </a:spcBef>
              <a:spcAft>
                <a:spcPts val="0"/>
              </a:spcAft>
              <a:buClr>
                <a:schemeClr val="dk1"/>
              </a:buClr>
              <a:buSzPts val="1400"/>
              <a:buChar char="○"/>
              <a:defRPr sz="1100"/>
            </a:lvl2pPr>
            <a:lvl3pPr marL="1371600" lvl="2" indent="-317500" algn="l">
              <a:lnSpc>
                <a:spcPct val="90000"/>
              </a:lnSpc>
              <a:spcBef>
                <a:spcPts val="1200"/>
              </a:spcBef>
              <a:spcAft>
                <a:spcPts val="0"/>
              </a:spcAft>
              <a:buClr>
                <a:schemeClr val="dk1"/>
              </a:buClr>
              <a:buSzPts val="1400"/>
              <a:buChar char="■"/>
              <a:defRPr sz="1100"/>
            </a:lvl3pPr>
            <a:lvl4pPr marL="1828800" lvl="3" indent="-317500" algn="l">
              <a:lnSpc>
                <a:spcPct val="90000"/>
              </a:lnSpc>
              <a:spcBef>
                <a:spcPts val="1200"/>
              </a:spcBef>
              <a:spcAft>
                <a:spcPts val="0"/>
              </a:spcAft>
              <a:buClr>
                <a:schemeClr val="dk1"/>
              </a:buClr>
              <a:buSzPts val="1400"/>
              <a:buChar char="●"/>
              <a:defRPr sz="1100"/>
            </a:lvl4pPr>
            <a:lvl5pPr marL="2286000" lvl="4" indent="-317500" algn="l">
              <a:lnSpc>
                <a:spcPct val="90000"/>
              </a:lnSpc>
              <a:spcBef>
                <a:spcPts val="1200"/>
              </a:spcBef>
              <a:spcAft>
                <a:spcPts val="0"/>
              </a:spcAft>
              <a:buClr>
                <a:schemeClr val="dk1"/>
              </a:buClr>
              <a:buSzPts val="1400"/>
              <a:buChar char="○"/>
              <a:defRPr sz="1100"/>
            </a:lvl5pPr>
            <a:lvl6pPr marL="2743200" lvl="5" indent="-317500" algn="l">
              <a:lnSpc>
                <a:spcPct val="90000"/>
              </a:lnSpc>
              <a:spcBef>
                <a:spcPts val="1200"/>
              </a:spcBef>
              <a:spcAft>
                <a:spcPts val="0"/>
              </a:spcAft>
              <a:buClr>
                <a:schemeClr val="dk1"/>
              </a:buClr>
              <a:buSzPts val="1400"/>
              <a:buChar char="■"/>
              <a:defRPr sz="1100"/>
            </a:lvl6pPr>
            <a:lvl7pPr marL="3200400" lvl="6" indent="-317500" algn="l">
              <a:lnSpc>
                <a:spcPct val="90000"/>
              </a:lnSpc>
              <a:spcBef>
                <a:spcPts val="1200"/>
              </a:spcBef>
              <a:spcAft>
                <a:spcPts val="0"/>
              </a:spcAft>
              <a:buClr>
                <a:schemeClr val="dk1"/>
              </a:buClr>
              <a:buSzPts val="1400"/>
              <a:buChar char="●"/>
              <a:defRPr sz="1100"/>
            </a:lvl7pPr>
            <a:lvl8pPr marL="3657600" lvl="7" indent="-317500" algn="l">
              <a:lnSpc>
                <a:spcPct val="90000"/>
              </a:lnSpc>
              <a:spcBef>
                <a:spcPts val="1200"/>
              </a:spcBef>
              <a:spcAft>
                <a:spcPts val="0"/>
              </a:spcAft>
              <a:buClr>
                <a:schemeClr val="dk1"/>
              </a:buClr>
              <a:buSzPts val="1400"/>
              <a:buChar char="○"/>
              <a:defRPr sz="1100"/>
            </a:lvl8pPr>
            <a:lvl9pPr marL="4114800" lvl="8" indent="-317500" algn="l">
              <a:lnSpc>
                <a:spcPct val="90000"/>
              </a:lnSpc>
              <a:spcBef>
                <a:spcPts val="1200"/>
              </a:spcBef>
              <a:spcAft>
                <a:spcPts val="1200"/>
              </a:spcAft>
              <a:buClr>
                <a:schemeClr val="dk1"/>
              </a:buClr>
              <a:buSzPts val="1400"/>
              <a:buChar char="■"/>
              <a:defRPr sz="1100"/>
            </a:lvl9pPr>
          </a:lstStyle>
          <a:p>
            <a:endParaRPr/>
          </a:p>
        </p:txBody>
      </p:sp>
      <p:sp>
        <p:nvSpPr>
          <p:cNvPr id="56" name="Google Shape;56;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57" name="Google Shape;57;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58" name="Google Shape;58;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sz="1100"/>
            </a:lvl1pPr>
            <a:lvl2pPr marL="0" lvl="1" indent="0" algn="r">
              <a:spcBef>
                <a:spcPts val="0"/>
              </a:spcBef>
              <a:buNone/>
              <a:defRPr sz="1100"/>
            </a:lvl2pPr>
            <a:lvl3pPr marL="0" lvl="2" indent="0" algn="r">
              <a:spcBef>
                <a:spcPts val="0"/>
              </a:spcBef>
              <a:buNone/>
              <a:defRPr sz="1100"/>
            </a:lvl3pPr>
            <a:lvl4pPr marL="0" lvl="3" indent="0" algn="r">
              <a:spcBef>
                <a:spcPts val="0"/>
              </a:spcBef>
              <a:buNone/>
              <a:defRPr sz="1100"/>
            </a:lvl4pPr>
            <a:lvl5pPr marL="0" lvl="4" indent="0" algn="r">
              <a:spcBef>
                <a:spcPts val="0"/>
              </a:spcBef>
              <a:buNone/>
              <a:defRPr sz="1100"/>
            </a:lvl5pPr>
            <a:lvl6pPr marL="0" lvl="5" indent="0" algn="r">
              <a:spcBef>
                <a:spcPts val="0"/>
              </a:spcBef>
              <a:buNone/>
              <a:defRPr sz="1100"/>
            </a:lvl6pPr>
            <a:lvl7pPr marL="0" lvl="6" indent="0" algn="r">
              <a:spcBef>
                <a:spcPts val="0"/>
              </a:spcBef>
              <a:buNone/>
              <a:defRPr sz="1100"/>
            </a:lvl7pPr>
            <a:lvl8pPr marL="0" lvl="7" indent="0" algn="r">
              <a:spcBef>
                <a:spcPts val="0"/>
              </a:spcBef>
              <a:buNone/>
              <a:defRPr sz="1100"/>
            </a:lvl8pPr>
            <a:lvl9pPr marL="0" lvl="8" indent="0" algn="r">
              <a:spcBef>
                <a:spcPts val="0"/>
              </a:spcBef>
              <a:buNone/>
              <a:defRPr sz="11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B8C29A"/>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DF7C68"/>
              </a:buClr>
              <a:buSzPts val="3000"/>
              <a:buNone/>
              <a:defRPr>
                <a:solidFill>
                  <a:srgbClr val="DF7C68"/>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000000"/>
              </a:buClr>
              <a:buSzPts val="1800"/>
              <a:buChar char="●"/>
              <a:defRPr b="1">
                <a:solidFill>
                  <a:srgbClr val="000000"/>
                </a:solidFill>
              </a:defRPr>
            </a:lvl1pPr>
            <a:lvl2pPr marL="914400" lvl="1" indent="-317500">
              <a:spcBef>
                <a:spcPts val="0"/>
              </a:spcBef>
              <a:spcAft>
                <a:spcPts val="0"/>
              </a:spcAft>
              <a:buClr>
                <a:srgbClr val="000000"/>
              </a:buClr>
              <a:buSzPts val="1400"/>
              <a:buChar char="○"/>
              <a:defRPr>
                <a:solidFill>
                  <a:srgbClr val="000000"/>
                </a:solidFill>
              </a:defRPr>
            </a:lvl2pPr>
            <a:lvl3pPr marL="1371600" lvl="2" indent="-317500">
              <a:spcBef>
                <a:spcPts val="0"/>
              </a:spcBef>
              <a:spcAft>
                <a:spcPts val="0"/>
              </a:spcAft>
              <a:buClr>
                <a:srgbClr val="000000"/>
              </a:buClr>
              <a:buSzPts val="1400"/>
              <a:buChar char="■"/>
              <a:defRPr>
                <a:solidFill>
                  <a:srgbClr val="000000"/>
                </a:solidFill>
              </a:defRPr>
            </a:lvl3pPr>
            <a:lvl4pPr marL="1828800" lvl="3" indent="-317500">
              <a:spcBef>
                <a:spcPts val="0"/>
              </a:spcBef>
              <a:spcAft>
                <a:spcPts val="0"/>
              </a:spcAft>
              <a:buClr>
                <a:srgbClr val="000000"/>
              </a:buClr>
              <a:buSzPts val="1400"/>
              <a:buChar char="●"/>
              <a:defRPr>
                <a:solidFill>
                  <a:srgbClr val="000000"/>
                </a:solidFill>
              </a:defRPr>
            </a:lvl4pPr>
            <a:lvl5pPr marL="2286000" lvl="4" indent="-317500">
              <a:spcBef>
                <a:spcPts val="0"/>
              </a:spcBef>
              <a:spcAft>
                <a:spcPts val="0"/>
              </a:spcAft>
              <a:buClr>
                <a:srgbClr val="000000"/>
              </a:buClr>
              <a:buSzPts val="1400"/>
              <a:buChar char="○"/>
              <a:defRPr>
                <a:solidFill>
                  <a:srgbClr val="000000"/>
                </a:solidFill>
              </a:defRPr>
            </a:lvl5pPr>
            <a:lvl6pPr marL="2743200" lvl="5" indent="-317500">
              <a:spcBef>
                <a:spcPts val="0"/>
              </a:spcBef>
              <a:spcAft>
                <a:spcPts val="0"/>
              </a:spcAft>
              <a:buClr>
                <a:srgbClr val="000000"/>
              </a:buClr>
              <a:buSzPts val="1400"/>
              <a:buChar char="■"/>
              <a:defRPr>
                <a:solidFill>
                  <a:srgbClr val="000000"/>
                </a:solidFill>
              </a:defRPr>
            </a:lvl6pPr>
            <a:lvl7pPr marL="3200400" lvl="6" indent="-317500">
              <a:spcBef>
                <a:spcPts val="0"/>
              </a:spcBef>
              <a:spcAft>
                <a:spcPts val="0"/>
              </a:spcAft>
              <a:buClr>
                <a:srgbClr val="000000"/>
              </a:buClr>
              <a:buSzPts val="1400"/>
              <a:buChar char="●"/>
              <a:defRPr>
                <a:solidFill>
                  <a:srgbClr val="000000"/>
                </a:solidFill>
              </a:defRPr>
            </a:lvl7pPr>
            <a:lvl8pPr marL="3657600" lvl="7" indent="-317500">
              <a:spcBef>
                <a:spcPts val="0"/>
              </a:spcBef>
              <a:spcAft>
                <a:spcPts val="0"/>
              </a:spcAft>
              <a:buClr>
                <a:srgbClr val="000000"/>
              </a:buClr>
              <a:buSzPts val="1400"/>
              <a:buChar char="○"/>
              <a:defRPr>
                <a:solidFill>
                  <a:srgbClr val="000000"/>
                </a:solidFill>
              </a:defRPr>
            </a:lvl8pPr>
            <a:lvl9pPr marL="4114800" lvl="8" indent="-317500">
              <a:spcBef>
                <a:spcPts val="0"/>
              </a:spcBef>
              <a:spcAft>
                <a:spcPts val="0"/>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0" y="3972869"/>
            <a:ext cx="9143999" cy="1083963"/>
          </a:xfrm>
          <a:prstGeom prst="rect">
            <a:avLst/>
          </a:prstGeom>
          <a:noFill/>
          <a:ln>
            <a:noFill/>
          </a:ln>
        </p:spPr>
      </p:pic>
      <p:sp>
        <p:nvSpPr>
          <p:cNvPr id="21" name="Google Shape;21;p4"/>
          <p:cNvSpPr txBox="1"/>
          <p:nvPr/>
        </p:nvSpPr>
        <p:spPr>
          <a:xfrm>
            <a:off x="3911000" y="4568875"/>
            <a:ext cx="289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303161"/>
                </a:solidFill>
                <a:latin typeface="Proxima Nova"/>
                <a:ea typeface="Proxima Nova"/>
                <a:cs typeface="Proxima Nova"/>
                <a:sym typeface="Proxima Nova"/>
              </a:rPr>
              <a:t>http://hackhpc.org/hpcinthecity</a:t>
            </a:r>
            <a:endParaRPr b="1">
              <a:solidFill>
                <a:srgbClr val="303161"/>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DF7C68"/>
              </a:buClr>
              <a:buSzPts val="3000"/>
              <a:buNone/>
              <a:defRPr>
                <a:solidFill>
                  <a:srgbClr val="DF7C68"/>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DF7C68"/>
              </a:buClr>
              <a:buSzPts val="3000"/>
              <a:buNone/>
              <a:defRPr>
                <a:solidFill>
                  <a:srgbClr val="DF7C68"/>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DF7C68"/>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00"/>
            <a:ext cx="4572000" cy="5143500"/>
          </a:xfrm>
          <a:prstGeom prst="rect">
            <a:avLst/>
          </a:prstGeom>
          <a:solidFill>
            <a:srgbClr val="303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DF7C68"/>
              </a:buClr>
              <a:buSzPts val="3800"/>
              <a:buNone/>
              <a:defRPr sz="3800">
                <a:solidFill>
                  <a:srgbClr val="DF7C68"/>
                </a:solidFill>
              </a:defRPr>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DF7C68"/>
              </a:buClr>
              <a:buSzPts val="1800"/>
              <a:buFont typeface="Alfa Slab One"/>
              <a:buNone/>
              <a:defRPr>
                <a:solidFill>
                  <a:srgbClr val="DF7C68"/>
                </a:solidFill>
                <a:latin typeface="Alfa Slab One"/>
                <a:ea typeface="Alfa Slab One"/>
                <a:cs typeface="Alfa Slab One"/>
                <a:sym typeface="Alfa Slab 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DF7C68"/>
              </a:buClr>
              <a:buSzPts val="3000"/>
              <a:buFont typeface="Alfa Slab One"/>
              <a:buNone/>
              <a:defRPr sz="3000">
                <a:solidFill>
                  <a:srgbClr val="DF7C68"/>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1EA"/>
        </a:solidFill>
        <a:effectLst/>
      </p:bgPr>
    </p:bg>
    <p:spTree>
      <p:nvGrpSpPr>
        <p:cNvPr id="1" name="Shape 62"/>
        <p:cNvGrpSpPr/>
        <p:nvPr/>
      </p:nvGrpSpPr>
      <p:grpSpPr>
        <a:xfrm>
          <a:off x="0" y="0"/>
          <a:ext cx="0" cy="0"/>
          <a:chOff x="0" y="0"/>
          <a:chExt cx="0" cy="0"/>
        </a:xfrm>
      </p:grpSpPr>
      <p:sp>
        <p:nvSpPr>
          <p:cNvPr id="63" name="Google Shape;63;p14"/>
          <p:cNvSpPr/>
          <p:nvPr/>
        </p:nvSpPr>
        <p:spPr>
          <a:xfrm rot="5400000">
            <a:off x="-1392925" y="1392300"/>
            <a:ext cx="5145000" cy="2358900"/>
          </a:xfrm>
          <a:prstGeom prst="rect">
            <a:avLst/>
          </a:prstGeom>
          <a:gradFill>
            <a:gsLst>
              <a:gs pos="0">
                <a:srgbClr val="B8C29A"/>
              </a:gs>
              <a:gs pos="100000">
                <a:srgbClr val="F6F1EA"/>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4"/>
          <p:cNvPicPr preferRelativeResize="0"/>
          <p:nvPr/>
        </p:nvPicPr>
        <p:blipFill>
          <a:blip r:embed="rId3">
            <a:alphaModFix/>
          </a:blip>
          <a:stretch>
            <a:fillRect/>
          </a:stretch>
        </p:blipFill>
        <p:spPr>
          <a:xfrm>
            <a:off x="2336563" y="222138"/>
            <a:ext cx="6200775" cy="1781175"/>
          </a:xfrm>
          <a:prstGeom prst="rect">
            <a:avLst/>
          </a:prstGeom>
          <a:noFill/>
          <a:ln>
            <a:noFill/>
          </a:ln>
        </p:spPr>
      </p:pic>
      <p:cxnSp>
        <p:nvCxnSpPr>
          <p:cNvPr id="65" name="Google Shape;65;p14"/>
          <p:cNvCxnSpPr/>
          <p:nvPr/>
        </p:nvCxnSpPr>
        <p:spPr>
          <a:xfrm rot="10800000" flipH="1">
            <a:off x="2432000" y="2125675"/>
            <a:ext cx="6009900" cy="11100"/>
          </a:xfrm>
          <a:prstGeom prst="straightConnector1">
            <a:avLst/>
          </a:prstGeom>
          <a:noFill/>
          <a:ln w="28575" cap="flat" cmpd="sng">
            <a:solidFill>
              <a:srgbClr val="303161"/>
            </a:solidFill>
            <a:prstDash val="solid"/>
            <a:round/>
            <a:headEnd type="none" w="med" len="med"/>
            <a:tailEnd type="none" w="med" len="med"/>
          </a:ln>
        </p:spPr>
      </p:cxnSp>
      <p:sp>
        <p:nvSpPr>
          <p:cNvPr id="66" name="Google Shape;66;p14"/>
          <p:cNvSpPr txBox="1">
            <a:spLocks noGrp="1"/>
          </p:cNvSpPr>
          <p:nvPr>
            <p:ph type="ctrTitle"/>
          </p:nvPr>
        </p:nvSpPr>
        <p:spPr>
          <a:xfrm>
            <a:off x="2545550" y="2125676"/>
            <a:ext cx="5782800" cy="2307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SzPct val="28947"/>
              <a:buNone/>
            </a:pPr>
            <a:endParaRPr sz="2000" dirty="0"/>
          </a:p>
          <a:p>
            <a:pPr marL="0" lvl="0" indent="0" algn="ctr" rtl="0">
              <a:spcBef>
                <a:spcPts val="0"/>
              </a:spcBef>
              <a:spcAft>
                <a:spcPts val="0"/>
              </a:spcAft>
              <a:buSzPts val="891"/>
              <a:buNone/>
            </a:pPr>
            <a:r>
              <a:rPr lang="en-US" sz="3200" dirty="0"/>
              <a:t>Identifying K-12 Access to Healthy Food via Community-Led Grocery Store in Schools</a:t>
            </a:r>
            <a:endParaRPr sz="2000" dirty="0">
              <a:solidFill>
                <a:srgbClr val="DF7C68"/>
              </a:solidFill>
            </a:endParaRPr>
          </a:p>
        </p:txBody>
      </p:sp>
      <p:pic>
        <p:nvPicPr>
          <p:cNvPr id="67" name="Google Shape;67;p14"/>
          <p:cNvPicPr preferRelativeResize="0"/>
          <p:nvPr/>
        </p:nvPicPr>
        <p:blipFill>
          <a:blip r:embed="rId4">
            <a:alphaModFix/>
          </a:blip>
          <a:stretch>
            <a:fillRect/>
          </a:stretch>
        </p:blipFill>
        <p:spPr>
          <a:xfrm>
            <a:off x="78342" y="845883"/>
            <a:ext cx="1885239" cy="628438"/>
          </a:xfrm>
          <a:prstGeom prst="rect">
            <a:avLst/>
          </a:prstGeom>
          <a:noFill/>
          <a:ln>
            <a:noFill/>
          </a:ln>
        </p:spPr>
      </p:pic>
      <p:pic>
        <p:nvPicPr>
          <p:cNvPr id="68" name="Google Shape;68;p14"/>
          <p:cNvPicPr preferRelativeResize="0"/>
          <p:nvPr/>
        </p:nvPicPr>
        <p:blipFill>
          <a:blip r:embed="rId5">
            <a:alphaModFix/>
          </a:blip>
          <a:stretch>
            <a:fillRect/>
          </a:stretch>
        </p:blipFill>
        <p:spPr>
          <a:xfrm>
            <a:off x="543888" y="2540079"/>
            <a:ext cx="954149" cy="954149"/>
          </a:xfrm>
          <a:prstGeom prst="rect">
            <a:avLst/>
          </a:prstGeom>
          <a:noFill/>
          <a:ln>
            <a:noFill/>
          </a:ln>
        </p:spPr>
      </p:pic>
      <p:pic>
        <p:nvPicPr>
          <p:cNvPr id="69" name="Google Shape;69;p14"/>
          <p:cNvPicPr preferRelativeResize="0"/>
          <p:nvPr/>
        </p:nvPicPr>
        <p:blipFill>
          <a:blip r:embed="rId6">
            <a:alphaModFix/>
          </a:blip>
          <a:stretch>
            <a:fillRect/>
          </a:stretch>
        </p:blipFill>
        <p:spPr>
          <a:xfrm>
            <a:off x="372187" y="4133923"/>
            <a:ext cx="1297549" cy="508274"/>
          </a:xfrm>
          <a:prstGeom prst="rect">
            <a:avLst/>
          </a:prstGeom>
          <a:noFill/>
          <a:ln>
            <a:noFill/>
          </a:ln>
        </p:spPr>
      </p:pic>
      <p:pic>
        <p:nvPicPr>
          <p:cNvPr id="70" name="Google Shape;70;p14"/>
          <p:cNvPicPr preferRelativeResize="0"/>
          <p:nvPr/>
        </p:nvPicPr>
        <p:blipFill rotWithShape="1">
          <a:blip r:embed="rId7">
            <a:alphaModFix/>
          </a:blip>
          <a:srcRect r="52631"/>
          <a:stretch/>
        </p:blipFill>
        <p:spPr>
          <a:xfrm>
            <a:off x="435593" y="2239349"/>
            <a:ext cx="1170738" cy="432525"/>
          </a:xfrm>
          <a:prstGeom prst="rect">
            <a:avLst/>
          </a:prstGeom>
          <a:noFill/>
          <a:ln>
            <a:noFill/>
          </a:ln>
        </p:spPr>
      </p:pic>
      <p:pic>
        <p:nvPicPr>
          <p:cNvPr id="71" name="Google Shape;71;p14"/>
          <p:cNvPicPr preferRelativeResize="0"/>
          <p:nvPr/>
        </p:nvPicPr>
        <p:blipFill rotWithShape="1">
          <a:blip r:embed="rId8">
            <a:alphaModFix/>
          </a:blip>
          <a:srcRect r="45039" b="45722"/>
          <a:stretch/>
        </p:blipFill>
        <p:spPr>
          <a:xfrm>
            <a:off x="226349" y="4739003"/>
            <a:ext cx="1589226" cy="365448"/>
          </a:xfrm>
          <a:prstGeom prst="rect">
            <a:avLst/>
          </a:prstGeom>
          <a:noFill/>
          <a:ln>
            <a:noFill/>
          </a:ln>
        </p:spPr>
      </p:pic>
      <p:pic>
        <p:nvPicPr>
          <p:cNvPr id="72" name="Google Shape;72;p14"/>
          <p:cNvPicPr preferRelativeResize="0"/>
          <p:nvPr/>
        </p:nvPicPr>
        <p:blipFill>
          <a:blip r:embed="rId9">
            <a:alphaModFix/>
          </a:blip>
          <a:stretch>
            <a:fillRect/>
          </a:stretch>
        </p:blipFill>
        <p:spPr>
          <a:xfrm>
            <a:off x="648499" y="1494926"/>
            <a:ext cx="744925" cy="723818"/>
          </a:xfrm>
          <a:prstGeom prst="rect">
            <a:avLst/>
          </a:prstGeom>
          <a:noFill/>
          <a:ln>
            <a:noFill/>
          </a:ln>
        </p:spPr>
      </p:pic>
      <p:pic>
        <p:nvPicPr>
          <p:cNvPr id="73" name="Google Shape;73;p14"/>
          <p:cNvPicPr preferRelativeResize="0"/>
          <p:nvPr/>
        </p:nvPicPr>
        <p:blipFill>
          <a:blip r:embed="rId10">
            <a:alphaModFix/>
          </a:blip>
          <a:stretch>
            <a:fillRect/>
          </a:stretch>
        </p:blipFill>
        <p:spPr>
          <a:xfrm>
            <a:off x="675098" y="133550"/>
            <a:ext cx="691727" cy="691727"/>
          </a:xfrm>
          <a:prstGeom prst="rect">
            <a:avLst/>
          </a:prstGeom>
          <a:noFill/>
          <a:ln>
            <a:noFill/>
          </a:ln>
        </p:spPr>
      </p:pic>
      <p:pic>
        <p:nvPicPr>
          <p:cNvPr id="74" name="Google Shape;74;p14"/>
          <p:cNvPicPr preferRelativeResize="0"/>
          <p:nvPr/>
        </p:nvPicPr>
        <p:blipFill>
          <a:blip r:embed="rId11">
            <a:alphaModFix/>
          </a:blip>
          <a:stretch>
            <a:fillRect/>
          </a:stretch>
        </p:blipFill>
        <p:spPr>
          <a:xfrm>
            <a:off x="372187" y="3514834"/>
            <a:ext cx="1297550" cy="5222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Name</a:t>
            </a:r>
            <a:endParaRPr/>
          </a:p>
        </p:txBody>
      </p:sp>
      <p:sp>
        <p:nvSpPr>
          <p:cNvPr id="80" name="Google Shape;80;p15"/>
          <p:cNvSpPr txBox="1">
            <a:spLocks noGrp="1"/>
          </p:cNvSpPr>
          <p:nvPr>
            <p:ph type="body" idx="1"/>
          </p:nvPr>
        </p:nvSpPr>
        <p:spPr>
          <a:xfrm>
            <a:off x="387899" y="1108825"/>
            <a:ext cx="5882271" cy="2981482"/>
          </a:xfrm>
          <a:prstGeom prst="rect">
            <a:avLst/>
          </a:prstGeom>
        </p:spPr>
        <p:txBody>
          <a:bodyPr spcFirstLastPara="1" wrap="square" lIns="91425" tIns="91425" rIns="91425" bIns="91425" anchor="t" anchorCtr="0">
            <a:normAutofit fontScale="62500" lnSpcReduction="20000"/>
          </a:bodyPr>
          <a:lstStyle/>
          <a:p>
            <a:pPr marL="457200" lvl="0" indent="-355600" algn="l" rtl="0">
              <a:spcBef>
                <a:spcPts val="0"/>
              </a:spcBef>
              <a:spcAft>
                <a:spcPts val="0"/>
              </a:spcAft>
              <a:buSzPts val="2000"/>
              <a:buChar char="●"/>
            </a:pPr>
            <a:r>
              <a:rPr lang="en" sz="2000" dirty="0"/>
              <a:t>Edgar Garza(TACC)</a:t>
            </a:r>
            <a:endParaRPr sz="2000" dirty="0"/>
          </a:p>
          <a:p>
            <a:pPr marL="914400" lvl="1" indent="-355600" algn="l" rtl="0">
              <a:spcBef>
                <a:spcPts val="0"/>
              </a:spcBef>
              <a:spcAft>
                <a:spcPts val="0"/>
              </a:spcAft>
              <a:buSzPts val="2000"/>
              <a:buChar char="○"/>
            </a:pPr>
            <a:r>
              <a:rPr lang="en-US" sz="2000" dirty="0"/>
              <a:t>Email: egarza@tacc.utexas.edu</a:t>
            </a:r>
          </a:p>
          <a:p>
            <a:pPr lvl="1" indent="-355600">
              <a:buSzPts val="2000"/>
            </a:pPr>
            <a:r>
              <a:rPr lang="en-US" sz="2000" dirty="0"/>
              <a:t>Discord: obscure cynic#0079</a:t>
            </a:r>
            <a:endParaRPr sz="2000" dirty="0"/>
          </a:p>
          <a:p>
            <a:pPr marL="457200" lvl="0" indent="-355600" algn="l" rtl="0">
              <a:spcBef>
                <a:spcPts val="0"/>
              </a:spcBef>
              <a:spcAft>
                <a:spcPts val="0"/>
              </a:spcAft>
              <a:buSzPts val="2000"/>
              <a:buChar char="●"/>
            </a:pPr>
            <a:r>
              <a:rPr lang="en" sz="2000" dirty="0"/>
              <a:t>How can St. Louis-area school districts and community-based organizations identify food deserts, by leveraging census/poverty data and equity indicators (food insecurity, health food access) to create community-led grocery stores in schools.</a:t>
            </a:r>
            <a:endParaRPr sz="2000" dirty="0"/>
          </a:p>
          <a:p>
            <a:pPr marL="457200" lvl="0" indent="-355600" algn="l" rtl="0">
              <a:spcBef>
                <a:spcPts val="0"/>
              </a:spcBef>
              <a:spcAft>
                <a:spcPts val="0"/>
              </a:spcAft>
              <a:buSzPts val="2000"/>
              <a:buChar char="●"/>
            </a:pPr>
            <a:r>
              <a:rPr lang="en-US" sz="2000" dirty="0"/>
              <a:t>As of 2017 in St. Louis, black families are nearly six times as likely as white families to receive food stamps and twice as likely (than white residents) to live in census tracts with low access to healthy food.</a:t>
            </a:r>
            <a:endParaRPr sz="2000" dirty="0"/>
          </a:p>
          <a:p>
            <a:pPr marL="457200" lvl="0" indent="-355600" algn="l" rtl="0">
              <a:spcBef>
                <a:spcPts val="0"/>
              </a:spcBef>
              <a:spcAft>
                <a:spcPts val="0"/>
              </a:spcAft>
              <a:buSzPts val="2000"/>
              <a:buChar char="●"/>
            </a:pPr>
            <a:r>
              <a:rPr lang="en-US" sz="2000" dirty="0"/>
              <a:t>Google Cloud and Jupyter Notebooks</a:t>
            </a:r>
            <a:endParaRPr sz="2000" dirty="0"/>
          </a:p>
          <a:p>
            <a:pPr marL="457200" lvl="0" indent="-355600" algn="l" rtl="0">
              <a:spcBef>
                <a:spcPts val="0"/>
              </a:spcBef>
              <a:spcAft>
                <a:spcPts val="0"/>
              </a:spcAft>
              <a:buSzPts val="2000"/>
              <a:buChar char="●"/>
            </a:pPr>
            <a:r>
              <a:rPr lang="en" sz="2000" dirty="0"/>
              <a:t>Python, R, Web Dashboards</a:t>
            </a:r>
            <a:endParaRPr sz="2000" dirty="0"/>
          </a:p>
        </p:txBody>
      </p:sp>
      <p:pic>
        <p:nvPicPr>
          <p:cNvPr id="81" name="Google Shape;81;p15"/>
          <p:cNvPicPr preferRelativeResize="0"/>
          <p:nvPr/>
        </p:nvPicPr>
        <p:blipFill>
          <a:blip r:embed="rId3">
            <a:alphaModFix/>
          </a:blip>
          <a:stretch>
            <a:fillRect/>
          </a:stretch>
        </p:blipFill>
        <p:spPr>
          <a:xfrm>
            <a:off x="6152900" y="277825"/>
            <a:ext cx="2679400" cy="2690425"/>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128</Words>
  <Application>Microsoft Macintosh PowerPoint</Application>
  <PresentationFormat>On-screen Show (16:9)</PresentationFormat>
  <Paragraphs>10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Proxima Nova</vt:lpstr>
      <vt:lpstr>Arial</vt:lpstr>
      <vt:lpstr>Alfa Slab One</vt:lpstr>
      <vt:lpstr>Gameday</vt:lpstr>
      <vt:lpstr> Identifying K-12 Access to Healthy Food via Community-Led Grocery Store in Schools</vt:lpstr>
      <vt:lpstr>Project 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Identifying K-12 Access to Healthy Food via Community-Led Grocery Store in Schools</dc:title>
  <cp:lastModifiedBy>Edgar Garza</cp:lastModifiedBy>
  <cp:revision>2</cp:revision>
  <dcterms:modified xsi:type="dcterms:W3CDTF">2021-11-04T21:18:10Z</dcterms:modified>
</cp:coreProperties>
</file>