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9144000" cy="5143500" type="screen16x9"/>
  <p:notesSz cx="6858000" cy="9144000"/>
  <p:embeddedFontLst>
    <p:embeddedFont>
      <p:font typeface="Alfa Slab One" pitchFamily="2" charset="77"/>
      <p:regular r:id="rId5"/>
    </p:embeddedFont>
    <p:embeddedFont>
      <p:font typeface="Proxima Nova" panose="02000506030000020004" pitchFamily="2" charset="0"/>
      <p:regular r:id="rId6"/>
      <p:bold r:id="rId7"/>
      <p:italic r:id="rId8"/>
      <p:boldItalic r:id="rId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82"/>
  </p:normalViewPr>
  <p:slideViewPr>
    <p:cSldViewPr snapToGrid="0">
      <p:cViewPr varScale="1">
        <p:scale>
          <a:sx n="140" d="100"/>
          <a:sy n="140" d="100"/>
        </p:scale>
        <p:origin x="840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viewProps" Target="viewProps.xml"/><Relationship Id="rId5" Type="http://schemas.openxmlformats.org/officeDocument/2006/relationships/font" Target="fonts/font1.fntdata"/><Relationship Id="rId10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f6a89a7fae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f6a89a7fae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985078dd5b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985078dd5b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DF7C68"/>
              </a:buClr>
              <a:buSzPts val="5400"/>
              <a:buNone/>
              <a:defRPr sz="5400">
                <a:solidFill>
                  <a:srgbClr val="DF7C68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9" name="Google Shape;49;p11"/>
          <p:cNvSpPr txBox="1">
            <a:spLocks noGrp="1"/>
          </p:cNvSpPr>
          <p:nvPr>
            <p:ph type="body" idx="1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1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100"/>
            </a:lvl1pPr>
            <a:lvl2pPr marL="914400" lvl="1" indent="-3175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100"/>
            </a:lvl2pPr>
            <a:lvl3pPr marL="1371600" lvl="2" indent="-3175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100"/>
            </a:lvl3pPr>
            <a:lvl4pPr marL="1828800" lvl="3" indent="-3175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100"/>
            </a:lvl4pPr>
            <a:lvl5pPr marL="2286000" lvl="4" indent="-3175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100"/>
            </a:lvl5pPr>
            <a:lvl6pPr marL="2743200" lvl="5" indent="-3175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100"/>
            </a:lvl6pPr>
            <a:lvl7pPr marL="3200400" lvl="6" indent="-3175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100"/>
            </a:lvl7pPr>
            <a:lvl8pPr marL="3657600" lvl="7" indent="-3175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100"/>
            </a:lvl8pPr>
            <a:lvl9pPr marL="4114800" lvl="8" indent="-31750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 sz="1100"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0" lvl="0" indent="0" algn="r">
              <a:spcBef>
                <a:spcPts val="0"/>
              </a:spcBef>
              <a:buNone/>
              <a:defRPr sz="1100"/>
            </a:lvl1pPr>
            <a:lvl2pPr marL="0" lvl="1" indent="0" algn="r">
              <a:spcBef>
                <a:spcPts val="0"/>
              </a:spcBef>
              <a:buNone/>
              <a:defRPr sz="1100"/>
            </a:lvl2pPr>
            <a:lvl3pPr marL="0" lvl="2" indent="0" algn="r">
              <a:spcBef>
                <a:spcPts val="0"/>
              </a:spcBef>
              <a:buNone/>
              <a:defRPr sz="1100"/>
            </a:lvl3pPr>
            <a:lvl4pPr marL="0" lvl="3" indent="0" algn="r">
              <a:spcBef>
                <a:spcPts val="0"/>
              </a:spcBef>
              <a:buNone/>
              <a:defRPr sz="1100"/>
            </a:lvl4pPr>
            <a:lvl5pPr marL="0" lvl="4" indent="0" algn="r">
              <a:spcBef>
                <a:spcPts val="0"/>
              </a:spcBef>
              <a:buNone/>
              <a:defRPr sz="1100"/>
            </a:lvl5pPr>
            <a:lvl6pPr marL="0" lvl="5" indent="0" algn="r">
              <a:spcBef>
                <a:spcPts val="0"/>
              </a:spcBef>
              <a:buNone/>
              <a:defRPr sz="1100"/>
            </a:lvl6pPr>
            <a:lvl7pPr marL="0" lvl="6" indent="0" algn="r">
              <a:spcBef>
                <a:spcPts val="0"/>
              </a:spcBef>
              <a:buNone/>
              <a:defRPr sz="1100"/>
            </a:lvl7pPr>
            <a:lvl8pPr marL="0" lvl="7" indent="0" algn="r">
              <a:spcBef>
                <a:spcPts val="0"/>
              </a:spcBef>
              <a:buNone/>
              <a:defRPr sz="1100"/>
            </a:lvl8pPr>
            <a:lvl9pPr marL="0" lvl="8" indent="0" algn="r">
              <a:spcBef>
                <a:spcPts val="0"/>
              </a:spcBef>
              <a:buNone/>
              <a:defRPr sz="11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B8C29A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DF7C68"/>
              </a:buClr>
              <a:buSzPts val="3000"/>
              <a:buNone/>
              <a:defRPr>
                <a:solidFill>
                  <a:srgbClr val="DF7C6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  <a:defRPr b="1">
                <a:solidFill>
                  <a:srgbClr val="000000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" name="Google Shape;20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3972869"/>
            <a:ext cx="9143999" cy="1083963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4"/>
          <p:cNvSpPr txBox="1"/>
          <p:nvPr/>
        </p:nvSpPr>
        <p:spPr>
          <a:xfrm>
            <a:off x="3911000" y="4568875"/>
            <a:ext cx="2892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303161"/>
                </a:solidFill>
                <a:latin typeface="Proxima Nova"/>
                <a:ea typeface="Proxima Nova"/>
                <a:cs typeface="Proxima Nova"/>
                <a:sym typeface="Proxima Nova"/>
              </a:rPr>
              <a:t>http://hackhpc.org/hpcinthecity</a:t>
            </a:r>
            <a:endParaRPr b="1">
              <a:solidFill>
                <a:srgbClr val="30316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DF7C68"/>
              </a:buClr>
              <a:buSzPts val="3000"/>
              <a:buNone/>
              <a:defRPr>
                <a:solidFill>
                  <a:srgbClr val="DF7C6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DF7C68"/>
              </a:buClr>
              <a:buSzPts val="3000"/>
              <a:buNone/>
              <a:defRPr>
                <a:solidFill>
                  <a:srgbClr val="DF7C6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>
            <a:spLocks noGrp="1"/>
          </p:cNvSpPr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1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rgbClr val="DF7C68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rgbClr val="30316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9" name="Google Shape;39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0" name="Google Shape;40;p9"/>
          <p:cNvSpPr txBox="1">
            <a:spLocks noGrp="1"/>
          </p:cNvSpPr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DF7C68"/>
              </a:buClr>
              <a:buSzPts val="3800"/>
              <a:buNone/>
              <a:defRPr sz="3800">
                <a:solidFill>
                  <a:srgbClr val="DF7C68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ubTitle" idx="1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7C68"/>
              </a:buClr>
              <a:buSzPts val="1800"/>
              <a:buFont typeface="Alfa Slab One"/>
              <a:buNone/>
              <a:defRPr>
                <a:solidFill>
                  <a:srgbClr val="DF7C68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ameday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DF7C68"/>
              </a:buClr>
              <a:buSzPts val="3000"/>
              <a:buFont typeface="Alfa Slab One"/>
              <a:buNone/>
              <a:defRPr sz="3000">
                <a:solidFill>
                  <a:srgbClr val="DF7C68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1EA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/>
          <p:nvPr/>
        </p:nvSpPr>
        <p:spPr>
          <a:xfrm rot="5400000">
            <a:off x="-1392925" y="1392300"/>
            <a:ext cx="5145000" cy="2358900"/>
          </a:xfrm>
          <a:prstGeom prst="rect">
            <a:avLst/>
          </a:prstGeom>
          <a:gradFill>
            <a:gsLst>
              <a:gs pos="0">
                <a:srgbClr val="B8C29A"/>
              </a:gs>
              <a:gs pos="100000">
                <a:srgbClr val="F6F1EA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6563" y="222138"/>
            <a:ext cx="6200775" cy="17811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5" name="Google Shape;65;p14"/>
          <p:cNvCxnSpPr/>
          <p:nvPr/>
        </p:nvCxnSpPr>
        <p:spPr>
          <a:xfrm rot="10800000" flipH="1">
            <a:off x="2432000" y="2125675"/>
            <a:ext cx="6009900" cy="11100"/>
          </a:xfrm>
          <a:prstGeom prst="straightConnector1">
            <a:avLst/>
          </a:prstGeom>
          <a:noFill/>
          <a:ln w="28575" cap="flat" cmpd="sng">
            <a:solidFill>
              <a:srgbClr val="30316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6" name="Google Shape;66;p14"/>
          <p:cNvSpPr txBox="1">
            <a:spLocks noGrp="1"/>
          </p:cNvSpPr>
          <p:nvPr>
            <p:ph type="ctrTitle"/>
          </p:nvPr>
        </p:nvSpPr>
        <p:spPr>
          <a:xfrm>
            <a:off x="2545550" y="2125676"/>
            <a:ext cx="5782800" cy="23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ct val="28947"/>
              <a:buNone/>
            </a:pPr>
            <a:endParaRPr sz="342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ct val="28947"/>
              <a:buNone/>
            </a:pPr>
            <a:endParaRPr sz="342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en-US" sz="4531" dirty="0"/>
              <a:t>Urban Renewal: Investing in People</a:t>
            </a:r>
            <a:endParaRPr sz="3420" dirty="0">
              <a:solidFill>
                <a:srgbClr val="DF7C68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ct val="28947"/>
              <a:buNone/>
            </a:pPr>
            <a:endParaRPr sz="3420" dirty="0"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42" y="845883"/>
            <a:ext cx="1885239" cy="628438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3888" y="2540079"/>
            <a:ext cx="954149" cy="954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72187" y="4133923"/>
            <a:ext cx="1297549" cy="508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4"/>
          <p:cNvPicPr preferRelativeResize="0"/>
          <p:nvPr/>
        </p:nvPicPr>
        <p:blipFill rotWithShape="1">
          <a:blip r:embed="rId7">
            <a:alphaModFix/>
          </a:blip>
          <a:srcRect r="52631"/>
          <a:stretch/>
        </p:blipFill>
        <p:spPr>
          <a:xfrm>
            <a:off x="435593" y="2239349"/>
            <a:ext cx="1170738" cy="43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4"/>
          <p:cNvPicPr preferRelativeResize="0"/>
          <p:nvPr/>
        </p:nvPicPr>
        <p:blipFill rotWithShape="1">
          <a:blip r:embed="rId8">
            <a:alphaModFix/>
          </a:blip>
          <a:srcRect r="45039" b="45722"/>
          <a:stretch/>
        </p:blipFill>
        <p:spPr>
          <a:xfrm>
            <a:off x="226349" y="4739003"/>
            <a:ext cx="1589226" cy="365448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48499" y="1494926"/>
            <a:ext cx="744925" cy="723818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75098" y="133550"/>
            <a:ext cx="691727" cy="691727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4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372187" y="3514834"/>
            <a:ext cx="1297550" cy="5222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>
            <a:off x="311700" y="68069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/>
              <a:t>Urban Renewal: Investing in People</a:t>
            </a:r>
            <a:endParaRPr sz="2500" dirty="0"/>
          </a:p>
        </p:txBody>
      </p:sp>
      <p:sp>
        <p:nvSpPr>
          <p:cNvPr id="80" name="Google Shape;80;p15"/>
          <p:cNvSpPr txBox="1">
            <a:spLocks noGrp="1"/>
          </p:cNvSpPr>
          <p:nvPr>
            <p:ph type="body" idx="1"/>
          </p:nvPr>
        </p:nvSpPr>
        <p:spPr>
          <a:xfrm>
            <a:off x="387900" y="1108825"/>
            <a:ext cx="8368200" cy="25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endParaRPr lang="en" sz="2000"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 dirty="0"/>
              <a:t>Geoffrey Reid (TACC)</a:t>
            </a:r>
            <a:endParaRPr sz="2000" dirty="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 dirty="0" err="1"/>
              <a:t>greid@tacc.utexas.edu</a:t>
            </a:r>
            <a:endParaRPr sz="2000"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 dirty="0"/>
              <a:t>Idea: Urban neighborhood revival 1</a:t>
            </a:r>
            <a:r>
              <a:rPr lang="en" sz="2000" baseline="30000" dirty="0"/>
              <a:t>st</a:t>
            </a:r>
            <a:r>
              <a:rPr lang="en" sz="2000" dirty="0"/>
              <a:t> Steps</a:t>
            </a:r>
            <a:endParaRPr sz="2000"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 dirty="0"/>
              <a:t>Creating 1</a:t>
            </a:r>
            <a:r>
              <a:rPr lang="en" sz="2000" baseline="30000" dirty="0"/>
              <a:t>st</a:t>
            </a:r>
            <a:r>
              <a:rPr lang="en" sz="2000" dirty="0"/>
              <a:t> wholistic opportunities for </a:t>
            </a:r>
          </a:p>
          <a:p>
            <a:pPr marL="101600" lvl="0" indent="0" algn="l" rtl="0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2000" dirty="0"/>
              <a:t>	</a:t>
            </a:r>
            <a:r>
              <a:rPr lang="en-US" sz="2000"/>
              <a:t>i</a:t>
            </a:r>
            <a:r>
              <a:rPr lang="en" sz="2000"/>
              <a:t>nfrastructure</a:t>
            </a:r>
            <a:r>
              <a:rPr lang="en" sz="2000" dirty="0"/>
              <a:t> </a:t>
            </a:r>
            <a:r>
              <a:rPr lang="en-US" sz="2000" dirty="0"/>
              <a:t>a</a:t>
            </a:r>
            <a:r>
              <a:rPr lang="en" sz="2000" dirty="0" err="1"/>
              <a:t>nd</a:t>
            </a:r>
            <a:r>
              <a:rPr lang="en" sz="2000" dirty="0"/>
              <a:t> support to plan urban renewal.</a:t>
            </a:r>
          </a:p>
        </p:txBody>
      </p:sp>
      <p:pic>
        <p:nvPicPr>
          <p:cNvPr id="81" name="Google Shape;8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50863" y="174131"/>
            <a:ext cx="2679400" cy="269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</Words>
  <Application>Microsoft Macintosh PowerPoint</Application>
  <PresentationFormat>On-screen Show (16:9)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Proxima Nova</vt:lpstr>
      <vt:lpstr>Alfa Slab One</vt:lpstr>
      <vt:lpstr>Gameday</vt:lpstr>
      <vt:lpstr>  Urban Renewal: Investing in People </vt:lpstr>
      <vt:lpstr>Urban Renewal: Investing in People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Urban Renewel: Investing in People </dc:title>
  <cp:lastModifiedBy>Geoffrey Reid</cp:lastModifiedBy>
  <cp:revision>3</cp:revision>
  <dcterms:modified xsi:type="dcterms:W3CDTF">2021-11-04T23:03:26Z</dcterms:modified>
</cp:coreProperties>
</file>