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5"/>
      <p:bold r:id="rId6"/>
    </p:embeddedFont>
    <p:embeddedFont>
      <p:font typeface="Alfa Slab One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Harlow Solid Italic" panose="04030604020F02020D02" pitchFamily="82" charset="0"/>
      <p:italic r:id="rId12"/>
    </p:embeddedFont>
    <p:embeddedFont>
      <p:font typeface="Proxima Nova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6a89a7fa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6a89a7fa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85078dd5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85078dd5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5400"/>
              <a:buNone/>
              <a:defRPr sz="5400">
                <a:solidFill>
                  <a:srgbClr val="DF7C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B8C29A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None/>
              <a:defRPr>
                <a:solidFill>
                  <a:srgbClr val="DF7C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b="1">
                <a:solidFill>
                  <a:srgbClr val="00000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72869"/>
            <a:ext cx="9143999" cy="108396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/>
        </p:nvSpPr>
        <p:spPr>
          <a:xfrm>
            <a:off x="3911000" y="4568875"/>
            <a:ext cx="28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03161"/>
                </a:solidFill>
                <a:latin typeface="Proxima Nova"/>
                <a:ea typeface="Proxima Nova"/>
                <a:cs typeface="Proxima Nova"/>
                <a:sym typeface="Proxima Nova"/>
              </a:rPr>
              <a:t>http://hackhpc.org/hpcinthecity</a:t>
            </a:r>
            <a:endParaRPr b="1">
              <a:solidFill>
                <a:srgbClr val="303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None/>
              <a:defRPr>
                <a:solidFill>
                  <a:srgbClr val="DF7C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None/>
              <a:defRPr>
                <a:solidFill>
                  <a:srgbClr val="DF7C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DF7C68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3031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800"/>
              <a:buNone/>
              <a:defRPr sz="3800">
                <a:solidFill>
                  <a:srgbClr val="DF7C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1800"/>
              <a:buFont typeface="Alfa Slab One"/>
              <a:buNone/>
              <a:defRPr>
                <a:solidFill>
                  <a:srgbClr val="DF7C68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Font typeface="Alfa Slab One"/>
              <a:buNone/>
              <a:defRPr sz="3000">
                <a:solidFill>
                  <a:srgbClr val="DF7C68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nampiumw@wssu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rdx.stldata.org/search/type/datas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A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 rot="5400000">
            <a:off x="-1392925" y="1392300"/>
            <a:ext cx="5145000" cy="2358900"/>
          </a:xfrm>
          <a:prstGeom prst="rect">
            <a:avLst/>
          </a:prstGeom>
          <a:gradFill>
            <a:gsLst>
              <a:gs pos="0">
                <a:srgbClr val="B8C29A"/>
              </a:gs>
              <a:gs pos="100000">
                <a:srgbClr val="F6F1EA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025" y="42006"/>
            <a:ext cx="6200775" cy="178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 rot="10800000" flipH="1">
            <a:off x="2432000" y="2125675"/>
            <a:ext cx="6009900" cy="11100"/>
          </a:xfrm>
          <a:prstGeom prst="straightConnector1">
            <a:avLst/>
          </a:prstGeom>
          <a:noFill/>
          <a:ln w="28575" cap="flat" cmpd="sng">
            <a:solidFill>
              <a:srgbClr val="30316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2490549" y="3599273"/>
            <a:ext cx="5782800" cy="262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8947"/>
              <a:buNone/>
            </a:pPr>
            <a:endParaRPr sz="342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8947"/>
              <a:buNone/>
            </a:pPr>
            <a:endParaRPr sz="342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br>
              <a:rPr lang="en" sz="3600" dirty="0">
                <a:latin typeface="Agency FB" panose="020B0503020202020204" pitchFamily="34" charset="0"/>
              </a:rPr>
            </a:br>
            <a:br>
              <a:rPr lang="en" sz="3600" dirty="0">
                <a:latin typeface="Agency FB" panose="020B0503020202020204" pitchFamily="34" charset="0"/>
              </a:rPr>
            </a:br>
            <a:br>
              <a:rPr lang="en" sz="3600" dirty="0">
                <a:latin typeface="Agency FB" panose="020B0503020202020204" pitchFamily="34" charset="0"/>
              </a:rPr>
            </a:br>
            <a:br>
              <a:rPr lang="en" sz="3600" dirty="0">
                <a:latin typeface="Agency FB" panose="020B0503020202020204" pitchFamily="34" charset="0"/>
              </a:rPr>
            </a:br>
            <a:br>
              <a:rPr lang="en" sz="3600" dirty="0">
                <a:latin typeface="Agency FB" panose="020B0503020202020204" pitchFamily="34" charset="0"/>
              </a:rPr>
            </a:br>
            <a:br>
              <a:rPr lang="en" sz="3600" dirty="0">
                <a:latin typeface="Agency FB" panose="020B0503020202020204" pitchFamily="34" charset="0"/>
              </a:rPr>
            </a:br>
            <a:br>
              <a:rPr lang="en" sz="3600" dirty="0">
                <a:latin typeface="Agency FB" panose="020B0503020202020204" pitchFamily="34" charset="0"/>
              </a:rPr>
            </a:br>
            <a:br>
              <a:rPr lang="en" sz="3600" dirty="0">
                <a:latin typeface="Agency FB" panose="020B0503020202020204" pitchFamily="34" charset="0"/>
              </a:rPr>
            </a:br>
            <a:br>
              <a:rPr lang="en" sz="3600" dirty="0">
                <a:latin typeface="Agency FB" panose="020B0503020202020204" pitchFamily="34" charset="0"/>
              </a:rPr>
            </a:br>
            <a:r>
              <a:rPr lang="en" sz="3600" dirty="0">
                <a:latin typeface="Agency FB" panose="020B0503020202020204" pitchFamily="34" charset="0"/>
              </a:rPr>
              <a:t>Investigating Systemic Racial Bias in </a:t>
            </a:r>
            <a:r>
              <a:rPr lang="en-US" sz="3600" dirty="0">
                <a:latin typeface="Agency FB" panose="020B0503020202020204" pitchFamily="34" charset="0"/>
              </a:rPr>
              <a:t>Public</a:t>
            </a:r>
            <a:r>
              <a:rPr lang="en" sz="3600" dirty="0">
                <a:latin typeface="Agency FB" panose="020B0503020202020204" pitchFamily="34" charset="0"/>
              </a:rPr>
              <a:t> funded Services in the Great City of St. Louis, MO </a:t>
            </a:r>
            <a:br>
              <a:rPr lang="en" sz="3600" dirty="0"/>
            </a:br>
            <a:br>
              <a:rPr lang="en" sz="2200" i="1" dirty="0">
                <a:latin typeface="Harlow Solid Italic" panose="04030604020F02020D02" pitchFamily="82" charset="0"/>
              </a:rPr>
            </a:br>
            <a:br>
              <a:rPr lang="en" sz="2200" i="1" dirty="0">
                <a:latin typeface="Harlow Solid Italic" panose="04030604020F02020D02" pitchFamily="82" charset="0"/>
              </a:rPr>
            </a:br>
            <a:br>
              <a:rPr lang="en" sz="2200" i="1" dirty="0">
                <a:latin typeface="Harlow Solid Italic" panose="04030604020F02020D02" pitchFamily="82" charset="0"/>
              </a:rPr>
            </a:br>
            <a:br>
              <a:rPr lang="en" sz="2200" i="1" dirty="0">
                <a:latin typeface="Harlow Solid Italic" panose="04030604020F02020D02" pitchFamily="82" charset="0"/>
              </a:rPr>
            </a:br>
            <a:endParaRPr lang="en-US" sz="2200" i="1" dirty="0">
              <a:solidFill>
                <a:srgbClr val="DF7C68"/>
              </a:solidFill>
              <a:latin typeface="Harlow Solid Italic" panose="04030604020F02020D02" pitchFamily="8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8947"/>
              <a:buNone/>
            </a:pPr>
            <a:endParaRPr lang="en-US" sz="3420" dirty="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42" y="845883"/>
            <a:ext cx="1885239" cy="62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888" y="2540079"/>
            <a:ext cx="954149" cy="95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187" y="4133923"/>
            <a:ext cx="1297549" cy="50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7">
            <a:alphaModFix/>
          </a:blip>
          <a:srcRect r="52631"/>
          <a:stretch/>
        </p:blipFill>
        <p:spPr>
          <a:xfrm>
            <a:off x="435593" y="2239349"/>
            <a:ext cx="1170738" cy="4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8">
            <a:alphaModFix/>
          </a:blip>
          <a:srcRect r="45039" b="45722"/>
          <a:stretch/>
        </p:blipFill>
        <p:spPr>
          <a:xfrm>
            <a:off x="226349" y="4739003"/>
            <a:ext cx="1589226" cy="36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8499" y="1494926"/>
            <a:ext cx="744925" cy="723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5098" y="133550"/>
            <a:ext cx="691727" cy="691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2187" y="3514834"/>
            <a:ext cx="1297550" cy="522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35500" y="-123754"/>
            <a:ext cx="8787586" cy="1237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gency FB" panose="020B0503020202020204" pitchFamily="34" charset="0"/>
              </a:rPr>
              <a:t>Investigating Systemic Racial Bias in </a:t>
            </a:r>
            <a:r>
              <a:rPr lang="en-US" sz="2800" dirty="0">
                <a:latin typeface="Agency FB" panose="020B0503020202020204" pitchFamily="34" charset="0"/>
              </a:rPr>
              <a:t>Public</a:t>
            </a:r>
            <a:r>
              <a:rPr lang="en" sz="2800" dirty="0">
                <a:latin typeface="Agency FB" panose="020B0503020202020204" pitchFamily="34" charset="0"/>
              </a:rPr>
              <a:t> funded Services in the City of St. Louis</a:t>
            </a:r>
            <a:endParaRPr sz="2800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87900" y="1113780"/>
            <a:ext cx="8368200" cy="3189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Munene Kanampiu (WSSU Computer Science Faculty/Hackathon Mentor)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Winston</a:t>
            </a:r>
            <a:r>
              <a:rPr lang="en" sz="2000" dirty="0"/>
              <a:t>-Salem State University </a:t>
            </a:r>
          </a:p>
          <a:p>
            <a:pPr marL="1016000" lvl="2" indent="0">
              <a:buSzPts val="2000"/>
              <a:buNone/>
            </a:pPr>
            <a:r>
              <a:rPr lang="en" sz="1600" dirty="0"/>
              <a:t>Email:</a:t>
            </a:r>
            <a:r>
              <a:rPr lang="en" sz="2000" dirty="0"/>
              <a:t>	</a:t>
            </a:r>
            <a:r>
              <a:rPr lang="en" sz="2000" dirty="0">
                <a:hlinkClick r:id="rId3"/>
              </a:rPr>
              <a:t>kanampiumw@wssu.edu</a:t>
            </a:r>
            <a:endParaRPr lang="en" sz="2000" dirty="0"/>
          </a:p>
          <a:p>
            <a:pPr marL="558800" lvl="1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2000" dirty="0"/>
          </a:p>
          <a:p>
            <a:pPr lvl="1" indent="-355600">
              <a:buSzPts val="2000"/>
              <a:buFont typeface="Wingdings" panose="05000000000000000000" pitchFamily="2" charset="2"/>
              <a:buChar char="§"/>
            </a:pPr>
            <a:r>
              <a:rPr lang="en-US" sz="2000" b="1" dirty="0"/>
              <a:t>Rebecca Caldwell </a:t>
            </a:r>
            <a:r>
              <a:rPr lang="en-US" sz="2000" dirty="0"/>
              <a:t>(WSSU Computer Science Faculty/Hackathon co-mentor)</a:t>
            </a:r>
          </a:p>
          <a:p>
            <a:pPr marL="1016000" lvl="2" indent="0">
              <a:buSzPts val="2000"/>
              <a:buNone/>
            </a:pPr>
            <a:r>
              <a:rPr lang="en" sz="2000" dirty="0"/>
              <a:t>Email:	caldwellr</a:t>
            </a:r>
            <a:r>
              <a:rPr lang="e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@wssu.edu</a:t>
            </a:r>
            <a:endParaRPr lang="en" sz="2000" dirty="0"/>
          </a:p>
          <a:p>
            <a:pPr marL="558800" lvl="1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2000" dirty="0"/>
          </a:p>
          <a:p>
            <a:pPr marL="558800" lvl="1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700" dirty="0"/>
              <a:t>Project Idea: Does there exist racial bias in allocation of public-funded services in the great city of St. Louis? (Sample data examples: Public saftey,Public health, Public education)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17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1700" dirty="0"/>
              <a:t>Impact: Racial Injustice Awareness for the residents of St. Louis &amp; greater Missouri state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US" sz="17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700" dirty="0"/>
              <a:t>Possible HPC Resources: Assorted from Google Computing/Cloudy cluster platforms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" sz="1700" dirty="0"/>
          </a:p>
          <a:p>
            <a:pPr lvl="1" indent="-355600">
              <a:buSzPts val="2000"/>
              <a:buFont typeface="Wingdings" panose="05000000000000000000" pitchFamily="2" charset="2"/>
              <a:buChar char="Ø"/>
            </a:pPr>
            <a:r>
              <a:rPr lang="en" sz="1900" dirty="0"/>
              <a:t>Python,Jupyter notebooks, HTML, Google sheets?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900" dirty="0"/>
          </a:p>
          <a:p>
            <a:pPr indent="-355600">
              <a:buSzPts val="2000"/>
            </a:pPr>
            <a:r>
              <a:rPr lang="en" sz="1700" dirty="0"/>
              <a:t>Data science: Data Set Links portal 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https://rdx.stldata.org/search/type/dataset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700" dirty="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9727" y="337099"/>
            <a:ext cx="838773" cy="72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183</Words>
  <Application>Microsoft Office PowerPoint</Application>
  <PresentationFormat>On-screen Show (16:9)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Harlow Solid Italic</vt:lpstr>
      <vt:lpstr>Wingdings</vt:lpstr>
      <vt:lpstr>Proxima Nova</vt:lpstr>
      <vt:lpstr>Alfa Slab One</vt:lpstr>
      <vt:lpstr>Calibri</vt:lpstr>
      <vt:lpstr>Agency FB</vt:lpstr>
      <vt:lpstr>Gameday</vt:lpstr>
      <vt:lpstr>           Investigating Systemic Racial Bias in Public funded Services in the Great City of St. Louis, MO       </vt:lpstr>
      <vt:lpstr>Investigating Systemic Racial Bias in Public funded Services in the City of St. Louis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Mentor Project Name </dc:title>
  <dc:creator>Kanampiu, Munene W.</dc:creator>
  <cp:lastModifiedBy>Kanampiu, Munene W.</cp:lastModifiedBy>
  <cp:revision>19</cp:revision>
  <dcterms:modified xsi:type="dcterms:W3CDTF">2021-11-04T18:29:08Z</dcterms:modified>
</cp:coreProperties>
</file>