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32918400" cx="21945600"/>
  <p:notesSz cx="6858000" cy="9144000"/>
  <p:embeddedFontLst>
    <p:embeddedFont>
      <p:font typeface="Open Sans"/>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hSDjjKLa4RehjmI0pYUstxCSXg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font" Target="fonts/OpenSans-regular.fntdata"/><Relationship Id="rId7" Type="http://schemas.openxmlformats.org/officeDocument/2006/relationships/font" Target="fonts/OpenSans-bold.fntdata"/><Relationship Id="rId8" Type="http://schemas.openxmlformats.org/officeDocument/2006/relationships/font" Target="fonts/Open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413288" y="685800"/>
            <a:ext cx="203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2286000" y="685800"/>
            <a:ext cx="228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645920" y="5387343"/>
            <a:ext cx="18653700" cy="11460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subTitle"/>
          </p:nvPr>
        </p:nvSpPr>
        <p:spPr>
          <a:xfrm>
            <a:off x="2743200" y="17289783"/>
            <a:ext cx="16459200" cy="79476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14" name="Google Shape;14;p3"/>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529590" y="9742050"/>
            <a:ext cx="20886300" cy="18928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1" name="Google Shape;71;p12"/>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4122541" y="13335000"/>
            <a:ext cx="27896700" cy="4731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5478749" y="8740050"/>
            <a:ext cx="27896700" cy="13921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7" name="Google Shape;77;p13"/>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 type="body"/>
          </p:nvPr>
        </p:nvSpPr>
        <p:spPr>
          <a:xfrm>
            <a:off x="1508760" y="8763000"/>
            <a:ext cx="18928200" cy="20886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0" name="Google Shape;20;p4"/>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1497331" y="8206751"/>
            <a:ext cx="18928200" cy="13693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 type="body"/>
          </p:nvPr>
        </p:nvSpPr>
        <p:spPr>
          <a:xfrm>
            <a:off x="1497331" y="22029431"/>
            <a:ext cx="18928200" cy="72009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sz="7680">
                <a:solidFill>
                  <a:schemeClr val="dk1"/>
                </a:solidFill>
              </a:defRPr>
            </a:lvl1pPr>
            <a:lvl2pPr indent="-228600" lvl="1" marL="914400" algn="l">
              <a:lnSpc>
                <a:spcPct val="90000"/>
              </a:lnSpc>
              <a:spcBef>
                <a:spcPts val="1600"/>
              </a:spcBef>
              <a:spcAft>
                <a:spcPts val="0"/>
              </a:spcAft>
              <a:buClr>
                <a:srgbClr val="888888"/>
              </a:buClr>
              <a:buSzPts val="6400"/>
              <a:buNone/>
              <a:defRPr sz="6400">
                <a:solidFill>
                  <a:srgbClr val="888888"/>
                </a:solidFill>
              </a:defRPr>
            </a:lvl2pPr>
            <a:lvl3pPr indent="-228600" lvl="2" marL="1371600" algn="l">
              <a:lnSpc>
                <a:spcPct val="90000"/>
              </a:lnSpc>
              <a:spcBef>
                <a:spcPts val="1600"/>
              </a:spcBef>
              <a:spcAft>
                <a:spcPts val="0"/>
              </a:spcAft>
              <a:buClr>
                <a:srgbClr val="888888"/>
              </a:buClr>
              <a:buSzPts val="5760"/>
              <a:buNone/>
              <a:defRPr sz="5760">
                <a:solidFill>
                  <a:srgbClr val="888888"/>
                </a:solidFill>
              </a:defRPr>
            </a:lvl3pPr>
            <a:lvl4pPr indent="-228600" lvl="3" marL="1828800" algn="l">
              <a:lnSpc>
                <a:spcPct val="90000"/>
              </a:lnSpc>
              <a:spcBef>
                <a:spcPts val="1600"/>
              </a:spcBef>
              <a:spcAft>
                <a:spcPts val="0"/>
              </a:spcAft>
              <a:buClr>
                <a:srgbClr val="888888"/>
              </a:buClr>
              <a:buSzPts val="5120"/>
              <a:buNone/>
              <a:defRPr sz="5120">
                <a:solidFill>
                  <a:srgbClr val="888888"/>
                </a:solidFill>
              </a:defRPr>
            </a:lvl4pPr>
            <a:lvl5pPr indent="-228600" lvl="4" marL="2286000" algn="l">
              <a:lnSpc>
                <a:spcPct val="90000"/>
              </a:lnSpc>
              <a:spcBef>
                <a:spcPts val="1600"/>
              </a:spcBef>
              <a:spcAft>
                <a:spcPts val="0"/>
              </a:spcAft>
              <a:buClr>
                <a:srgbClr val="888888"/>
              </a:buClr>
              <a:buSzPts val="5120"/>
              <a:buNone/>
              <a:defRPr sz="5120">
                <a:solidFill>
                  <a:srgbClr val="888888"/>
                </a:solidFill>
              </a:defRPr>
            </a:lvl5pPr>
            <a:lvl6pPr indent="-228600" lvl="5" marL="2743200" algn="l">
              <a:lnSpc>
                <a:spcPct val="90000"/>
              </a:lnSpc>
              <a:spcBef>
                <a:spcPts val="1600"/>
              </a:spcBef>
              <a:spcAft>
                <a:spcPts val="0"/>
              </a:spcAft>
              <a:buClr>
                <a:srgbClr val="888888"/>
              </a:buClr>
              <a:buSzPts val="5120"/>
              <a:buNone/>
              <a:defRPr sz="5120">
                <a:solidFill>
                  <a:srgbClr val="888888"/>
                </a:solidFill>
              </a:defRPr>
            </a:lvl6pPr>
            <a:lvl7pPr indent="-228600" lvl="6" marL="3200400" algn="l">
              <a:lnSpc>
                <a:spcPct val="90000"/>
              </a:lnSpc>
              <a:spcBef>
                <a:spcPts val="1600"/>
              </a:spcBef>
              <a:spcAft>
                <a:spcPts val="0"/>
              </a:spcAft>
              <a:buClr>
                <a:srgbClr val="888888"/>
              </a:buClr>
              <a:buSzPts val="5120"/>
              <a:buNone/>
              <a:defRPr sz="5120">
                <a:solidFill>
                  <a:srgbClr val="888888"/>
                </a:solidFill>
              </a:defRPr>
            </a:lvl7pPr>
            <a:lvl8pPr indent="-228600" lvl="7" marL="3657600" algn="l">
              <a:lnSpc>
                <a:spcPct val="90000"/>
              </a:lnSpc>
              <a:spcBef>
                <a:spcPts val="1600"/>
              </a:spcBef>
              <a:spcAft>
                <a:spcPts val="0"/>
              </a:spcAft>
              <a:buClr>
                <a:srgbClr val="888888"/>
              </a:buClr>
              <a:buSzPts val="5120"/>
              <a:buNone/>
              <a:defRPr sz="5120">
                <a:solidFill>
                  <a:srgbClr val="888888"/>
                </a:solidFill>
              </a:defRPr>
            </a:lvl8pPr>
            <a:lvl9pPr indent="-228600" lvl="8" marL="4114800" algn="l">
              <a:lnSpc>
                <a:spcPct val="90000"/>
              </a:lnSpc>
              <a:spcBef>
                <a:spcPts val="1600"/>
              </a:spcBef>
              <a:spcAft>
                <a:spcPts val="0"/>
              </a:spcAft>
              <a:buClr>
                <a:srgbClr val="888888"/>
              </a:buClr>
              <a:buSzPts val="5120"/>
              <a:buNone/>
              <a:defRPr sz="5120">
                <a:solidFill>
                  <a:srgbClr val="888888"/>
                </a:solidFill>
              </a:defRPr>
            </a:lvl9pPr>
          </a:lstStyle>
          <a:p/>
        </p:txBody>
      </p:sp>
      <p:sp>
        <p:nvSpPr>
          <p:cNvPr id="26" name="Google Shape;26;p5"/>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1508760" y="8763000"/>
            <a:ext cx="9327000" cy="20886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2" name="Google Shape;32;p6"/>
          <p:cNvSpPr txBox="1"/>
          <p:nvPr>
            <p:ph idx="2" type="body"/>
          </p:nvPr>
        </p:nvSpPr>
        <p:spPr>
          <a:xfrm>
            <a:off x="11109960" y="8763000"/>
            <a:ext cx="9327000" cy="20886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3" name="Google Shape;33;p6"/>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1511619"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 type="body"/>
          </p:nvPr>
        </p:nvSpPr>
        <p:spPr>
          <a:xfrm>
            <a:off x="1511621" y="8069583"/>
            <a:ext cx="9284100" cy="39549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39" name="Google Shape;39;p7"/>
          <p:cNvSpPr txBox="1"/>
          <p:nvPr>
            <p:ph idx="2" type="body"/>
          </p:nvPr>
        </p:nvSpPr>
        <p:spPr>
          <a:xfrm>
            <a:off x="1511621" y="12024360"/>
            <a:ext cx="9284100" cy="17685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0" name="Google Shape;40;p7"/>
          <p:cNvSpPr txBox="1"/>
          <p:nvPr>
            <p:ph idx="3" type="body"/>
          </p:nvPr>
        </p:nvSpPr>
        <p:spPr>
          <a:xfrm>
            <a:off x="11109961" y="8069583"/>
            <a:ext cx="9329700" cy="39549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1" name="Google Shape;41;p7"/>
          <p:cNvSpPr txBox="1"/>
          <p:nvPr>
            <p:ph idx="4" type="body"/>
          </p:nvPr>
        </p:nvSpPr>
        <p:spPr>
          <a:xfrm>
            <a:off x="11109961" y="12024360"/>
            <a:ext cx="9329700" cy="176859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2" name="Google Shape;42;p7"/>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511619" y="2194560"/>
            <a:ext cx="7077900" cy="7680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9329739" y="4739648"/>
            <a:ext cx="11109900" cy="23393400"/>
          </a:xfrm>
          <a:prstGeom prst="rect">
            <a:avLst/>
          </a:prstGeom>
          <a:noFill/>
          <a:ln>
            <a:noFill/>
          </a:ln>
        </p:spPr>
        <p:txBody>
          <a:bodyPr anchorCtr="0" anchor="t" bIns="45700" lIns="91425" spcFirstLastPara="1" rIns="91425" wrap="square" tIns="45700">
            <a:normAutofit/>
          </a:bodyPr>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57" name="Google Shape;57;p10"/>
          <p:cNvSpPr txBox="1"/>
          <p:nvPr>
            <p:ph idx="2" type="body"/>
          </p:nvPr>
        </p:nvSpPr>
        <p:spPr>
          <a:xfrm>
            <a:off x="1511619" y="9875520"/>
            <a:ext cx="7077900" cy="18295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58" name="Google Shape;58;p10"/>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511619" y="2194560"/>
            <a:ext cx="7077900" cy="7680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9329739" y="4739648"/>
            <a:ext cx="11109900" cy="23393400"/>
          </a:xfrm>
          <a:prstGeom prst="rect">
            <a:avLst/>
          </a:prstGeom>
          <a:noFill/>
          <a:ln>
            <a:noFill/>
          </a:ln>
        </p:spPr>
      </p:sp>
      <p:sp>
        <p:nvSpPr>
          <p:cNvPr id="64" name="Google Shape;64;p11"/>
          <p:cNvSpPr txBox="1"/>
          <p:nvPr>
            <p:ph idx="1" type="body"/>
          </p:nvPr>
        </p:nvSpPr>
        <p:spPr>
          <a:xfrm>
            <a:off x="1511619" y="9875520"/>
            <a:ext cx="7077900" cy="18295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5" name="Google Shape;65;p11"/>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508760" y="1752607"/>
            <a:ext cx="18928200" cy="6362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1508760" y="8763000"/>
            <a:ext cx="18928200" cy="20886300"/>
          </a:xfrm>
          <a:prstGeom prst="rect">
            <a:avLst/>
          </a:prstGeom>
          <a:noFill/>
          <a:ln>
            <a:noFill/>
          </a:ln>
        </p:spPr>
        <p:txBody>
          <a:bodyPr anchorCtr="0" anchor="t" bIns="45700" lIns="91425" spcFirstLastPara="1" rIns="91425" wrap="square" tIns="45700">
            <a:normAutofit/>
          </a:bodyPr>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508760" y="30510488"/>
            <a:ext cx="4937700" cy="1752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8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7269480" y="30510488"/>
            <a:ext cx="7406700" cy="1752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8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5499080" y="30510488"/>
            <a:ext cx="493770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jpg"/><Relationship Id="rId7" Type="http://schemas.openxmlformats.org/officeDocument/2006/relationships/image" Target="../media/image4.jpg"/><Relationship Id="rId8"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35975"/>
          <a:stretch/>
        </p:blipFill>
        <p:spPr>
          <a:xfrm>
            <a:off x="-59083" y="31954361"/>
            <a:ext cx="22004683" cy="960300"/>
          </a:xfrm>
          <a:prstGeom prst="rect">
            <a:avLst/>
          </a:prstGeom>
          <a:noFill/>
          <a:ln>
            <a:noFill/>
          </a:ln>
        </p:spPr>
      </p:pic>
      <p:pic>
        <p:nvPicPr>
          <p:cNvPr id="85" name="Google Shape;85;p1"/>
          <p:cNvPicPr preferRelativeResize="0"/>
          <p:nvPr/>
        </p:nvPicPr>
        <p:blipFill rotWithShape="1">
          <a:blip r:embed="rId3">
            <a:alphaModFix/>
          </a:blip>
          <a:srcRect b="0" l="0" r="0" t="0"/>
          <a:stretch/>
        </p:blipFill>
        <p:spPr>
          <a:xfrm>
            <a:off x="37493" y="-10181"/>
            <a:ext cx="21945600" cy="2811600"/>
          </a:xfrm>
          <a:prstGeom prst="rect">
            <a:avLst/>
          </a:prstGeom>
          <a:noFill/>
          <a:ln>
            <a:noFill/>
          </a:ln>
        </p:spPr>
      </p:pic>
      <p:sp>
        <p:nvSpPr>
          <p:cNvPr id="86" name="Google Shape;86;p1"/>
          <p:cNvSpPr txBox="1"/>
          <p:nvPr/>
        </p:nvSpPr>
        <p:spPr>
          <a:xfrm>
            <a:off x="11314543" y="17169632"/>
            <a:ext cx="4876800" cy="3078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Resource</a:t>
            </a:r>
            <a:endParaRPr b="0" i="0" sz="1400" u="none" cap="none" strike="noStrike">
              <a:solidFill>
                <a:srgbClr val="000000"/>
              </a:solidFill>
              <a:latin typeface="Arial"/>
              <a:ea typeface="Arial"/>
              <a:cs typeface="Arial"/>
              <a:sym typeface="Arial"/>
            </a:endParaRPr>
          </a:p>
        </p:txBody>
      </p:sp>
      <p:sp>
        <p:nvSpPr>
          <p:cNvPr id="87" name="Google Shape;87;p1"/>
          <p:cNvSpPr txBox="1"/>
          <p:nvPr/>
        </p:nvSpPr>
        <p:spPr>
          <a:xfrm>
            <a:off x="11314550" y="4475350"/>
            <a:ext cx="4876800" cy="1132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88" name="Google Shape;88;p1"/>
          <p:cNvSpPr txBox="1"/>
          <p:nvPr/>
        </p:nvSpPr>
        <p:spPr>
          <a:xfrm>
            <a:off x="231506" y="4285794"/>
            <a:ext cx="5043288" cy="166814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1" i="1" lang="en-US" sz="2400" u="none" cap="none" strike="noStrike">
                <a:solidFill>
                  <a:srgbClr val="404140"/>
                </a:solidFill>
                <a:latin typeface="Open Sans"/>
                <a:ea typeface="Open Sans"/>
                <a:cs typeface="Open Sans"/>
                <a:sym typeface="Open Sans"/>
              </a:rPr>
              <a:t>Course: PHS 410 Terrorism, Disasters, And Epidemics Credits:</a:t>
            </a:r>
            <a:r>
              <a:rPr b="0" i="1" lang="en-US" sz="2400" u="none" cap="none" strike="noStrike">
                <a:solidFill>
                  <a:srgbClr val="404140"/>
                </a:solidFill>
                <a:latin typeface="Open Sans"/>
                <a:ea typeface="Open Sans"/>
                <a:cs typeface="Open Sans"/>
                <a:sym typeface="Open Sans"/>
              </a:rPr>
              <a:t> </a:t>
            </a:r>
            <a:r>
              <a:rPr b="1" i="1" lang="en-US" sz="2400" u="none" cap="none" strike="noStrike">
                <a:solidFill>
                  <a:srgbClr val="404140"/>
                </a:solidFill>
                <a:latin typeface="Open Sans"/>
                <a:ea typeface="Open Sans"/>
                <a:cs typeface="Open Sans"/>
                <a:sym typeface="Open Sans"/>
              </a:rPr>
              <a:t>3</a:t>
            </a:r>
            <a:endParaRPr b="1"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Open Sans"/>
                <a:ea typeface="Open Sans"/>
                <a:cs typeface="Open Sans"/>
                <a:sym typeface="Open Sans"/>
              </a:rPr>
              <a:t>Current Course Description </a:t>
            </a:r>
            <a:endParaRPr b="0"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1200"/>
              </a:spcBef>
              <a:spcAft>
                <a:spcPts val="0"/>
              </a:spcAft>
              <a:buClr>
                <a:srgbClr val="000000"/>
              </a:buClr>
              <a:buSzPts val="2400"/>
              <a:buFont typeface="Arial"/>
              <a:buNone/>
            </a:pPr>
            <a:r>
              <a:t/>
            </a:r>
            <a:endParaRPr b="0" i="0" sz="800" u="none" cap="none" strike="noStrike">
              <a:solidFill>
                <a:srgbClr val="000000"/>
              </a:solidFill>
              <a:latin typeface="Open Sans"/>
              <a:ea typeface="Open Sans"/>
              <a:cs typeface="Open Sans"/>
              <a:sym typeface="Open Sans"/>
            </a:endParaRPr>
          </a:p>
          <a:p>
            <a:pPr indent="0" lvl="0" marL="0" marR="0" rtl="0" algn="l">
              <a:lnSpc>
                <a:spcPct val="100000"/>
              </a:lnSpc>
              <a:spcBef>
                <a:spcPts val="1200"/>
              </a:spcBef>
              <a:spcAft>
                <a:spcPts val="0"/>
              </a:spcAft>
              <a:buClr>
                <a:srgbClr val="000000"/>
              </a:buClr>
              <a:buSzPts val="2400"/>
              <a:buFont typeface="Arial"/>
              <a:buNone/>
            </a:pPr>
            <a:r>
              <a:t/>
            </a:r>
            <a:endParaRPr b="0"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1200"/>
              </a:spcBef>
              <a:spcAft>
                <a:spcPts val="0"/>
              </a:spcAft>
              <a:buClr>
                <a:srgbClr val="000000"/>
              </a:buClr>
              <a:buSzPts val="2400"/>
              <a:buFont typeface="Arial"/>
              <a:buNone/>
            </a:pPr>
            <a:r>
              <a:t/>
            </a:r>
            <a:endParaRPr b="0"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1200"/>
              </a:spcBef>
              <a:spcAft>
                <a:spcPts val="0"/>
              </a:spcAft>
              <a:buClr>
                <a:srgbClr val="000000"/>
              </a:buClr>
              <a:buSzPts val="2400"/>
              <a:buFont typeface="Arial"/>
              <a:buNone/>
            </a:pPr>
            <a:r>
              <a:t/>
            </a:r>
            <a:endParaRPr b="0"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1200"/>
              </a:spcBef>
              <a:spcAft>
                <a:spcPts val="0"/>
              </a:spcAft>
              <a:buNone/>
            </a:pPr>
            <a:r>
              <a:t/>
            </a:r>
            <a:endParaRPr b="1"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1200"/>
              </a:spcBef>
              <a:spcAft>
                <a:spcPts val="0"/>
              </a:spcAft>
              <a:buNone/>
            </a:pPr>
            <a:r>
              <a:t/>
            </a:r>
            <a:endParaRPr b="1"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1200"/>
              </a:spcBef>
              <a:spcAft>
                <a:spcPts val="0"/>
              </a:spcAft>
              <a:buNone/>
            </a:pPr>
            <a:r>
              <a:t/>
            </a:r>
            <a:endParaRPr b="1"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1200"/>
              </a:spcBef>
              <a:spcAft>
                <a:spcPts val="0"/>
              </a:spcAft>
              <a:buNone/>
            </a:pPr>
            <a:r>
              <a:t/>
            </a:r>
            <a:endParaRPr b="1"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1200"/>
              </a:spcBef>
              <a:spcAft>
                <a:spcPts val="0"/>
              </a:spcAft>
              <a:buNone/>
            </a:pPr>
            <a:r>
              <a:t/>
            </a:r>
            <a:endParaRPr b="1"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1200"/>
              </a:spcBef>
              <a:spcAft>
                <a:spcPts val="0"/>
              </a:spcAft>
              <a:buNone/>
            </a:pPr>
            <a:r>
              <a:rPr b="1" i="0" lang="en-US" sz="2400" u="none" cap="none" strike="noStrike">
                <a:solidFill>
                  <a:srgbClr val="000000"/>
                </a:solidFill>
                <a:latin typeface="Open Sans"/>
                <a:ea typeface="Open Sans"/>
                <a:cs typeface="Open Sans"/>
                <a:sym typeface="Open Sans"/>
              </a:rPr>
              <a:t>Proposed Course Description </a:t>
            </a:r>
            <a:endParaRPr b="1" i="1" sz="2400" u="none" cap="none" strike="noStrike">
              <a:solidFill>
                <a:srgbClr val="404140"/>
              </a:solidFill>
              <a:latin typeface="Open Sans"/>
              <a:ea typeface="Open Sans"/>
              <a:cs typeface="Open Sans"/>
              <a:sym typeface="Open Sans"/>
            </a:endParaRPr>
          </a:p>
          <a:p>
            <a:pPr indent="0" lvl="0" marL="0" marR="0" rtl="0" algn="l">
              <a:lnSpc>
                <a:spcPct val="100000"/>
              </a:lnSpc>
              <a:spcBef>
                <a:spcPts val="1200"/>
              </a:spcBef>
              <a:spcAft>
                <a:spcPts val="0"/>
              </a:spcAft>
              <a:buNone/>
            </a:pPr>
            <a:r>
              <a:rPr b="0" i="0" lang="en-US" sz="2400" u="none" cap="none" strike="noStrike">
                <a:solidFill>
                  <a:srgbClr val="404140"/>
                </a:solidFill>
                <a:latin typeface="Open Sans"/>
                <a:ea typeface="Open Sans"/>
                <a:cs typeface="Open Sans"/>
                <a:sym typeface="Open Sans"/>
              </a:rPr>
              <a:t>Recent and past terrorism, disasters, and epidemic events are reviewed and discussed from cultural, historical, environmental, and technical concepts, including data collection and use in data driven risk assessment and risk analysis. Students choose a research project of interest that incorporates multiple diverse communities. All research projects include identifying applicable datasets to access and  the ways to use data for their project. Students must complete assigned incident command training en route. Course topics covered may include: Health professional response roles, health facility surge capacities, community resiliency, planning and mitigation strategies at policy and operational levels, and economic impacts of terror, disaster, or epidemic events. </a:t>
            </a:r>
            <a:endParaRPr b="0" i="0" sz="2400" u="none" cap="none" strike="noStrike">
              <a:solidFill>
                <a:schemeClr val="dk1"/>
              </a:solidFill>
              <a:latin typeface="Calibri"/>
              <a:ea typeface="Calibri"/>
              <a:cs typeface="Calibri"/>
              <a:sym typeface="Calibri"/>
            </a:endParaRPr>
          </a:p>
        </p:txBody>
      </p:sp>
      <p:sp>
        <p:nvSpPr>
          <p:cNvPr id="89" name="Google Shape;89;p1"/>
          <p:cNvSpPr/>
          <p:nvPr/>
        </p:nvSpPr>
        <p:spPr>
          <a:xfrm>
            <a:off x="193947" y="3199421"/>
            <a:ext cx="4876800" cy="1275932"/>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Revised Course Description</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355068" y="21762660"/>
            <a:ext cx="4839257" cy="1567061"/>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Implementation Schedule</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5754253" y="3199421"/>
            <a:ext cx="4876800" cy="171855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Sample HPC/Gateways Exercise</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5754253" y="17069637"/>
            <a:ext cx="4876800" cy="9600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Resource Needs/List</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11314550" y="3218350"/>
            <a:ext cx="10180200" cy="11448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Calibri"/>
                <a:ea typeface="Calibri"/>
                <a:cs typeface="Calibri"/>
                <a:sym typeface="Calibri"/>
              </a:rPr>
              <a:t>Gateway Community Mentor Syllabus Suggestions</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11314550" y="16184700"/>
            <a:ext cx="4876800" cy="9603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Resources / Science Gateways</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11301613" y="23440860"/>
            <a:ext cx="4876800" cy="6858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Use Cases</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16578135" y="4459047"/>
            <a:ext cx="4876800" cy="6858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Suggested Datasets</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16603097" y="11188235"/>
            <a:ext cx="4876800" cy="6858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Possible Expansions</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435429" y="23440859"/>
            <a:ext cx="4635334" cy="63709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Step 1: Course Introduction</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Step 2: Historical And Recent</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             Terror, Disaster, And</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             Epidemic Events</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Step 3: Incident Command</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	  Training Introduction</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Step 4: Review Of The Roles Of </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             Science And Technology </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Step 5: Introduction To Dataset</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             Types, Access, And Use</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Step 6: Research Projects</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Open Sans"/>
              <a:ea typeface="Open Sans"/>
              <a:cs typeface="Open Sans"/>
              <a:sym typeface="Open Sans"/>
            </a:endParaRPr>
          </a:p>
        </p:txBody>
      </p:sp>
      <p:sp>
        <p:nvSpPr>
          <p:cNvPr id="99" name="Google Shape;99;p1"/>
          <p:cNvSpPr txBox="1"/>
          <p:nvPr/>
        </p:nvSpPr>
        <p:spPr>
          <a:xfrm>
            <a:off x="5754237" y="5041260"/>
            <a:ext cx="4876815" cy="11326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100" name="Google Shape;100;p1"/>
          <p:cNvSpPr txBox="1"/>
          <p:nvPr/>
        </p:nvSpPr>
        <p:spPr>
          <a:xfrm>
            <a:off x="5754253" y="18029757"/>
            <a:ext cx="4876800" cy="1132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i="0" sz="2400" u="none" cap="none" strike="noStrike">
              <a:solidFill>
                <a:schemeClr val="dk1"/>
              </a:solidFill>
              <a:latin typeface="Calibri"/>
              <a:ea typeface="Calibri"/>
              <a:cs typeface="Calibri"/>
              <a:sym typeface="Calibri"/>
            </a:endParaRPr>
          </a:p>
        </p:txBody>
      </p:sp>
      <p:sp>
        <p:nvSpPr>
          <p:cNvPr id="101" name="Google Shape;101;p1"/>
          <p:cNvSpPr txBox="1"/>
          <p:nvPr/>
        </p:nvSpPr>
        <p:spPr>
          <a:xfrm>
            <a:off x="11301613" y="24156938"/>
            <a:ext cx="4876800" cy="563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16670801" y="5554535"/>
            <a:ext cx="4784134" cy="526293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 1:</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 2:</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 3: GLIDE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 4: Sigma</a:t>
            </a:r>
            <a:endParaRPr b="0" i="0" sz="2400" u="none" cap="none" strike="noStrike">
              <a:solidFill>
                <a:srgbClr val="000000"/>
              </a:solidFill>
              <a:latin typeface="Open Sans"/>
              <a:ea typeface="Open Sans"/>
              <a:cs typeface="Open Sans"/>
              <a:sym typeface="Open Sans"/>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 5: NatCatSERVICE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 6: EM-DAT (Emergency Events Data)</a:t>
            </a:r>
            <a:endParaRPr/>
          </a:p>
          <a:p>
            <a:pPr indent="-342900" lvl="0" marL="342900"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Open Sans"/>
                <a:ea typeface="Open Sans"/>
                <a:cs typeface="Open Sans"/>
                <a:sym typeface="Open Sans"/>
              </a:rPr>
              <a:t>Dataset 7: BD CATNAT                      		Global 12</a:t>
            </a:r>
            <a:endParaRPr/>
          </a:p>
          <a:p>
            <a:pPr indent="0" lvl="0" marL="0" marR="0" rtl="0" algn="l">
              <a:lnSpc>
                <a:spcPct val="100000"/>
              </a:lnSpc>
              <a:spcBef>
                <a:spcPts val="0"/>
              </a:spcBef>
              <a:spcAft>
                <a:spcPts val="0"/>
              </a:spcAft>
              <a:buNone/>
            </a:pPr>
            <a:r>
              <a:t/>
            </a:r>
            <a:endParaRPr b="0" i="0" sz="1800" u="none" cap="none" strike="noStrike">
              <a:solidFill>
                <a:srgbClr val="242424"/>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242424"/>
                </a:solidFill>
                <a:latin typeface="Calibri"/>
                <a:ea typeface="Calibri"/>
                <a:cs typeface="Calibri"/>
                <a:sym typeface="Calibri"/>
              </a:rPr>
              <a:t>GLIDE; GFDRR</a:t>
            </a:r>
            <a:endParaRPr b="0" i="0" sz="1800" u="none" cap="none" strike="noStrike">
              <a:solidFill>
                <a:srgbClr val="242424"/>
              </a:solidFill>
              <a:latin typeface="Arial"/>
              <a:ea typeface="Arial"/>
              <a:cs typeface="Arial"/>
              <a:sym typeface="Arial"/>
            </a:endParaRPr>
          </a:p>
          <a:p>
            <a:pPr indent="-190500" lvl="0" marL="342900" marR="0" rtl="0" algn="l">
              <a:lnSpc>
                <a:spcPct val="100000"/>
              </a:lnSpc>
              <a:spcBef>
                <a:spcPts val="1200"/>
              </a:spcBef>
              <a:spcAft>
                <a:spcPts val="0"/>
              </a:spcAft>
              <a:buClr>
                <a:srgbClr val="000000"/>
              </a:buClr>
              <a:buSzPts val="2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16590167" y="12347122"/>
            <a:ext cx="4876800" cy="19389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Working with colleagues to develop Real Time Real Event</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Boot On The Ground (RTREBOG)</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data collection tools to develop</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Open Sans"/>
                <a:ea typeface="Open Sans"/>
                <a:cs typeface="Open Sans"/>
                <a:sym typeface="Open Sans"/>
              </a:rPr>
              <a:t>quickly accessible data </a:t>
            </a:r>
            <a:endParaRPr b="0" i="0" sz="1400" u="none" cap="none" strike="noStrike">
              <a:solidFill>
                <a:srgbClr val="000000"/>
              </a:solidFill>
              <a:latin typeface="Arial"/>
              <a:ea typeface="Arial"/>
              <a:cs typeface="Arial"/>
              <a:sym typeface="Arial"/>
            </a:endParaRPr>
          </a:p>
        </p:txBody>
      </p:sp>
      <p:pic>
        <p:nvPicPr>
          <p:cNvPr id="104" name="Google Shape;104;p1"/>
          <p:cNvPicPr preferRelativeResize="0"/>
          <p:nvPr/>
        </p:nvPicPr>
        <p:blipFill rotWithShape="1">
          <a:blip r:embed="rId4">
            <a:alphaModFix/>
          </a:blip>
          <a:srcRect b="0" l="0" r="0" t="0"/>
          <a:stretch/>
        </p:blipFill>
        <p:spPr>
          <a:xfrm>
            <a:off x="20703008" y="46228"/>
            <a:ext cx="975360" cy="975360"/>
          </a:xfrm>
          <a:prstGeom prst="rect">
            <a:avLst/>
          </a:prstGeom>
          <a:noFill/>
          <a:ln>
            <a:noFill/>
          </a:ln>
        </p:spPr>
      </p:pic>
      <p:sp>
        <p:nvSpPr>
          <p:cNvPr id="105" name="Google Shape;105;p1"/>
          <p:cNvSpPr txBox="1"/>
          <p:nvPr/>
        </p:nvSpPr>
        <p:spPr>
          <a:xfrm>
            <a:off x="20473207" y="2218518"/>
            <a:ext cx="1434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205164"/>
                </a:solidFill>
                <a:latin typeface="Arial"/>
                <a:ea typeface="Arial"/>
                <a:cs typeface="Arial"/>
                <a:sym typeface="Arial"/>
              </a:rPr>
              <a:t>SGX3 award # 2231406</a:t>
            </a:r>
            <a:endParaRPr b="0" i="0" sz="1400" u="none" cap="none" strike="noStrike">
              <a:solidFill>
                <a:srgbClr val="205164"/>
              </a:solidFill>
              <a:latin typeface="Arial"/>
              <a:ea typeface="Arial"/>
              <a:cs typeface="Arial"/>
              <a:sym typeface="Arial"/>
            </a:endParaRPr>
          </a:p>
        </p:txBody>
      </p:sp>
      <p:sp>
        <p:nvSpPr>
          <p:cNvPr id="106" name="Google Shape;106;p1"/>
          <p:cNvSpPr txBox="1"/>
          <p:nvPr/>
        </p:nvSpPr>
        <p:spPr>
          <a:xfrm>
            <a:off x="1844317" y="125363"/>
            <a:ext cx="18138900" cy="17542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2B2B5F"/>
                </a:solidFill>
                <a:latin typeface="Calibri"/>
                <a:ea typeface="Calibri"/>
                <a:cs typeface="Calibri"/>
                <a:sym typeface="Calibri"/>
              </a:rPr>
              <a:t>Title: Proposed Integration Of Data Set Usage By Students Into A Senior Level Undergraduate Homeland Security Course</a:t>
            </a:r>
            <a:endParaRPr b="1" i="0" sz="1400" u="none" cap="none" strike="noStrike">
              <a:solidFill>
                <a:srgbClr val="2B2B5F"/>
              </a:solidFill>
              <a:latin typeface="Arial"/>
              <a:ea typeface="Arial"/>
              <a:cs typeface="Arial"/>
              <a:sym typeface="Arial"/>
            </a:endParaRPr>
          </a:p>
        </p:txBody>
      </p:sp>
      <p:sp>
        <p:nvSpPr>
          <p:cNvPr id="107" name="Google Shape;107;p1"/>
          <p:cNvSpPr/>
          <p:nvPr/>
        </p:nvSpPr>
        <p:spPr>
          <a:xfrm>
            <a:off x="17794401" y="24855803"/>
            <a:ext cx="3672600" cy="21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Lloyd Mitchell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Elizabeth City State University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lwmitchell@ecsu.edu</a:t>
            </a:r>
            <a:endParaRPr b="0" i="0" sz="2000" u="none" cap="none" strike="noStrike">
              <a:solidFill>
                <a:srgbClr val="000000"/>
              </a:solidFill>
              <a:latin typeface="Times New Roman"/>
              <a:ea typeface="Times New Roman"/>
              <a:cs typeface="Times New Roman"/>
              <a:sym typeface="Times New Roman"/>
            </a:endParaRPr>
          </a:p>
        </p:txBody>
      </p:sp>
      <p:sp>
        <p:nvSpPr>
          <p:cNvPr id="108" name="Google Shape;108;p1"/>
          <p:cNvSpPr/>
          <p:nvPr/>
        </p:nvSpPr>
        <p:spPr>
          <a:xfrm>
            <a:off x="16590167" y="24855803"/>
            <a:ext cx="1006800" cy="12903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6590167" y="26445754"/>
            <a:ext cx="1005000" cy="14034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7794401" y="26294480"/>
            <a:ext cx="3883800" cy="21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HPC/Gateways Mentor</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Charlie Dey</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Texas Advanced Computing Center</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University of Texas</a:t>
            </a:r>
            <a:endParaRPr/>
          </a:p>
          <a:p>
            <a:pPr indent="0" lvl="0" marL="0" marR="0" rtl="0" algn="l">
              <a:lnSpc>
                <a:spcPct val="100000"/>
              </a:lnSpc>
              <a:spcBef>
                <a:spcPts val="0"/>
              </a:spcBef>
              <a:spcAft>
                <a:spcPts val="0"/>
              </a:spcAft>
              <a:buClr>
                <a:srgbClr val="000000"/>
              </a:buClr>
              <a:buSzPts val="2000"/>
              <a:buFont typeface="Arial"/>
              <a:buNone/>
            </a:pPr>
            <a:r>
              <a:rPr lang="en-US" sz="2000">
                <a:solidFill>
                  <a:schemeClr val="dk1"/>
                </a:solidFill>
                <a:latin typeface="Calibri"/>
                <a:ea typeface="Calibri"/>
                <a:cs typeface="Calibri"/>
                <a:sym typeface="Calibri"/>
              </a:rPr>
              <a:t>c</a:t>
            </a:r>
            <a:r>
              <a:rPr b="0" i="0" lang="en-US" sz="2000" u="none" cap="none" strike="noStrike">
                <a:solidFill>
                  <a:schemeClr val="dk1"/>
                </a:solidFill>
                <a:latin typeface="Calibri"/>
                <a:ea typeface="Calibri"/>
                <a:cs typeface="Calibri"/>
                <a:sym typeface="Calibri"/>
              </a:rPr>
              <a:t>harlie@tacc.utexas.edu</a:t>
            </a:r>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7794401" y="28114157"/>
            <a:ext cx="3672600" cy="21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HPC/Gateways Mentor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Sheryl Bradford</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Elizabeth City State University</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sbradford@ecsu.edu</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6590167" y="28114157"/>
            <a:ext cx="1005000" cy="1403363"/>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6590167" y="23814603"/>
            <a:ext cx="4876800" cy="685800"/>
          </a:xfrm>
          <a:prstGeom prst="rect">
            <a:avLst/>
          </a:prstGeom>
          <a:solidFill>
            <a:srgbClr val="4682B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Calibri"/>
                <a:ea typeface="Calibri"/>
                <a:cs typeface="Calibri"/>
                <a:sym typeface="Calibri"/>
              </a:rPr>
              <a:t>Authors</a:t>
            </a:r>
            <a:endParaRPr b="0" i="0" sz="1400" u="none" cap="none" strike="noStrike">
              <a:solidFill>
                <a:srgbClr val="000000"/>
              </a:solidFill>
              <a:latin typeface="Arial"/>
              <a:ea typeface="Arial"/>
              <a:cs typeface="Arial"/>
              <a:sym typeface="Arial"/>
            </a:endParaRPr>
          </a:p>
        </p:txBody>
      </p:sp>
      <p:pic>
        <p:nvPicPr>
          <p:cNvPr id="114" name="Google Shape;114;p1"/>
          <p:cNvPicPr preferRelativeResize="0"/>
          <p:nvPr/>
        </p:nvPicPr>
        <p:blipFill rotWithShape="1">
          <a:blip r:embed="rId5">
            <a:alphaModFix/>
          </a:blip>
          <a:srcRect b="0" l="0" r="0" t="0"/>
          <a:stretch/>
        </p:blipFill>
        <p:spPr>
          <a:xfrm>
            <a:off x="193950" y="215398"/>
            <a:ext cx="1625636" cy="975367"/>
          </a:xfrm>
          <a:prstGeom prst="rect">
            <a:avLst/>
          </a:prstGeom>
          <a:noFill/>
          <a:ln>
            <a:noFill/>
          </a:ln>
        </p:spPr>
      </p:pic>
      <p:sp>
        <p:nvSpPr>
          <p:cNvPr id="115" name="Google Shape;115;p1"/>
          <p:cNvSpPr txBox="1"/>
          <p:nvPr/>
        </p:nvSpPr>
        <p:spPr>
          <a:xfrm>
            <a:off x="12371967" y="31991250"/>
            <a:ext cx="9306300" cy="1046700"/>
          </a:xfrm>
          <a:prstGeom prst="rect">
            <a:avLst/>
          </a:prstGeom>
          <a:noFill/>
          <a:ln>
            <a:noFill/>
          </a:ln>
        </p:spPr>
        <p:txBody>
          <a:bodyPr anchorCtr="0" anchor="t" bIns="91425" lIns="91425" spcFirstLastPara="1" rIns="91425" wrap="square" tIns="91425">
            <a:spAutoFit/>
          </a:bodyPr>
          <a:lstStyle/>
          <a:p>
            <a:pPr indent="0" lvl="0" marL="914400" marR="0" rtl="0" algn="r">
              <a:lnSpc>
                <a:spcPct val="100000"/>
              </a:lnSpc>
              <a:spcBef>
                <a:spcPts val="0"/>
              </a:spcBef>
              <a:spcAft>
                <a:spcPts val="0"/>
              </a:spcAft>
              <a:buClr>
                <a:srgbClr val="000000"/>
              </a:buClr>
              <a:buSzPts val="2800"/>
              <a:buFont typeface="Arial"/>
              <a:buNone/>
            </a:pPr>
            <a:r>
              <a:rPr b="1" i="0" lang="en-US" sz="2800" u="none" cap="none" strike="noStrike">
                <a:solidFill>
                  <a:srgbClr val="454545"/>
                </a:solidFill>
                <a:latin typeface="Calibri"/>
                <a:ea typeface="Calibri"/>
                <a:cs typeface="Calibri"/>
                <a:sym typeface="Calibri"/>
              </a:rPr>
              <a:t>MORE INFORMATION → https://hackhpc.github.io/facultyhack-gateways23</a:t>
            </a:r>
            <a:r>
              <a:rPr b="0" i="0" lang="en-US" sz="2800" u="none" cap="none" strike="noStrike">
                <a:solidFill>
                  <a:schemeClr val="lt1"/>
                </a:solidFill>
                <a:latin typeface="Times New Roman"/>
                <a:ea typeface="Times New Roman"/>
                <a:cs typeface="Times New Roman"/>
                <a:sym typeface="Times New Roman"/>
              </a:rPr>
              <a:t>  </a:t>
            </a:r>
            <a:r>
              <a:rPr b="0" i="0" lang="en-US" sz="2800" u="none" cap="none" strike="noStrike">
                <a:solidFill>
                  <a:srgbClr val="F28753"/>
                </a:solidFill>
                <a:latin typeface="Times New Roman"/>
                <a:ea typeface="Times New Roman"/>
                <a:cs typeface="Times New Roman"/>
                <a:sym typeface="Times New Roman"/>
              </a:rPr>
              <a:t>__</a:t>
            </a:r>
            <a:endParaRPr b="0" i="0" sz="1400" u="none" cap="none" strike="noStrike">
              <a:solidFill>
                <a:srgbClr val="000000"/>
              </a:solidFill>
              <a:latin typeface="Arial"/>
              <a:ea typeface="Arial"/>
              <a:cs typeface="Arial"/>
              <a:sym typeface="Arial"/>
            </a:endParaRPr>
          </a:p>
        </p:txBody>
      </p:sp>
      <p:pic>
        <p:nvPicPr>
          <p:cNvPr descr="A person wearing glasses and a plaid shirt&#10;&#10;Description automatically generated" id="116" name="Google Shape;116;p1"/>
          <p:cNvPicPr preferRelativeResize="0"/>
          <p:nvPr/>
        </p:nvPicPr>
        <p:blipFill rotWithShape="1">
          <a:blip r:embed="rId6">
            <a:alphaModFix/>
          </a:blip>
          <a:srcRect b="0" l="0" r="0" t="0"/>
          <a:stretch/>
        </p:blipFill>
        <p:spPr>
          <a:xfrm>
            <a:off x="16698377" y="25100237"/>
            <a:ext cx="788579" cy="788579"/>
          </a:xfrm>
          <a:prstGeom prst="rect">
            <a:avLst/>
          </a:prstGeom>
          <a:noFill/>
          <a:ln>
            <a:noFill/>
          </a:ln>
        </p:spPr>
      </p:pic>
      <p:pic>
        <p:nvPicPr>
          <p:cNvPr descr="A person with dark hair wearing a blue shirt&#10;&#10;Description automatically generated" id="117" name="Google Shape;117;p1"/>
          <p:cNvPicPr preferRelativeResize="0"/>
          <p:nvPr/>
        </p:nvPicPr>
        <p:blipFill rotWithShape="1">
          <a:blip r:embed="rId7">
            <a:alphaModFix/>
          </a:blip>
          <a:srcRect b="0" l="0" r="0" t="0"/>
          <a:stretch/>
        </p:blipFill>
        <p:spPr>
          <a:xfrm>
            <a:off x="16738816" y="28367686"/>
            <a:ext cx="707700" cy="853031"/>
          </a:xfrm>
          <a:prstGeom prst="rect">
            <a:avLst/>
          </a:prstGeom>
          <a:noFill/>
          <a:ln>
            <a:noFill/>
          </a:ln>
        </p:spPr>
      </p:pic>
      <p:sp>
        <p:nvSpPr>
          <p:cNvPr id="118" name="Google Shape;118;p1"/>
          <p:cNvSpPr txBox="1"/>
          <p:nvPr/>
        </p:nvSpPr>
        <p:spPr>
          <a:xfrm>
            <a:off x="5441282" y="16395549"/>
            <a:ext cx="1100287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charlie@tacc.utexas.edu</a:t>
            </a:r>
            <a:endParaRPr b="0" i="0" sz="1400" u="none" cap="none" strike="noStrike">
              <a:solidFill>
                <a:srgbClr val="000000"/>
              </a:solidFill>
              <a:latin typeface="Arial"/>
              <a:ea typeface="Arial"/>
              <a:cs typeface="Arial"/>
              <a:sym typeface="Arial"/>
            </a:endParaRPr>
          </a:p>
        </p:txBody>
      </p:sp>
      <p:pic>
        <p:nvPicPr>
          <p:cNvPr descr="A person with glasses and beard" id="119" name="Google Shape;119;p1"/>
          <p:cNvPicPr preferRelativeResize="0"/>
          <p:nvPr/>
        </p:nvPicPr>
        <p:blipFill rotWithShape="1">
          <a:blip r:embed="rId8">
            <a:alphaModFix/>
          </a:blip>
          <a:srcRect b="0" l="0" r="0" t="0"/>
          <a:stretch/>
        </p:blipFill>
        <p:spPr>
          <a:xfrm>
            <a:off x="16652903" y="26642807"/>
            <a:ext cx="879525" cy="894858"/>
          </a:xfrm>
          <a:prstGeom prst="rect">
            <a:avLst/>
          </a:prstGeom>
          <a:noFill/>
          <a:ln>
            <a:noFill/>
          </a:ln>
        </p:spPr>
      </p:pic>
      <p:sp>
        <p:nvSpPr>
          <p:cNvPr id="120" name="Google Shape;120;p1"/>
          <p:cNvSpPr/>
          <p:nvPr/>
        </p:nvSpPr>
        <p:spPr>
          <a:xfrm>
            <a:off x="0" y="-241616"/>
            <a:ext cx="65" cy="940433"/>
          </a:xfrm>
          <a:prstGeom prst="rect">
            <a:avLst/>
          </a:prstGeom>
          <a:solidFill>
            <a:srgbClr val="EEEEEE"/>
          </a:solidFill>
          <a:ln>
            <a:noFill/>
          </a:ln>
        </p:spPr>
        <p:txBody>
          <a:bodyPr anchorCtr="0" anchor="ctr" bIns="219000" lIns="0" spcFirstLastPara="1" rIns="0" wrap="square" tIns="4380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 name="Google Shape;121;p1"/>
          <p:cNvSpPr/>
          <p:nvPr/>
        </p:nvSpPr>
        <p:spPr>
          <a:xfrm>
            <a:off x="305404" y="6526985"/>
            <a:ext cx="4765343" cy="4431983"/>
          </a:xfrm>
          <a:prstGeom prst="rect">
            <a:avLst/>
          </a:prstGeom>
          <a:solidFill>
            <a:srgbClr val="EEEEEE"/>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404140"/>
              </a:buClr>
              <a:buSzPts val="2400"/>
              <a:buFont typeface="Arial"/>
              <a:buNone/>
            </a:pPr>
            <a:r>
              <a:rPr b="0" i="0" lang="en-US" sz="2400" u="none" cap="none" strike="noStrike">
                <a:solidFill>
                  <a:srgbClr val="404140"/>
                </a:solidFill>
                <a:latin typeface="Open Sans"/>
                <a:ea typeface="Open Sans"/>
                <a:cs typeface="Open Sans"/>
                <a:sym typeface="Open Sans"/>
              </a:rPr>
              <a:t>Terrorism, disasters, and epidemic events are reviewed. Topics: Response roles of health professionals, health facility surge capacities, community resiliency, planning and mitigation strategies at policy and operational levels. Students complete incident command training enroute. A project incorporating diverse communities is required.</a:t>
            </a:r>
            <a:r>
              <a:rPr b="0" i="0" lang="en-US" sz="2400" u="none" cap="none" strike="noStrike">
                <a:solidFill>
                  <a:schemeClr val="dk1"/>
                </a:solidFill>
                <a:latin typeface="Open Sans"/>
                <a:ea typeface="Open Sans"/>
                <a:cs typeface="Open Sans"/>
                <a:sym typeface="Open Sans"/>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2022-08-16T17:08:39Z</dcterms:created>
  <dc:creator>Jeff Wood</dc:creator>
</cp:coreProperties>
</file>