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2194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hIyy68LmNkqePlHvmXAJ7vlO/G2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dwin Posa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30T15:39:56.330">
    <p:pos x="7119" y="7390"/>
    <p:text>It might be useful to add a comment on how each of these resources will be used in the course/modules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YKa2I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13288" y="685800"/>
            <a:ext cx="203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529590" y="9742050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122541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478749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97331" y="8206751"/>
            <a:ext cx="18928200" cy="13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97331" y="22029431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087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11099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11619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11621" y="8069583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511621" y="12024360"/>
            <a:ext cx="9284100" cy="17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1109961" y="8069583"/>
            <a:ext cx="93297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1109961" y="12024360"/>
            <a:ext cx="9329700" cy="17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7883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indent="-79756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indent="-71628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indent="-6350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indent="-6350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indent="-6350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b="0" i="0" sz="14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97560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b="0" i="0" sz="8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628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9436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9436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9436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436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94359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b="0" i="0" sz="38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Trusted-AI/adversarial-robustness-toolbox" TargetMode="External"/><Relationship Id="rId10" Type="http://schemas.openxmlformats.org/officeDocument/2006/relationships/hyperlink" Target="https://github.com/xingjunm/An-Introduction-to-Adversarial-Machine-Learning" TargetMode="External"/><Relationship Id="rId13" Type="http://schemas.openxmlformats.org/officeDocument/2006/relationships/hyperlink" Target="https://github.com/ain-soph/adversarial-attacks-on-malware-detection" TargetMode="External"/><Relationship Id="rId12" Type="http://schemas.openxmlformats.org/officeDocument/2006/relationships/hyperlink" Target="https://github.com/BorealisAI/advertorch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9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35975"/>
          <a:stretch/>
        </p:blipFill>
        <p:spPr>
          <a:xfrm>
            <a:off x="-59083" y="31954361"/>
            <a:ext cx="22004683" cy="9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4187"/>
            <a:ext cx="21945600" cy="2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1301613" y="11732034"/>
            <a:ext cx="9947922" cy="5109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https://www.chameleoncloud.org/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access-ci.org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https://fabric-testbed.net/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https://launch.sphere-testbed.net/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https://www.cloudlab.us/</a:t>
            </a:r>
            <a:endParaRPr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https://www.cyberrange.org/</a:t>
            </a:r>
            <a:endParaRPr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https://www.cisa.gov/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140045" y="9145111"/>
            <a:ext cx="10142100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Sample HPC/Gateways Exercises - add content. 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Resources that will be needed for the course.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Research-oriented. 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3951" y="4244814"/>
            <a:ext cx="21297004" cy="360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 provides an introduction to the core concepts of cybersecurity, including identifying and mitigating threats, securing networks, and understanding encryption techniques. The course also incorporates foundational elements of high-performance computing (HPC) to explore how parallel processing and cloud-based resources can enhance cybersecurity operations. Students will gain hands-on experience analyzing real-world datasets, applying cryptographic methods, and using HPC tools to detect threats and protect data at scale. </a:t>
            </a:r>
            <a:endParaRPr b="0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631" y="3158617"/>
            <a:ext cx="21443013" cy="1045567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Revised Course Description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16869" y="15189922"/>
            <a:ext cx="10706091" cy="960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Schedule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18683" y="8078080"/>
            <a:ext cx="10589338" cy="8697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HPC/Gateways Exercise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476498" y="19668716"/>
            <a:ext cx="4876800" cy="762197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Resources/Needs List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1137580" y="8035521"/>
            <a:ext cx="10142244" cy="942393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Gateway Community Mentor Syllabus Suggestions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1301613" y="10850180"/>
            <a:ext cx="9947922" cy="846513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/ Science Gateways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267610" y="25468966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476498" y="16689920"/>
            <a:ext cx="4876800" cy="726247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6428024" y="16700338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Expansions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20460" y="16300920"/>
            <a:ext cx="10840200" cy="15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Introduction to Cybersecurity and HPC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cybersecurity fundamentals: threats, vulnerabilities, and basic defense mechanisms. Introduction to High-Performance Computing (HPC): parallel processing and cloud resources.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cloud-based HPC environment (e.g., AWS) and familiarize students with these tools.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Basic Networking and 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basic networking principles.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packet tracing tools and techniques to monitor network traffic.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Wireshark to trace and analyze basic network traffic.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simple packet analysis to identify patterns in network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Cryptography, Packet Tracing, and Indexing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cryptography, focusing on how encryption protects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dive into packet analysis: how to capture, trace, and dissect packet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Wireshark to capture and analyze more complex packets.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encryption tasks using basic cryptographic algorithms and see how HPC can accelerate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how packet indexing aids in analyzing large-scale traffic.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Capture the Flag (CTF), and Raspberry Pi Setup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 in cybersecurity, using models to detect threats.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Capture the Flag (CTF) events and their relevance to cybersecurity training.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Raspberry Pi setup as part of the CTF challenges.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Raspberry Pi devices for CTF challenges.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participating in a controlled CTF event, where students attempt to breach each other’s Raspberry Pi systems.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18683" y="11203849"/>
            <a:ext cx="10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137580" y="26365307"/>
            <a:ext cx="4876800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Adversarial Text Perturbation Generation and Analysis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Mutation-based Adversarial Attacks on Neural Text Detectors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Poisoning in Machine Learning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Detection Using Machine Learning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 in Network Traffic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Ransomware Detection and Prevention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1441480" y="17057885"/>
            <a:ext cx="5858354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UNSW-NB15 Dataset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IoT-23 Dataset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CICIDS 2017 Dataset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Enron Email Dataset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CTU-13 Dataset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6412542" y="17416167"/>
            <a:ext cx="5349406" cy="78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expand this introductory course to provide more hands-on experiences in cybersecurity.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course accessible to students from various disciplines, beyond just computer science majors, interested in cybersecurity and HPC fundamentals.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short-term workshops and 1-week crash courses focusing on specific topics like: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Cryptography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Protection and Privacy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to include interactive labs and real-world simulations, such 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the Flag (CTF) competitions for practicing system security and threat response.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03008" y="46228"/>
            <a:ext cx="975360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20473207" y="2218518"/>
            <a:ext cx="14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051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SGX3 award # 2231406</a:t>
            </a:r>
            <a:endParaRPr b="0" i="0" sz="1400" u="none" cap="none" strike="noStrike">
              <a:solidFill>
                <a:srgbClr val="2051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844316" y="125363"/>
            <a:ext cx="18591459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2B2B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Introduce fundamental concepts of Cybersecurity and HPC</a:t>
            </a:r>
            <a:endParaRPr b="1" i="0" sz="1400" u="none" cap="none" strike="noStrike">
              <a:solidFill>
                <a:srgbClr val="2B2B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7893506" y="26243469"/>
            <a:ext cx="4181272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Sabrina Perry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Mississippi Valley State University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sabrina.perry@mvsu.edu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8024327" y="28219549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Izzat Alsmadi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A&amp;M, San Antonio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ialsmadi@tamusa.edu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7818354" y="29961591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Fernando Posada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Oak Ridge National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Laboratory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posadacorref@ornl.gov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6412542" y="25468966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950" y="215398"/>
            <a:ext cx="1625636" cy="9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12371967" y="31991250"/>
            <a:ext cx="930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INFORMATION → https://hackhpc.github.io/facultyhack-gateways24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800" u="none" cap="none" strike="noStrike">
                <a:solidFill>
                  <a:srgbClr val="F287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erson in a pink jacket&#10;&#10;Description automatically generated" id="112" name="Google Shape;11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28024" y="26243469"/>
            <a:ext cx="1401848" cy="1907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suit&#10;&#10;Description automatically generated" id="113" name="Google Shape;11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28024" y="28299396"/>
            <a:ext cx="1547316" cy="1651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rnando Posada Profile Photo" id="114" name="Google Shape;11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428024" y="30122175"/>
            <a:ext cx="1323824" cy="16547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383983" y="9099866"/>
            <a:ext cx="10421573" cy="84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 to Adversarial Machine Learning: </a:t>
            </a:r>
            <a:r>
              <a:rPr b="0" i="0" lang="en-US" sz="3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https://github.com/xingjunm/An-Introduction-to-Adversarial-Machine-Learning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Adversarial Robustness Toolbox (ART) for ML Security: </a:t>
            </a:r>
            <a:r>
              <a:rPr b="0" i="0" lang="en-US" sz="3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https://github.com/Trusted-AI/adversarial-robustness-toolbox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Adversarial Attacks on Image Recognition Systems: </a:t>
            </a:r>
            <a:r>
              <a:rPr b="0" i="0" lang="en-US" sz="3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https://github.com/BorealisAI/advertorch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Adversarial Attacks on Malware Detection Systems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https://github.com/ain-soph/adversarial-attacks-on-malware-detection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1476498" y="20608319"/>
            <a:ext cx="4876800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research computing resources for my research.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access to research computing cluster so that I can use it in my courses.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Environments to allow students and faculty to simulate cyber-attacks in a controlled 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2022-08-16T17:08:39Z</dcterms:created>
  <dc:creator>Jeff Wood</dc:creator>
</cp:coreProperties>
</file>