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2918400" cx="21945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Vps56ftNVb0CA2d4fqNZ6pGL4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13288" y="685800"/>
            <a:ext cx="203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286000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645920" y="5387343"/>
            <a:ext cx="18653700" cy="114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43200" y="17289783"/>
            <a:ext cx="16459200" cy="7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529590" y="9742050"/>
            <a:ext cx="20886300" cy="18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122541" y="13335000"/>
            <a:ext cx="278967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5478749" y="8740050"/>
            <a:ext cx="27896700" cy="13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508760" y="8763000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497331" y="8206751"/>
            <a:ext cx="18928200" cy="136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497331" y="22029431"/>
            <a:ext cx="189282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508760" y="8763000"/>
            <a:ext cx="9327000" cy="20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1109960" y="8763000"/>
            <a:ext cx="9327000" cy="20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511619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511621" y="8069583"/>
            <a:ext cx="92841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511621" y="12024360"/>
            <a:ext cx="9284100" cy="17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1109961" y="8069583"/>
            <a:ext cx="93297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1109961" y="12024360"/>
            <a:ext cx="9329700" cy="17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511619" y="2194560"/>
            <a:ext cx="7077900" cy="76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9329739" y="4739648"/>
            <a:ext cx="1110990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78839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indent="-79756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indent="-71628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indent="-6350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indent="-6350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indent="-6350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indent="-6350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indent="-6350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indent="-6350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511619" y="9875520"/>
            <a:ext cx="7077900" cy="18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511619" y="2194560"/>
            <a:ext cx="7077900" cy="76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329739" y="4739648"/>
            <a:ext cx="1110990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511619" y="9875520"/>
            <a:ext cx="7077900" cy="18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b="0" i="0" sz="14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508760" y="8763000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97560" lvl="0" marL="4572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b="0" i="0" sz="8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628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b="0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9436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9436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9436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9436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9436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94359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scholar.google.com/citations?view_op=view_citation&amp;hl=en&amp;user=VuFUT2IAAAAJ&amp;sortby=pubdate&amp;citation_for_view=VuFUT2IAAAAJ:Yb2T6HvJONwC" TargetMode="External"/><Relationship Id="rId10" Type="http://schemas.openxmlformats.org/officeDocument/2006/relationships/image" Target="../media/image1.jpg"/><Relationship Id="rId9" Type="http://schemas.openxmlformats.org/officeDocument/2006/relationships/image" Target="../media/image5.png"/><Relationship Id="rId5" Type="http://schemas.openxmlformats.org/officeDocument/2006/relationships/hyperlink" Target="https://scholar.google.com/citations?view_op=view_citation&amp;hl=en&amp;user=VuFUT2IAAAAJ&amp;cstart=20&amp;pagesize=80&amp;sortby=pubdate&amp;citation_for_view=VuFUT2IAAAAJ:KrOX6H5u0oYC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35975"/>
          <a:stretch/>
        </p:blipFill>
        <p:spPr>
          <a:xfrm>
            <a:off x="-59083" y="31954361"/>
            <a:ext cx="22004683" cy="9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4187"/>
            <a:ext cx="21945600" cy="28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1314543" y="20011221"/>
            <a:ext cx="48768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https://www.chameleoncloud.org/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access-ci.org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https://fabric-testbed.net/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shttps://launch.sphere-testbed.net/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https://www.cloudlab.us/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922960" y="4534904"/>
            <a:ext cx="10142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Update Sample HPC/Gateways Exercises - add content.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Add Resources that will be needed for the course. Research oriented.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93949" y="4244989"/>
            <a:ext cx="9764253" cy="5016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course provides an introduction to the core concepts of cybersecurity, including identifying and mitigating threats, securing networks, and understanding encryption techniques. The course also incorporates foundational elements of high-performance computing (HPC) to explore how parallel processing and cloud-based resources can enhance cybersecurity operations. Students will gain hands-on experience analyzing real-world datasets, applying cryptographic methods, and using HPC tools to detect threats and protect data at scale.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2632" y="3158617"/>
            <a:ext cx="9875570" cy="1045567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Revised Course Description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1678" y="15227794"/>
            <a:ext cx="10706091" cy="9600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Schedule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93949" y="9589290"/>
            <a:ext cx="10142244" cy="1086372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HPC/Gateways Exercise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1314543" y="11696256"/>
            <a:ext cx="4876800" cy="9600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Needs/List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943258" y="3042781"/>
            <a:ext cx="10142244" cy="1338875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Gateway Community Mentor Syllabus Suggestions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1314543" y="18764218"/>
            <a:ext cx="4876800" cy="9603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 / Science Gateways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1301613" y="23440860"/>
            <a:ext cx="4876800" cy="6858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6412542" y="11696256"/>
            <a:ext cx="4876800" cy="956296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6412542" y="14917288"/>
            <a:ext cx="4876800" cy="6858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Expansions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2632" y="16225925"/>
            <a:ext cx="10840328" cy="15327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Introduction to Cybersecurity and HPC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cybersecurity fundamentals: threats, vulnerabilities, and basic defense mechanisms. Introduction to High-Performance Computing (HPC): parallel processing and cloud resources.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 cloud-based HPC environment (e.g., AWS or ORNL’s resources) and familiarize students with these tools.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Basic Networking and TCP/IP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basic networking principles.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packet tracing tools and techniques to monitor network traffic.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Wireshark to trace and analyze basic network traffic.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simple packet analysis to identify patterns in network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Cryptography, Packet Tracing, and Indexing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cryptography, focusing on how encryption protects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dive into packet analysis: how to capture, trace, and dissect packet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Wireshark to capture and analyze more complex packets.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encryption tasks using basic cryptographic algorithms and see how HPC can accelerate them.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how packet indexing aids in analyzing large-scale traffic.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4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Capture the Flag (CTF), and Raspberry Pi Setup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machine learning in cybersecurity, using models to detect threats.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Capture the Flag (CTF) events and their relevance to cybersecurity training.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Raspberry Pi setup as part of the CTF challenges.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Raspberry Pi devices for CTF challenges.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participating in a controlled CTF event, where students attempt to breach each other’s Raspberry Pi systems.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218683" y="11203849"/>
            <a:ext cx="103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1197832" y="12819905"/>
            <a:ext cx="5084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Access to research computing resources for my own research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Faculty access to research computing cluster so that I can use in my courses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1301625" y="24156977"/>
            <a:ext cx="48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20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Adversarial Text Perturbation Generation and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200" u="sng">
                <a:solidFill>
                  <a:srgbClr val="1A0DAB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Mutation-based adversarial attacks on neural text detectors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6415282" y="12399284"/>
            <a:ext cx="5858354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UNSW-NB15 Dataset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IoT-23 Dataset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CICIDS 2017 Dataset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Enron Email Dataset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CTU-13 Dataset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16412542" y="15788675"/>
            <a:ext cx="5349406" cy="78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expand this introductory course to provide more hands-on experiences in cybersecurity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 course accessible to students from various disciplines, beyond just computer science majors, interested in cybersecurity and HPC fundamentals.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short-term workshops and 1-week crash courses focusing on specific topics like: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Security Basics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Cryptography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Protection and Privacy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to include interactive labs and real-world simulations, such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 the Flag (CTF) competitions for practicing system security and threat response.</a:t>
            </a:r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03008" y="46228"/>
            <a:ext cx="975360" cy="97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0473207" y="2218518"/>
            <a:ext cx="14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051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SGX3 award # 2231406</a:t>
            </a:r>
            <a:endParaRPr b="0" i="0" sz="1400" u="none" cap="none" strike="noStrike">
              <a:solidFill>
                <a:srgbClr val="2051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844316" y="125363"/>
            <a:ext cx="18591459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2B2B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Introduce fundamental concepts of Cybersecurity and HPC</a:t>
            </a:r>
            <a:endParaRPr b="1" i="0" sz="1400" u="none" cap="none" strike="noStrike">
              <a:solidFill>
                <a:srgbClr val="2B2B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8429346" y="24488896"/>
            <a:ext cx="36726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 1 Name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8429346" y="26943261"/>
            <a:ext cx="36726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Izzat Alsmadi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Texas A&amp;M, San Antonio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ialsmadi@tamusa.edu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8429346" y="29358657"/>
            <a:ext cx="36726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HPC/Gateways Mentor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6648845" y="23574410"/>
            <a:ext cx="4876800" cy="6858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3950" y="215398"/>
            <a:ext cx="1625636" cy="97536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/>
          <p:nvPr/>
        </p:nvSpPr>
        <p:spPr>
          <a:xfrm>
            <a:off x="12371967" y="31991250"/>
            <a:ext cx="930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INFORMATION → https://hackhpc.github.io/facultyhack-gateways23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800" u="none" cap="none" strike="noStrike">
                <a:solidFill>
                  <a:srgbClr val="F287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erson in a pink jacket&#10;&#10;Description automatically generated" id="113" name="Google Shape;113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648845" y="24661414"/>
            <a:ext cx="1401848" cy="1907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in a suit&#10;&#10;Description automatically generated" id="114" name="Google Shape;114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648845" y="26969871"/>
            <a:ext cx="1547316" cy="16519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rnando Posada Profile Photo" id="115" name="Google Shape;115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726869" y="29358657"/>
            <a:ext cx="1323824" cy="165478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194035" y="10813304"/>
            <a:ext cx="10142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eriod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Introduction to Adversarial Machine learning: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https://github.com/xingjunm/An-Introduction-to-Adversarial-Machine-Learning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eriod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Title and Link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2022-08-16T17:08:39Z</dcterms:created>
  <dc:creator>Jeff Wood</dc:creator>
</cp:coreProperties>
</file>