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21945600" cx="32918400"/>
  <p:notesSz cx="6858000" cy="91440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iQwVSJHfTn83rH/WaK5DrfRS3F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8880" y="3591562"/>
            <a:ext cx="27980640"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9497059" y="-1391919"/>
            <a:ext cx="13924282"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3405506" y="26036"/>
            <a:ext cx="18597882"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45997" y="5471167"/>
            <a:ext cx="28392120"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245997" y="14686287"/>
            <a:ext cx="28392120"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2631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66649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67428"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267431" y="5379722"/>
            <a:ext cx="13926024"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2267431" y="8016240"/>
            <a:ext cx="13926024"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3994608" y="3159765"/>
            <a:ext cx="16664940" cy="155956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3994608" y="3159765"/>
            <a:ext cx="16664940" cy="15595600"/>
          </a:xfrm>
          <a:prstGeom prst="rect">
            <a:avLst/>
          </a:prstGeom>
          <a:noFill/>
          <a:ln>
            <a:noFill/>
          </a:ln>
        </p:spPr>
      </p:sp>
      <p:sp>
        <p:nvSpPr>
          <p:cNvPr id="64" name="Google Shape;64;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6971815" y="11446421"/>
            <a:ext cx="7315200" cy="307776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a:p>
          <a:p>
            <a:pPr indent="-342900" lvl="0" marL="342900" marR="0" rtl="0" algn="l">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a:p>
          <a:p>
            <a:pPr indent="-342900" lvl="0" marL="342900" marR="0" rtl="0" algn="l">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a:p>
          <a:p>
            <a:pPr indent="-342900" lvl="0" marL="342900" marR="0" rtl="0" algn="l">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a:p>
        </p:txBody>
      </p:sp>
      <p:sp>
        <p:nvSpPr>
          <p:cNvPr id="85" name="Google Shape;85;p1"/>
          <p:cNvSpPr txBox="1"/>
          <p:nvPr/>
        </p:nvSpPr>
        <p:spPr>
          <a:xfrm>
            <a:off x="16971815" y="2785653"/>
            <a:ext cx="7315200" cy="82945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a:p>
            <a:pPr indent="0" lvl="0" marL="0" marR="0" rtl="0" algn="l">
              <a:spcBef>
                <a:spcPts val="1200"/>
              </a:spcBef>
              <a:spcAft>
                <a:spcPts val="0"/>
              </a:spcAft>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6" name="Google Shape;86;p1"/>
          <p:cNvSpPr txBox="1"/>
          <p:nvPr/>
        </p:nvSpPr>
        <p:spPr>
          <a:xfrm>
            <a:off x="290920" y="3085028"/>
            <a:ext cx="7315200" cy="8527200"/>
          </a:xfrm>
          <a:prstGeom prst="rect">
            <a:avLst/>
          </a:prstGeom>
          <a:noFill/>
          <a:ln>
            <a:noFill/>
          </a:ln>
        </p:spPr>
        <p:txBody>
          <a:bodyPr anchorCtr="0" anchor="t" bIns="45700" lIns="91425" spcFirstLastPara="1" rIns="91425" wrap="square" tIns="45700">
            <a:spAutoFit/>
          </a:bodyPr>
          <a:lstStyle/>
          <a:p>
            <a:pPr indent="0" lvl="0" marL="0" marR="0" rtl="0" algn="l">
              <a:spcBef>
                <a:spcPts val="1200"/>
              </a:spcBef>
              <a:spcAft>
                <a:spcPts val="0"/>
              </a:spcAft>
              <a:buNone/>
            </a:pPr>
            <a:r>
              <a:rPr lang="en-US" sz="2400">
                <a:latin typeface="Open Sans"/>
                <a:ea typeface="Open Sans"/>
                <a:cs typeface="Open Sans"/>
                <a:sym typeface="Open Sans"/>
              </a:rPr>
              <a:t>Topics include, but are not limited to: </a:t>
            </a:r>
            <a:endParaRPr sz="2400">
              <a:latin typeface="Open Sans"/>
              <a:ea typeface="Open Sans"/>
              <a:cs typeface="Open Sans"/>
              <a:sym typeface="Open Sans"/>
            </a:endParaRPr>
          </a:p>
          <a:p>
            <a:pPr indent="0" lvl="0" marL="0" marR="0" rtl="0" algn="l">
              <a:spcBef>
                <a:spcPts val="1200"/>
              </a:spcBef>
              <a:spcAft>
                <a:spcPts val="0"/>
              </a:spcAft>
              <a:buNone/>
            </a:pPr>
            <a:r>
              <a:t/>
            </a:r>
            <a:endParaRPr sz="2400">
              <a:latin typeface="Open Sans"/>
              <a:ea typeface="Open Sans"/>
              <a:cs typeface="Open Sans"/>
              <a:sym typeface="Open Sans"/>
            </a:endParaRPr>
          </a:p>
          <a:p>
            <a:pPr indent="-381000" lvl="0" marL="457200" marR="0" rtl="0" algn="l">
              <a:spcBef>
                <a:spcPts val="1200"/>
              </a:spcBef>
              <a:spcAft>
                <a:spcPts val="0"/>
              </a:spcAft>
              <a:buSzPts val="2400"/>
              <a:buFont typeface="Open Sans"/>
              <a:buChar char="●"/>
            </a:pPr>
            <a:r>
              <a:rPr lang="en-US" sz="2400">
                <a:latin typeface="Open Sans"/>
                <a:ea typeface="Open Sans"/>
                <a:cs typeface="Open Sans"/>
                <a:sym typeface="Open Sans"/>
              </a:rPr>
              <a:t>Architectures, frameworks, and technologies for science gateways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Science gateways sustaining productive, collaborative communities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Support for scalability and data-driven methods in science gateways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Improving the reproducibility of science in science gateways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Science gateway usability, portals, workflows, and tools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Software engineering approaches for scientific work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Aspects of science gateways, such as security and stability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AI and ML for science gateways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Social research on science gateways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Science gateways curriculum impact</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Use cases and lessons learned from science gateways </a:t>
            </a:r>
            <a:endParaRPr sz="2400">
              <a:latin typeface="Open Sans"/>
              <a:ea typeface="Open Sans"/>
              <a:cs typeface="Open Sans"/>
              <a:sym typeface="Open Sans"/>
            </a:endParaRPr>
          </a:p>
          <a:p>
            <a:pPr indent="-381000" lvl="0" marL="457200" marR="0" rtl="0" algn="l">
              <a:spcBef>
                <a:spcPts val="0"/>
              </a:spcBef>
              <a:spcAft>
                <a:spcPts val="0"/>
              </a:spcAft>
              <a:buSzPts val="2400"/>
              <a:buFont typeface="Open Sans"/>
              <a:buChar char="●"/>
            </a:pPr>
            <a:r>
              <a:rPr lang="en-US" sz="2400">
                <a:latin typeface="Open Sans"/>
                <a:ea typeface="Open Sans"/>
                <a:cs typeface="Open Sans"/>
                <a:sym typeface="Open Sans"/>
              </a:rPr>
              <a:t>Interconnection of domain and technology</a:t>
            </a:r>
            <a:endParaRPr sz="2400">
              <a:latin typeface="Open Sans"/>
              <a:ea typeface="Open Sans"/>
              <a:cs typeface="Open Sans"/>
              <a:sym typeface="Open Sans"/>
            </a:endParaRPr>
          </a:p>
        </p:txBody>
      </p:sp>
      <p:sp>
        <p:nvSpPr>
          <p:cNvPr id="87" name="Google Shape;87;p1"/>
          <p:cNvSpPr/>
          <p:nvPr/>
        </p:nvSpPr>
        <p:spPr>
          <a:xfrm>
            <a:off x="0" y="-1"/>
            <a:ext cx="32918400" cy="1828800"/>
          </a:xfrm>
          <a:prstGeom prst="rect">
            <a:avLst/>
          </a:prstGeom>
          <a:solidFill>
            <a:srgbClr val="CEBC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0" marR="0" rtl="0" algn="l">
              <a:spcBef>
                <a:spcPts val="0"/>
              </a:spcBef>
              <a:spcAft>
                <a:spcPts val="0"/>
              </a:spcAft>
              <a:buNone/>
            </a:pPr>
            <a:r>
              <a:t/>
            </a:r>
            <a:endParaRPr b="0" i="0" sz="5500" u="none" cap="none" strike="noStrike">
              <a:solidFill>
                <a:schemeClr val="lt1"/>
              </a:solidFill>
              <a:latin typeface="Calibri"/>
              <a:ea typeface="Calibri"/>
              <a:cs typeface="Calibri"/>
              <a:sym typeface="Calibri"/>
            </a:endParaRPr>
          </a:p>
        </p:txBody>
      </p:sp>
      <p:sp>
        <p:nvSpPr>
          <p:cNvPr id="88" name="Google Shape;88;p1"/>
          <p:cNvSpPr/>
          <p:nvPr/>
        </p:nvSpPr>
        <p:spPr>
          <a:xfrm>
            <a:off x="0" y="21328380"/>
            <a:ext cx="32918400" cy="617220"/>
          </a:xfrm>
          <a:prstGeom prst="rect">
            <a:avLst/>
          </a:prstGeom>
          <a:solidFill>
            <a:srgbClr val="CEBC92"/>
          </a:solidFill>
          <a:ln cap="flat" cmpd="sng" w="12700">
            <a:solidFill>
              <a:srgbClr val="454545"/>
            </a:solidFill>
            <a:prstDash val="solid"/>
            <a:miter lim="800000"/>
            <a:headEnd len="sm" w="sm" type="none"/>
            <a:tailEnd len="sm" w="sm" type="none"/>
          </a:ln>
        </p:spPr>
        <p:txBody>
          <a:bodyPr anchorCtr="0" anchor="ctr" bIns="45700" lIns="91425" spcFirstLastPara="1" rIns="91425" wrap="square" tIns="45700">
            <a:noAutofit/>
          </a:bodyPr>
          <a:lstStyle/>
          <a:p>
            <a:pPr indent="0" lvl="0" marL="914400" marR="0" rtl="0" algn="r">
              <a:spcBef>
                <a:spcPts val="0"/>
              </a:spcBef>
              <a:spcAft>
                <a:spcPts val="0"/>
              </a:spcAft>
              <a:buNone/>
            </a:pPr>
            <a:r>
              <a:rPr b="1" lang="en-US" sz="2800">
                <a:solidFill>
                  <a:srgbClr val="FFFFFF"/>
                </a:solidFill>
                <a:latin typeface="Calibri"/>
                <a:ea typeface="Calibri"/>
                <a:cs typeface="Calibri"/>
                <a:sym typeface="Calibri"/>
              </a:rPr>
              <a:t> </a:t>
            </a:r>
            <a:r>
              <a:rPr b="1" lang="en-US" sz="2800">
                <a:solidFill>
                  <a:srgbClr val="454545"/>
                </a:solidFill>
                <a:latin typeface="Calibri"/>
                <a:ea typeface="Calibri"/>
                <a:cs typeface="Calibri"/>
                <a:sym typeface="Calibri"/>
              </a:rPr>
              <a:t>MORE INFORMATION</a:t>
            </a:r>
            <a:r>
              <a:rPr b="1" lang="en-US" sz="2800">
                <a:solidFill>
                  <a:srgbClr val="454545"/>
                </a:solidFill>
                <a:latin typeface="Calibri"/>
                <a:ea typeface="Calibri"/>
                <a:cs typeface="Calibri"/>
                <a:sym typeface="Calibri"/>
              </a:rPr>
              <a:t> → https://hackhpc.github.io/sgx3admi24</a:t>
            </a:r>
            <a:r>
              <a:rPr lang="en-US" sz="2800">
                <a:solidFill>
                  <a:srgbClr val="FFFFFF"/>
                </a:solidFill>
                <a:latin typeface="Times New Roman"/>
                <a:ea typeface="Times New Roman"/>
                <a:cs typeface="Times New Roman"/>
                <a:sym typeface="Times New Roman"/>
              </a:rPr>
              <a:t>  </a:t>
            </a:r>
            <a:r>
              <a:rPr lang="en-US" sz="2800">
                <a:solidFill>
                  <a:srgbClr val="F28753"/>
                </a:solidFill>
                <a:latin typeface="Times New Roman"/>
                <a:ea typeface="Times New Roman"/>
                <a:cs typeface="Times New Roman"/>
                <a:sym typeface="Times New Roman"/>
              </a:rPr>
              <a:t>__</a:t>
            </a:r>
            <a:endParaRPr b="0" i="0" sz="2800" u="none" cap="none" strike="noStrike">
              <a:solidFill>
                <a:srgbClr val="F28753"/>
              </a:solidFill>
              <a:latin typeface="Times New Roman"/>
              <a:ea typeface="Times New Roman"/>
              <a:cs typeface="Times New Roman"/>
              <a:sym typeface="Times New Roman"/>
            </a:endParaRPr>
          </a:p>
        </p:txBody>
      </p:sp>
      <p:sp>
        <p:nvSpPr>
          <p:cNvPr id="89" name="Google Shape;89;p1"/>
          <p:cNvSpPr/>
          <p:nvPr/>
        </p:nvSpPr>
        <p:spPr>
          <a:xfrm>
            <a:off x="290920" y="2216996"/>
            <a:ext cx="7315200" cy="640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 Addressed Problem </a:t>
            </a:r>
            <a:endParaRPr/>
          </a:p>
        </p:txBody>
      </p:sp>
      <p:sp>
        <p:nvSpPr>
          <p:cNvPr id="90" name="Google Shape;90;p1"/>
          <p:cNvSpPr/>
          <p:nvPr/>
        </p:nvSpPr>
        <p:spPr>
          <a:xfrm>
            <a:off x="290945" y="11697340"/>
            <a:ext cx="7315200" cy="640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Goals </a:t>
            </a:r>
            <a:endParaRPr/>
          </a:p>
        </p:txBody>
      </p:sp>
      <p:sp>
        <p:nvSpPr>
          <p:cNvPr id="91" name="Google Shape;91;p1"/>
          <p:cNvSpPr/>
          <p:nvPr/>
        </p:nvSpPr>
        <p:spPr>
          <a:xfrm>
            <a:off x="8631380" y="2132948"/>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Target Science Gateway</a:t>
            </a:r>
            <a:endParaRPr/>
          </a:p>
        </p:txBody>
      </p:sp>
      <p:sp>
        <p:nvSpPr>
          <p:cNvPr id="92" name="Google Shape;92;p1"/>
          <p:cNvSpPr/>
          <p:nvPr/>
        </p:nvSpPr>
        <p:spPr>
          <a:xfrm>
            <a:off x="8631380" y="11379758"/>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Resource Needs/List</a:t>
            </a:r>
            <a:endParaRPr/>
          </a:p>
        </p:txBody>
      </p:sp>
      <p:sp>
        <p:nvSpPr>
          <p:cNvPr id="93" name="Google Shape;93;p1"/>
          <p:cNvSpPr/>
          <p:nvPr/>
        </p:nvSpPr>
        <p:spPr>
          <a:xfrm>
            <a:off x="16971815" y="2145573"/>
            <a:ext cx="1527048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Methodology</a:t>
            </a:r>
            <a:endParaRPr/>
          </a:p>
        </p:txBody>
      </p:sp>
      <p:sp>
        <p:nvSpPr>
          <p:cNvPr id="94" name="Google Shape;94;p1"/>
          <p:cNvSpPr/>
          <p:nvPr/>
        </p:nvSpPr>
        <p:spPr>
          <a:xfrm>
            <a:off x="16971815" y="1097280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Resources / Tools</a:t>
            </a:r>
            <a:endParaRPr/>
          </a:p>
        </p:txBody>
      </p:sp>
      <p:sp>
        <p:nvSpPr>
          <p:cNvPr id="95" name="Google Shape;95;p1"/>
          <p:cNvSpPr/>
          <p:nvPr/>
        </p:nvSpPr>
        <p:spPr>
          <a:xfrm>
            <a:off x="16952420" y="1562724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Use Cases</a:t>
            </a:r>
            <a:endParaRPr/>
          </a:p>
        </p:txBody>
      </p:sp>
      <p:sp>
        <p:nvSpPr>
          <p:cNvPr id="96" name="Google Shape;96;p1"/>
          <p:cNvSpPr/>
          <p:nvPr/>
        </p:nvSpPr>
        <p:spPr>
          <a:xfrm>
            <a:off x="24904646" y="286088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Datasets / Testing</a:t>
            </a:r>
            <a:endParaRPr/>
          </a:p>
        </p:txBody>
      </p:sp>
      <p:sp>
        <p:nvSpPr>
          <p:cNvPr id="97" name="Google Shape;97;p1"/>
          <p:cNvSpPr/>
          <p:nvPr/>
        </p:nvSpPr>
        <p:spPr>
          <a:xfrm>
            <a:off x="24904646" y="7458823"/>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Possible Expansions</a:t>
            </a:r>
            <a:endParaRPr/>
          </a:p>
        </p:txBody>
      </p:sp>
      <p:sp>
        <p:nvSpPr>
          <p:cNvPr id="98" name="Google Shape;98;p1"/>
          <p:cNvSpPr txBox="1"/>
          <p:nvPr/>
        </p:nvSpPr>
        <p:spPr>
          <a:xfrm>
            <a:off x="290945" y="12324638"/>
            <a:ext cx="7315200" cy="763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a:p>
            <a:pPr indent="0" lvl="0" marL="0" marR="0" rtl="0" algn="l">
              <a:spcBef>
                <a:spcPts val="120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2400">
              <a:solidFill>
                <a:schemeClr val="dk1"/>
              </a:solidFill>
              <a:latin typeface="Calibri"/>
              <a:ea typeface="Calibri"/>
              <a:cs typeface="Calibri"/>
              <a:sym typeface="Calibri"/>
            </a:endParaRPr>
          </a:p>
        </p:txBody>
      </p:sp>
      <p:sp>
        <p:nvSpPr>
          <p:cNvPr id="99" name="Google Shape;99;p1"/>
          <p:cNvSpPr txBox="1"/>
          <p:nvPr/>
        </p:nvSpPr>
        <p:spPr>
          <a:xfrm>
            <a:off x="8631380" y="2785653"/>
            <a:ext cx="7315200" cy="83715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a:p>
            <a:pPr indent="0" lvl="0" marL="0" marR="0" rtl="0" algn="l">
              <a:spcBef>
                <a:spcPts val="120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2400">
              <a:solidFill>
                <a:schemeClr val="dk1"/>
              </a:solidFill>
              <a:latin typeface="Calibri"/>
              <a:ea typeface="Calibri"/>
              <a:cs typeface="Calibri"/>
              <a:sym typeface="Calibri"/>
            </a:endParaRPr>
          </a:p>
        </p:txBody>
      </p:sp>
      <p:sp>
        <p:nvSpPr>
          <p:cNvPr id="100" name="Google Shape;100;p1"/>
          <p:cNvSpPr txBox="1"/>
          <p:nvPr/>
        </p:nvSpPr>
        <p:spPr>
          <a:xfrm>
            <a:off x="8631380" y="12019838"/>
            <a:ext cx="7315200" cy="83715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a:p>
            <a:pPr indent="0" lvl="0" marL="0" marR="0" rtl="0" algn="l">
              <a:spcBef>
                <a:spcPts val="120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2400">
              <a:solidFill>
                <a:schemeClr val="dk1"/>
              </a:solidFill>
              <a:latin typeface="Calibri"/>
              <a:ea typeface="Calibri"/>
              <a:cs typeface="Calibri"/>
              <a:sym typeface="Calibri"/>
            </a:endParaRPr>
          </a:p>
        </p:txBody>
      </p:sp>
      <p:sp>
        <p:nvSpPr>
          <p:cNvPr id="101" name="Google Shape;101;p1"/>
          <p:cNvSpPr txBox="1"/>
          <p:nvPr/>
        </p:nvSpPr>
        <p:spPr>
          <a:xfrm>
            <a:off x="16952420" y="16104625"/>
            <a:ext cx="7315200" cy="37490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p:txBody>
      </p:sp>
      <p:sp>
        <p:nvSpPr>
          <p:cNvPr id="102" name="Google Shape;102;p1"/>
          <p:cNvSpPr txBox="1"/>
          <p:nvPr/>
        </p:nvSpPr>
        <p:spPr>
          <a:xfrm>
            <a:off x="24885251" y="3338265"/>
            <a:ext cx="7315200" cy="307776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Arial"/>
              <a:buChar char="•"/>
            </a:pPr>
            <a:r>
              <a:rPr b="0" i="0" lang="en-US" sz="2400">
                <a:solidFill>
                  <a:srgbClr val="000000"/>
                </a:solidFill>
                <a:latin typeface="Open Sans"/>
                <a:ea typeface="Open Sans"/>
                <a:cs typeface="Open Sans"/>
                <a:sym typeface="Open Sans"/>
              </a:rPr>
              <a:t>Dataset</a:t>
            </a:r>
            <a:endParaRPr/>
          </a:p>
          <a:p>
            <a:pPr indent="-342900" lvl="0" marL="342900" marR="0" rtl="0" algn="l">
              <a:spcBef>
                <a:spcPts val="1200"/>
              </a:spcBef>
              <a:spcAft>
                <a:spcPts val="0"/>
              </a:spcAft>
              <a:buClr>
                <a:srgbClr val="000000"/>
              </a:buClr>
              <a:buSzPts val="2400"/>
              <a:buFont typeface="Arial"/>
              <a:buChar char="•"/>
            </a:pPr>
            <a:r>
              <a:rPr b="0" i="0" lang="en-US" sz="2400">
                <a:solidFill>
                  <a:srgbClr val="000000"/>
                </a:solidFill>
                <a:latin typeface="Open Sans"/>
                <a:ea typeface="Open Sans"/>
                <a:cs typeface="Open Sans"/>
                <a:sym typeface="Open Sans"/>
              </a:rPr>
              <a:t>Dataset</a:t>
            </a:r>
            <a:endParaRPr sz="2400">
              <a:solidFill>
                <a:srgbClr val="000000"/>
              </a:solidFill>
              <a:latin typeface="Open Sans"/>
              <a:ea typeface="Open Sans"/>
              <a:cs typeface="Open Sans"/>
              <a:sym typeface="Open Sans"/>
            </a:endParaRPr>
          </a:p>
          <a:p>
            <a:pPr indent="-342900" lvl="0" marL="342900" marR="0" rtl="0" algn="l">
              <a:spcBef>
                <a:spcPts val="1200"/>
              </a:spcBef>
              <a:spcAft>
                <a:spcPts val="0"/>
              </a:spcAft>
              <a:buClr>
                <a:srgbClr val="000000"/>
              </a:buClr>
              <a:buSzPts val="2400"/>
              <a:buFont typeface="Arial"/>
              <a:buChar char="•"/>
            </a:pPr>
            <a:r>
              <a:rPr b="0" i="0" lang="en-US" sz="2400">
                <a:solidFill>
                  <a:srgbClr val="000000"/>
                </a:solidFill>
                <a:latin typeface="Open Sans"/>
                <a:ea typeface="Open Sans"/>
                <a:cs typeface="Open Sans"/>
                <a:sym typeface="Open Sans"/>
              </a:rPr>
              <a:t>Dataset</a:t>
            </a:r>
            <a:endParaRPr/>
          </a:p>
          <a:p>
            <a:pPr indent="-342900" lvl="0" marL="342900" marR="0" rtl="0" algn="l">
              <a:spcBef>
                <a:spcPts val="1200"/>
              </a:spcBef>
              <a:spcAft>
                <a:spcPts val="0"/>
              </a:spcAft>
              <a:buClr>
                <a:srgbClr val="000000"/>
              </a:buClr>
              <a:buSzPts val="2400"/>
              <a:buFont typeface="Arial"/>
              <a:buChar char="•"/>
            </a:pPr>
            <a:r>
              <a:rPr b="0" i="0" lang="en-US" sz="2400">
                <a:solidFill>
                  <a:srgbClr val="000000"/>
                </a:solidFill>
                <a:latin typeface="Open Sans"/>
                <a:ea typeface="Open Sans"/>
                <a:cs typeface="Open Sans"/>
                <a:sym typeface="Open Sans"/>
              </a:rPr>
              <a:t>Dataset</a:t>
            </a:r>
            <a:endParaRPr sz="2400">
              <a:solidFill>
                <a:srgbClr val="000000"/>
              </a:solidFill>
              <a:latin typeface="Open Sans"/>
              <a:ea typeface="Open Sans"/>
              <a:cs typeface="Open Sans"/>
              <a:sym typeface="Open Sans"/>
            </a:endParaRPr>
          </a:p>
          <a:p>
            <a:pPr indent="-342900" lvl="0" marL="342900" marR="0" rtl="0" algn="l">
              <a:spcBef>
                <a:spcPts val="1200"/>
              </a:spcBef>
              <a:spcAft>
                <a:spcPts val="0"/>
              </a:spcAft>
              <a:buClr>
                <a:srgbClr val="000000"/>
              </a:buClr>
              <a:buSzPts val="2400"/>
              <a:buFont typeface="Arial"/>
              <a:buChar char="•"/>
            </a:pPr>
            <a:r>
              <a:rPr b="0" i="0" lang="en-US" sz="2400">
                <a:solidFill>
                  <a:srgbClr val="000000"/>
                </a:solidFill>
                <a:latin typeface="Open Sans"/>
                <a:ea typeface="Open Sans"/>
                <a:cs typeface="Open Sans"/>
                <a:sym typeface="Open Sans"/>
              </a:rPr>
              <a:t>Dataset</a:t>
            </a:r>
            <a:endParaRPr/>
          </a:p>
          <a:p>
            <a:pPr indent="-342900" lvl="0" marL="342900" marR="0" rtl="0" algn="l">
              <a:spcBef>
                <a:spcPts val="1200"/>
              </a:spcBef>
              <a:spcAft>
                <a:spcPts val="0"/>
              </a:spcAft>
              <a:buClr>
                <a:srgbClr val="000000"/>
              </a:buClr>
              <a:buSzPts val="2400"/>
              <a:buFont typeface="Arial"/>
              <a:buChar char="•"/>
            </a:pPr>
            <a:r>
              <a:rPr b="0" i="0" lang="en-US" sz="2400">
                <a:solidFill>
                  <a:srgbClr val="000000"/>
                </a:solidFill>
                <a:latin typeface="Open Sans"/>
                <a:ea typeface="Open Sans"/>
                <a:cs typeface="Open Sans"/>
                <a:sym typeface="Open Sans"/>
              </a:rPr>
              <a:t>Dataset</a:t>
            </a:r>
            <a:endParaRPr/>
          </a:p>
        </p:txBody>
      </p:sp>
      <p:sp>
        <p:nvSpPr>
          <p:cNvPr id="103" name="Google Shape;103;p1"/>
          <p:cNvSpPr txBox="1"/>
          <p:nvPr/>
        </p:nvSpPr>
        <p:spPr>
          <a:xfrm>
            <a:off x="24885251" y="8068423"/>
            <a:ext cx="73152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p:txBody>
      </p:sp>
      <p:pic>
        <p:nvPicPr>
          <p:cNvPr id="104" name="Google Shape;104;p1"/>
          <p:cNvPicPr preferRelativeResize="0"/>
          <p:nvPr/>
        </p:nvPicPr>
        <p:blipFill rotWithShape="1">
          <a:blip r:embed="rId3">
            <a:alphaModFix/>
          </a:blip>
          <a:srcRect b="0" l="0" r="0" t="0"/>
          <a:stretch/>
        </p:blipFill>
        <p:spPr>
          <a:xfrm>
            <a:off x="31054512" y="30819"/>
            <a:ext cx="1463040" cy="1463040"/>
          </a:xfrm>
          <a:prstGeom prst="rect">
            <a:avLst/>
          </a:prstGeom>
          <a:noFill/>
          <a:ln>
            <a:noFill/>
          </a:ln>
        </p:spPr>
      </p:pic>
      <p:sp>
        <p:nvSpPr>
          <p:cNvPr id="105" name="Google Shape;105;p1"/>
          <p:cNvSpPr txBox="1"/>
          <p:nvPr/>
        </p:nvSpPr>
        <p:spPr>
          <a:xfrm>
            <a:off x="30709811" y="1479012"/>
            <a:ext cx="215244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a:solidFill>
                  <a:schemeClr val="lt1"/>
                </a:solidFill>
                <a:latin typeface="Arial"/>
                <a:ea typeface="Arial"/>
                <a:cs typeface="Arial"/>
                <a:sym typeface="Arial"/>
              </a:rPr>
              <a:t>SG</a:t>
            </a:r>
            <a:r>
              <a:rPr lang="en-US">
                <a:solidFill>
                  <a:schemeClr val="lt1"/>
                </a:solidFill>
              </a:rPr>
              <a:t>X3</a:t>
            </a:r>
            <a:r>
              <a:rPr b="0" i="0" lang="en-US" sz="1400">
                <a:solidFill>
                  <a:schemeClr val="lt1"/>
                </a:solidFill>
                <a:latin typeface="Arial"/>
                <a:ea typeface="Arial"/>
                <a:cs typeface="Arial"/>
                <a:sym typeface="Arial"/>
              </a:rPr>
              <a:t> award # </a:t>
            </a:r>
            <a:r>
              <a:rPr lang="en-US">
                <a:solidFill>
                  <a:schemeClr val="lt1"/>
                </a:solidFill>
              </a:rPr>
              <a:t>2231406</a:t>
            </a:r>
            <a:endParaRPr/>
          </a:p>
        </p:txBody>
      </p:sp>
      <p:sp>
        <p:nvSpPr>
          <p:cNvPr id="106" name="Google Shape;106;p1"/>
          <p:cNvSpPr txBox="1"/>
          <p:nvPr/>
        </p:nvSpPr>
        <p:spPr>
          <a:xfrm>
            <a:off x="2343300" y="83575"/>
            <a:ext cx="225420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200" u="none" strike="noStrike">
                <a:solidFill>
                  <a:srgbClr val="2B2B5F"/>
                </a:solidFill>
                <a:latin typeface="Calibri"/>
                <a:ea typeface="Calibri"/>
                <a:cs typeface="Calibri"/>
                <a:sym typeface="Calibri"/>
              </a:rPr>
              <a:t>Title: Lorem ipsum dolor sit amet, consectetur adipiscing elit, sed do eiusmod tempor incididunt ut labore et dolore magna aliqua. Ut enim ad minim veniam.</a:t>
            </a:r>
            <a:endParaRPr b="1" sz="1200">
              <a:solidFill>
                <a:srgbClr val="2B2B5F"/>
              </a:solidFill>
            </a:endParaRPr>
          </a:p>
        </p:txBody>
      </p:sp>
      <p:sp>
        <p:nvSpPr>
          <p:cNvPr id="107" name="Google Shape;107;p1"/>
          <p:cNvSpPr/>
          <p:nvPr/>
        </p:nvSpPr>
        <p:spPr>
          <a:xfrm>
            <a:off x="26691602" y="13573335"/>
            <a:ext cx="5508848" cy="14630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Author 1 Name</a:t>
            </a:r>
            <a:endParaRPr/>
          </a:p>
          <a:p>
            <a:pPr indent="0" lvl="0" marL="0" marR="0" rtl="0" algn="l">
              <a:spcBef>
                <a:spcPts val="0"/>
              </a:spcBef>
              <a:spcAft>
                <a:spcPts val="0"/>
              </a:spcAft>
              <a:buNone/>
            </a:pPr>
            <a:r>
              <a:rPr lang="en-US" sz="2000">
                <a:solidFill>
                  <a:srgbClr val="000000"/>
                </a:solidFill>
                <a:latin typeface="Calibri"/>
                <a:ea typeface="Calibri"/>
                <a:cs typeface="Calibri"/>
                <a:sym typeface="Calibri"/>
              </a:rPr>
              <a:t>Affiliation</a:t>
            </a:r>
            <a:endParaRPr/>
          </a:p>
          <a:p>
            <a:pPr indent="0" lvl="0" marL="0" marR="0" rtl="0" algn="l">
              <a:spcBef>
                <a:spcPts val="0"/>
              </a:spcBef>
              <a:spcAft>
                <a:spcPts val="0"/>
              </a:spcAft>
              <a:buNone/>
            </a:pPr>
            <a:r>
              <a:rPr lang="en-US" sz="2000">
                <a:solidFill>
                  <a:srgbClr val="000000"/>
                </a:solidFill>
                <a:latin typeface="Calibri"/>
                <a:ea typeface="Calibri"/>
                <a:cs typeface="Calibri"/>
                <a:sym typeface="Calibri"/>
              </a:rPr>
              <a:t>Email</a:t>
            </a:r>
            <a:endParaRPr sz="2000">
              <a:solidFill>
                <a:srgbClr val="000000"/>
              </a:solidFill>
              <a:latin typeface="Times New Roman"/>
              <a:ea typeface="Times New Roman"/>
              <a:cs typeface="Times New Roman"/>
              <a:sym typeface="Times New Roman"/>
            </a:endParaRPr>
          </a:p>
        </p:txBody>
      </p:sp>
      <p:sp>
        <p:nvSpPr>
          <p:cNvPr id="108" name="Google Shape;108;p1"/>
          <p:cNvSpPr/>
          <p:nvPr/>
        </p:nvSpPr>
        <p:spPr>
          <a:xfrm>
            <a:off x="24885251" y="13573335"/>
            <a:ext cx="1510280"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Author</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Photo</a:t>
            </a:r>
            <a:endParaRPr/>
          </a:p>
        </p:txBody>
      </p:sp>
      <p:sp>
        <p:nvSpPr>
          <p:cNvPr id="109" name="Google Shape;109;p1"/>
          <p:cNvSpPr/>
          <p:nvPr/>
        </p:nvSpPr>
        <p:spPr>
          <a:xfrm>
            <a:off x="24885251" y="16158053"/>
            <a:ext cx="1507658"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Author 2</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Photo</a:t>
            </a:r>
            <a:endParaRPr/>
          </a:p>
        </p:txBody>
      </p:sp>
      <p:sp>
        <p:nvSpPr>
          <p:cNvPr id="110" name="Google Shape;110;p1"/>
          <p:cNvSpPr/>
          <p:nvPr/>
        </p:nvSpPr>
        <p:spPr>
          <a:xfrm>
            <a:off x="26691602" y="16158053"/>
            <a:ext cx="5508848" cy="14630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Author 2 Name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Affiliation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Email</a:t>
            </a:r>
            <a:endParaRPr sz="2000">
              <a:solidFill>
                <a:schemeClr val="dk1"/>
              </a:solidFill>
              <a:latin typeface="Times New Roman"/>
              <a:ea typeface="Times New Roman"/>
              <a:cs typeface="Times New Roman"/>
              <a:sym typeface="Times New Roman"/>
            </a:endParaRPr>
          </a:p>
        </p:txBody>
      </p:sp>
      <p:sp>
        <p:nvSpPr>
          <p:cNvPr id="111" name="Google Shape;111;p1"/>
          <p:cNvSpPr/>
          <p:nvPr/>
        </p:nvSpPr>
        <p:spPr>
          <a:xfrm>
            <a:off x="26691602" y="18742771"/>
            <a:ext cx="5508848" cy="14630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HPC/Gateways Mentor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Affiliation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Email</a:t>
            </a:r>
            <a:endParaRPr sz="2000">
              <a:solidFill>
                <a:schemeClr val="dk1"/>
              </a:solidFill>
              <a:latin typeface="Times New Roman"/>
              <a:ea typeface="Times New Roman"/>
              <a:cs typeface="Times New Roman"/>
              <a:sym typeface="Times New Roman"/>
            </a:endParaRPr>
          </a:p>
        </p:txBody>
      </p:sp>
      <p:sp>
        <p:nvSpPr>
          <p:cNvPr id="112" name="Google Shape;112;p1"/>
          <p:cNvSpPr/>
          <p:nvPr/>
        </p:nvSpPr>
        <p:spPr>
          <a:xfrm>
            <a:off x="24885251" y="18742771"/>
            <a:ext cx="1507658"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Author 2</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Photo</a:t>
            </a:r>
            <a:endParaRPr/>
          </a:p>
        </p:txBody>
      </p:sp>
      <p:sp>
        <p:nvSpPr>
          <p:cNvPr id="113" name="Google Shape;113;p1"/>
          <p:cNvSpPr/>
          <p:nvPr/>
        </p:nvSpPr>
        <p:spPr>
          <a:xfrm>
            <a:off x="24885251" y="12879202"/>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Authors</a:t>
            </a:r>
            <a:endParaRPr/>
          </a:p>
        </p:txBody>
      </p:sp>
      <p:sp>
        <p:nvSpPr>
          <p:cNvPr id="114" name="Google Shape;114;p1"/>
          <p:cNvSpPr/>
          <p:nvPr/>
        </p:nvSpPr>
        <p:spPr>
          <a:xfrm>
            <a:off x="0" y="20326050"/>
            <a:ext cx="2747700" cy="1575300"/>
          </a:xfrm>
          <a:prstGeom prst="rect">
            <a:avLst/>
          </a:prstGeom>
          <a:solidFill>
            <a:schemeClr val="accent4"/>
          </a:solidFill>
          <a:ln cap="flat" cmpd="sng" w="76200">
            <a:solidFill>
              <a:srgbClr val="2B2B5F"/>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1" i="0" sz="4000" u="none" cap="none" strike="noStrike">
              <a:solidFill>
                <a:srgbClr val="2B2B5F"/>
              </a:solidFill>
              <a:latin typeface="Calibri"/>
              <a:ea typeface="Calibri"/>
              <a:cs typeface="Calibri"/>
              <a:sym typeface="Calibri"/>
            </a:endParaRPr>
          </a:p>
        </p:txBody>
      </p:sp>
      <p:pic>
        <p:nvPicPr>
          <p:cNvPr id="115" name="Google Shape;115;p1"/>
          <p:cNvPicPr preferRelativeResize="0"/>
          <p:nvPr/>
        </p:nvPicPr>
        <p:blipFill>
          <a:blip r:embed="rId4">
            <a:alphaModFix/>
          </a:blip>
          <a:stretch>
            <a:fillRect/>
          </a:stretch>
        </p:blipFill>
        <p:spPr>
          <a:xfrm>
            <a:off x="122950" y="20446938"/>
            <a:ext cx="952500" cy="1333500"/>
          </a:xfrm>
          <a:prstGeom prst="rect">
            <a:avLst/>
          </a:prstGeom>
          <a:noFill/>
          <a:ln>
            <a:noFill/>
          </a:ln>
        </p:spPr>
      </p:pic>
      <p:pic>
        <p:nvPicPr>
          <p:cNvPr id="116" name="Google Shape;116;p1"/>
          <p:cNvPicPr preferRelativeResize="0"/>
          <p:nvPr/>
        </p:nvPicPr>
        <p:blipFill>
          <a:blip r:embed="rId5">
            <a:alphaModFix/>
          </a:blip>
          <a:stretch>
            <a:fillRect/>
          </a:stretch>
        </p:blipFill>
        <p:spPr>
          <a:xfrm>
            <a:off x="0" y="67425"/>
            <a:ext cx="1754700" cy="1754700"/>
          </a:xfrm>
          <a:prstGeom prst="rect">
            <a:avLst/>
          </a:prstGeom>
          <a:noFill/>
          <a:ln>
            <a:noFill/>
          </a:ln>
        </p:spPr>
      </p:pic>
      <p:pic>
        <p:nvPicPr>
          <p:cNvPr id="117" name="Google Shape;117;p1"/>
          <p:cNvPicPr preferRelativeResize="0"/>
          <p:nvPr/>
        </p:nvPicPr>
        <p:blipFill>
          <a:blip r:embed="rId6">
            <a:alphaModFix/>
          </a:blip>
          <a:stretch>
            <a:fillRect/>
          </a:stretch>
        </p:blipFill>
        <p:spPr>
          <a:xfrm>
            <a:off x="1249000" y="20444225"/>
            <a:ext cx="1333500" cy="133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2022-08-16T17:08:39Z</dcterms:created>
  <dc:creator>Jeff Wood</dc:creator>
</cp:coreProperties>
</file>