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630" r:id="rId5"/>
    <p:sldId id="259" r:id="rId6"/>
    <p:sldId id="260" r:id="rId7"/>
    <p:sldId id="258" r:id="rId8"/>
    <p:sldId id="263" r:id="rId9"/>
    <p:sldId id="629" r:id="rId10"/>
    <p:sldId id="6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F251A3-5D9F-4143-8D7A-FDFC21B9B1A9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0F9A377-6E9F-274E-B58C-0020B4BA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ckICAS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844-2446-984F-8C3A-E40F8B0D3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ICASR Hackathon:</a:t>
            </a:r>
            <a:br>
              <a:rPr lang="en-US" dirty="0"/>
            </a:br>
            <a:r>
              <a:rPr lang="en-US" dirty="0"/>
              <a:t>Data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5428-61D1-8E48-AE5C-0851B7953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F169-61CC-B747-A2B5-060E6FDF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6D6-2A48-6B4B-A2B1-AD2248B8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7535"/>
            <a:ext cx="9905998" cy="4582632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effectLst/>
              </a:rPr>
              <a:t>Sharing Labelled text data to train and test Tools (Set up </a:t>
            </a:r>
            <a:r>
              <a:rPr lang="en-GB" dirty="0" err="1">
                <a:effectLst/>
              </a:rPr>
              <a:t>github</a:t>
            </a:r>
            <a:r>
              <a:rPr lang="en-GB" dirty="0">
                <a:effectLst/>
              </a:rPr>
              <a:t> for shared Data )</a:t>
            </a:r>
          </a:p>
          <a:p>
            <a:r>
              <a:rPr lang="en-GB" dirty="0">
                <a:effectLst/>
              </a:rPr>
              <a:t>Ontologies</a:t>
            </a:r>
          </a:p>
          <a:p>
            <a:r>
              <a:rPr lang="en-GB" dirty="0">
                <a:effectLst/>
              </a:rPr>
              <a:t>Deduplication – different use cases – compare and contrast</a:t>
            </a:r>
          </a:p>
          <a:p>
            <a:r>
              <a:rPr lang="en-GB" dirty="0">
                <a:effectLst/>
              </a:rPr>
              <a:t>Reconciling dual data extraction – complexity, relational, structured Hierarchical</a:t>
            </a:r>
          </a:p>
          <a:p>
            <a:r>
              <a:rPr lang="en-GB" dirty="0">
                <a:effectLst/>
              </a:rPr>
              <a:t>document classification based on extracted key concepts</a:t>
            </a:r>
          </a:p>
          <a:p>
            <a:r>
              <a:rPr lang="en-GB" dirty="0">
                <a:effectLst/>
              </a:rPr>
              <a:t>different types of text to predict (abstract/ full texts / RCT / observational study)</a:t>
            </a:r>
          </a:p>
          <a:p>
            <a:r>
              <a:rPr lang="en-GB" dirty="0">
                <a:effectLst/>
              </a:rPr>
              <a:t>Transfer learning and domain adaptation: how far can we go with a system that is trained on English abstracts only? </a:t>
            </a:r>
          </a:p>
          <a:p>
            <a:r>
              <a:rPr lang="en-GB" dirty="0">
                <a:effectLst/>
              </a:rPr>
              <a:t>integration of extraction tools with other tasks in an automated systematic review</a:t>
            </a:r>
          </a:p>
          <a:p>
            <a:r>
              <a:rPr lang="en-GB" dirty="0">
                <a:effectLst/>
              </a:rPr>
              <a:t>Evaluate existing tools – usability – reduce waste in meta-research software - integrate with others </a:t>
            </a:r>
          </a:p>
          <a:p>
            <a:r>
              <a:rPr lang="en-GB" dirty="0">
                <a:effectLst/>
              </a:rPr>
              <a:t>Tracking tasks – benchmarking &amp; evaluating with time-saved – EVBRES project – standards for new tools</a:t>
            </a:r>
          </a:p>
          <a:p>
            <a:r>
              <a:rPr lang="en-US" dirty="0"/>
              <a:t>Automate environmental sciences study quality assessment</a:t>
            </a:r>
          </a:p>
          <a:p>
            <a:r>
              <a:rPr lang="en-US" dirty="0"/>
              <a:t>Neural nets – how does information flow? NLP – understand features in the neural net</a:t>
            </a:r>
          </a:p>
        </p:txBody>
      </p:sp>
    </p:spTree>
    <p:extLst>
      <p:ext uri="{BB962C8B-B14F-4D97-AF65-F5344CB8AC3E}">
        <p14:creationId xmlns:p14="http://schemas.microsoft.com/office/powerpoint/2010/main" val="53563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D4E08-07EF-3648-8244-672FE98A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8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9649-1FEC-2741-B13A-212A6AAC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00337-B128-E44B-AF17-8965E9FF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59" r="-2" b="610"/>
          <a:stretch/>
        </p:blipFill>
        <p:spPr>
          <a:xfrm>
            <a:off x="20" y="10"/>
            <a:ext cx="7574515" cy="42738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399E-5EE5-8440-9AAD-ED143AEEE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770" r="17113" b="1"/>
          <a:stretch/>
        </p:blipFill>
        <p:spPr>
          <a:xfrm>
            <a:off x="7574535" y="10"/>
            <a:ext cx="4617465" cy="4273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F6A8ED-E0CF-CA43-B83C-354850BAAF88}"/>
              </a:ext>
            </a:extLst>
          </p:cNvPr>
          <p:cNvSpPr txBox="1"/>
          <p:nvPr/>
        </p:nvSpPr>
        <p:spPr>
          <a:xfrm>
            <a:off x="2381516" y="5689747"/>
            <a:ext cx="741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create, innovate, inspire, develop, pivot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28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EFC-F438-DF4A-B666-00016C07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0C44-AA24-D042-88D7-A3651970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41898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dirty="0">
              <a:hlinkClick r:id="rId2"/>
            </a:endParaRPr>
          </a:p>
          <a:p>
            <a:pPr marL="0" indent="0" algn="ctr">
              <a:buNone/>
            </a:pPr>
            <a:r>
              <a:rPr lang="en-GB" sz="4000" dirty="0">
                <a:hlinkClick r:id="rId2"/>
              </a:rPr>
              <a:t>https://github.com/HackICASR</a:t>
            </a:r>
            <a:endParaRPr lang="en-GB" sz="4000" dirty="0"/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dirty="0" err="1">
                <a:effectLst/>
              </a:rPr>
              <a:t>icasrhackathon.slack.com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3390A-91FA-BB45-B231-2F62B22A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93" y="1436898"/>
            <a:ext cx="2560638" cy="30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A20E-B350-7444-BAF2-3EF52D60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Two Feet Principle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333367C-6243-2E41-9706-B1BC7C64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70" b="18214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4C068-8209-7841-8A2C-341A7B948D2B}"/>
              </a:ext>
            </a:extLst>
          </p:cNvPr>
          <p:cNvSpPr txBox="1"/>
          <p:nvPr/>
        </p:nvSpPr>
        <p:spPr>
          <a:xfrm>
            <a:off x="2381516" y="5689747"/>
            <a:ext cx="741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everyone can go wherever he or she would like to contribute something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04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34BD4-B327-2C48-8CED-CBAEAE25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Lightning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6CA3-D533-104D-B715-E26A62A3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Affiliation/Location</a:t>
            </a:r>
          </a:p>
        </p:txBody>
      </p:sp>
    </p:spTree>
    <p:extLst>
      <p:ext uri="{BB962C8B-B14F-4D97-AF65-F5344CB8AC3E}">
        <p14:creationId xmlns:p14="http://schemas.microsoft.com/office/powerpoint/2010/main" val="181011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97DE-94FB-A24B-ADA7-A1F2399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9E3CE4-ACF7-B24E-B17B-4CD3F6249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57591"/>
              </p:ext>
            </p:extLst>
          </p:nvPr>
        </p:nvGraphicFramePr>
        <p:xfrm>
          <a:off x="818707" y="2200940"/>
          <a:ext cx="10324399" cy="41896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66524">
                  <a:extLst>
                    <a:ext uri="{9D8B030D-6E8A-4147-A177-3AD203B41FA5}">
                      <a16:colId xmlns:a16="http://schemas.microsoft.com/office/drawing/2014/main" val="4275070585"/>
                    </a:ext>
                  </a:extLst>
                </a:gridCol>
                <a:gridCol w="7557875">
                  <a:extLst>
                    <a:ext uri="{9D8B030D-6E8A-4147-A177-3AD203B41FA5}">
                      <a16:colId xmlns:a16="http://schemas.microsoft.com/office/drawing/2014/main" val="3183105275"/>
                    </a:ext>
                  </a:extLst>
                </a:gridCol>
              </a:tblGrid>
              <a:tr h="691877">
                <a:tc>
                  <a:txBody>
                    <a:bodyPr/>
                    <a:lstStyle/>
                    <a:p>
                      <a:r>
                        <a:rPr lang="en-GB" b="0" dirty="0"/>
                        <a:t>9am – 10:00am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Introduction:</a:t>
                      </a:r>
                    </a:p>
                    <a:p>
                      <a:r>
                        <a:rPr lang="en-GB" b="0" dirty="0"/>
                        <a:t>Overview of the agenda for the meeting - Overview of Topics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09464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US" b="0" dirty="0"/>
                        <a:t>10:00am – 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3863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GB" b="0" i="1" dirty="0"/>
                        <a:t>10:45am </a:t>
                      </a:r>
                      <a:r>
                        <a:rPr lang="en-US" b="0" dirty="0"/>
                        <a:t>–</a:t>
                      </a:r>
                      <a:r>
                        <a:rPr lang="en-GB" b="0" i="1" dirty="0"/>
                        <a:t>11:15am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3361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GB" b="0" dirty="0"/>
                        <a:t>11:00am – 12:45pm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8191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US" b="1" dirty="0"/>
                        <a:t>12:45pm - 1:30pm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60777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GB" b="0" dirty="0"/>
                        <a:t>1:30pm – 3:00pm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85005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GB" b="0" i="1" dirty="0"/>
                        <a:t>3:00pm – 3:30pm 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28195"/>
                  </a:ext>
                </a:extLst>
              </a:tr>
              <a:tr h="400849">
                <a:tc>
                  <a:txBody>
                    <a:bodyPr/>
                    <a:lstStyle/>
                    <a:p>
                      <a:r>
                        <a:rPr lang="en-US" b="0" dirty="0"/>
                        <a:t>3:30pm – 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Feedback from each group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25797"/>
                  </a:ext>
                </a:extLst>
              </a:tr>
              <a:tr h="691877">
                <a:tc>
                  <a:txBody>
                    <a:bodyPr/>
                    <a:lstStyle/>
                    <a:p>
                      <a:r>
                        <a:rPr lang="en-GB" b="0" dirty="0"/>
                        <a:t>6:30pm – 8pm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Informal Hackathon Dinner @ Bonasera </a:t>
                      </a:r>
                      <a:r>
                        <a:rPr lang="en-GB" b="0" dirty="0" err="1"/>
                        <a:t>Strandgaten</a:t>
                      </a:r>
                      <a:r>
                        <a:rPr lang="en-GB" b="0" dirty="0"/>
                        <a:t> 87 - https://</a:t>
                      </a:r>
                      <a:r>
                        <a:rPr lang="en-GB" b="0" dirty="0" err="1"/>
                        <a:t>bonasera.no</a:t>
                      </a:r>
                      <a:r>
                        <a:rPr lang="en-GB" b="0" dirty="0"/>
                        <a:t>/</a:t>
                      </a:r>
                      <a:r>
                        <a:rPr lang="en-GB" b="0" dirty="0" err="1"/>
                        <a:t>strandgaten</a:t>
                      </a:r>
                      <a:r>
                        <a:rPr lang="en-GB" b="0" dirty="0"/>
                        <a:t>/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4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FCB7-5C16-B44A-9B47-D3DAE179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FD1-C402-9041-A525-C450E8C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0517A2-8E81-D44C-8750-94E3F16B3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562005"/>
              </p:ext>
            </p:extLst>
          </p:nvPr>
        </p:nvGraphicFramePr>
        <p:xfrm>
          <a:off x="818707" y="2200940"/>
          <a:ext cx="10738884" cy="37426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7590">
                  <a:extLst>
                    <a:ext uri="{9D8B030D-6E8A-4147-A177-3AD203B41FA5}">
                      <a16:colId xmlns:a16="http://schemas.microsoft.com/office/drawing/2014/main" val="4275070585"/>
                    </a:ext>
                  </a:extLst>
                </a:gridCol>
                <a:gridCol w="7861294">
                  <a:extLst>
                    <a:ext uri="{9D8B030D-6E8A-4147-A177-3AD203B41FA5}">
                      <a16:colId xmlns:a16="http://schemas.microsoft.com/office/drawing/2014/main" val="3183105275"/>
                    </a:ext>
                  </a:extLst>
                </a:gridCol>
              </a:tblGrid>
              <a:tr h="503274">
                <a:tc>
                  <a:txBody>
                    <a:bodyPr/>
                    <a:lstStyle/>
                    <a:p>
                      <a:r>
                        <a:rPr lang="en-GB" b="0" dirty="0"/>
                        <a:t>6:30am – 7am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(optional) 3.5K neighbourhood jog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09464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9am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11am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3863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GB" b="0" i="1" dirty="0"/>
                        <a:t>11am </a:t>
                      </a:r>
                      <a:r>
                        <a:rPr lang="en-US" b="0" i="1" dirty="0"/>
                        <a:t>– </a:t>
                      </a:r>
                      <a:r>
                        <a:rPr lang="en-GB" b="0" i="1" dirty="0"/>
                        <a:t>11:30am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3361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11:30am - 1pm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8191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US" b="1" dirty="0"/>
                        <a:t>1pm - 1:45pm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60777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1:45pm – 3pm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Hackathon Breakout Session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85005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AU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3pm – 3:15pm 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28195"/>
                  </a:ext>
                </a:extLst>
              </a:tr>
              <a:tr h="462769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3:15pm – 5:30pm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Feedback &amp; Future Directions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2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9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CA55-7916-CB44-9B03-70D5AC2D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905998" cy="1905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A931B-EE32-BD42-AF53-3DFEE4DD1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160999"/>
              </p:ext>
            </p:extLst>
          </p:nvPr>
        </p:nvGraphicFramePr>
        <p:xfrm>
          <a:off x="838200" y="1580298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54">
                  <a:extLst>
                    <a:ext uri="{9D8B030D-6E8A-4147-A177-3AD203B41FA5}">
                      <a16:colId xmlns:a16="http://schemas.microsoft.com/office/drawing/2014/main" val="3141595462"/>
                    </a:ext>
                  </a:extLst>
                </a:gridCol>
                <a:gridCol w="3010829">
                  <a:extLst>
                    <a:ext uri="{9D8B030D-6E8A-4147-A177-3AD203B41FA5}">
                      <a16:colId xmlns:a16="http://schemas.microsoft.com/office/drawing/2014/main" val="3738699682"/>
                    </a:ext>
                  </a:extLst>
                </a:gridCol>
                <a:gridCol w="2937417">
                  <a:extLst>
                    <a:ext uri="{9D8B030D-6E8A-4147-A177-3AD203B41FA5}">
                      <a16:colId xmlns:a16="http://schemas.microsoft.com/office/drawing/2014/main" val="586631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962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6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Fields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Meta-Data</a:t>
                      </a:r>
                    </a:p>
                    <a:p>
                      <a:r>
                        <a:rPr lang="en-US" dirty="0"/>
                        <a:t>PICO</a:t>
                      </a:r>
                    </a:p>
                    <a:p>
                      <a:r>
                        <a:rPr lang="en-US" dirty="0"/>
                        <a:t>Study Design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RobotReviewer</a:t>
                      </a:r>
                      <a:r>
                        <a:rPr lang="en-US" dirty="0"/>
                        <a:t> (EVAL)</a:t>
                      </a:r>
                    </a:p>
                    <a:p>
                      <a:r>
                        <a:rPr lang="en-US" dirty="0" err="1"/>
                        <a:t>NeuralNets</a:t>
                      </a:r>
                      <a:r>
                        <a:rPr lang="en-US" dirty="0"/>
                        <a:t> (DEV)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PICO extraction for other study designs &amp; more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7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of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 of measures to reduce the risk of bias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RobotReviewer</a:t>
                      </a:r>
                      <a:r>
                        <a:rPr lang="en-US" dirty="0"/>
                        <a:t> (EVAL)</a:t>
                      </a:r>
                    </a:p>
                    <a:p>
                      <a:r>
                        <a:rPr lang="en-US" dirty="0" err="1"/>
                        <a:t>SyRF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Bahor</a:t>
                      </a:r>
                      <a:r>
                        <a:rPr lang="en-US" dirty="0"/>
                        <a:t> (EVAL)</a:t>
                      </a:r>
                    </a:p>
                    <a:p>
                      <a:r>
                        <a:rPr lang="en-US" dirty="0"/>
                        <a:t>ROBINS-I platform (DEV)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Additional checklists for other designs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Tables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numerical results from tables and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CM-UCLI (DEV)</a:t>
                      </a:r>
                    </a:p>
                    <a:p>
                      <a:r>
                        <a:rPr lang="en-US" dirty="0" err="1"/>
                        <a:t>Webplotdigitizer</a:t>
                      </a:r>
                      <a:r>
                        <a:rPr lang="en-US" dirty="0"/>
                        <a:t> (EVAL)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Integrate with commonly used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Conflicts of Interest</a:t>
                      </a:r>
                    </a:p>
                    <a:p>
                      <a:r>
                        <a:rPr lang="en-US" dirty="0"/>
                        <a:t>Funding source</a:t>
                      </a:r>
                    </a:p>
                    <a:p>
                      <a:r>
                        <a:rPr lang="en-US" dirty="0"/>
                        <a:t>Supplementary files &amp; data</a:t>
                      </a:r>
                    </a:p>
                    <a:p>
                      <a:r>
                        <a:rPr lang="en-US" dirty="0"/>
                        <a:t>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ODDPub</a:t>
                      </a:r>
                      <a:r>
                        <a:rPr lang="en-US" dirty="0"/>
                        <a:t> (DEV)</a:t>
                      </a:r>
                    </a:p>
                    <a:p>
                      <a:r>
                        <a:rPr lang="en-US" dirty="0"/>
                        <a:t>EXACT (DEV)</a:t>
                      </a:r>
                    </a:p>
                    <a:p>
                      <a:r>
                        <a:rPr lang="en-US" dirty="0" err="1"/>
                        <a:t>ScholarCy</a:t>
                      </a:r>
                      <a:r>
                        <a:rPr lang="en-US" dirty="0"/>
                        <a:t> (DEV)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Funding</a:t>
                      </a:r>
                    </a:p>
                    <a:p>
                      <a:r>
                        <a:rPr lang="en-US" b="1" dirty="0"/>
                        <a:t>Acknowledgements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CRediT</a:t>
                      </a:r>
                      <a:r>
                        <a:rPr lang="en-US" b="1" dirty="0"/>
                        <a:t> taxonomy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9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{9D2BDEA0-6463-FC4C-9879-EEC9D35B0630}tf10001063</Template>
  <TotalTime>7116</TotalTime>
  <Words>434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ICASR Hackathon: Data extraction</vt:lpstr>
      <vt:lpstr>Introduction</vt:lpstr>
      <vt:lpstr>PowerPoint Presentation</vt:lpstr>
      <vt:lpstr>Github!</vt:lpstr>
      <vt:lpstr>Two Feet Principle</vt:lpstr>
      <vt:lpstr>Lightning Round</vt:lpstr>
      <vt:lpstr>Agenda</vt:lpstr>
      <vt:lpstr>Day 2</vt:lpstr>
      <vt:lpstr>Overview</vt:lpstr>
      <vt:lpstr>Challenges and IDEAS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ICASR Hackathon: Data extraction</dc:title>
  <dc:creator>BANNACH-BROWN Alexandra</dc:creator>
  <cp:lastModifiedBy>BANNACH-BROWN Alexandra</cp:lastModifiedBy>
  <cp:revision>26</cp:revision>
  <dcterms:created xsi:type="dcterms:W3CDTF">2019-11-01T11:01:02Z</dcterms:created>
  <dcterms:modified xsi:type="dcterms:W3CDTF">2019-11-06T09:37:27Z</dcterms:modified>
</cp:coreProperties>
</file>