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1pPr>
    <a:lvl2pPr indent="2286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2pPr>
    <a:lvl3pPr indent="4572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3pPr>
    <a:lvl4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4pPr>
    <a:lvl5pPr indent="9144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5pPr>
    <a:lvl6pPr indent="11430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6pPr>
    <a:lvl7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7pPr>
    <a:lvl8pPr indent="16002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8pPr>
    <a:lvl9pPr indent="18288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2829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E4E5C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5D7FF"/>
        </a:fontRef>
        <a:srgbClr val="55D7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518585"/>
          <c:y val="0.0730088"/>
          <c:w val="0.906683"/>
          <c:h val="0.80853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 idx="0">
                  <c:v>Région 1</c:v>
                </c:pt>
              </c:strCache>
            </c:strRef>
          </c:tx>
          <c:spPr>
            <a:noFill/>
            <a:ln w="76200" cap="flat">
              <a:solidFill>
                <a:srgbClr val="3B8200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3B8200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 lvl="0"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Avenir Light"/>
                  </a:defRPr>
                </a:pPr>
                <a:r>
                  <a: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Avenir Light"/>
                  </a:rPr>
                  <a:t/>
                </a: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JOUR1</c:v>
                </c:pt>
                <c:pt idx="1">
                  <c:v>JOUR2</c:v>
                </c:pt>
                <c:pt idx="2">
                  <c:v>JOUR3</c:v>
                </c:pt>
                <c:pt idx="3">
                  <c:v>JOUR4</c:v>
                </c:pt>
                <c:pt idx="4">
                  <c:v>JOUR5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3.000000</c:v>
                </c:pt>
                <c:pt idx="1">
                  <c:v>6.000000</c:v>
                </c:pt>
                <c:pt idx="2">
                  <c:v>10.000000</c:v>
                </c:pt>
                <c:pt idx="3">
                  <c:v>15.000000</c:v>
                </c:pt>
                <c:pt idx="4">
                  <c:v>19.000000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 idx="0">
                  <c:v>Région 2</c:v>
                </c:pt>
              </c:strCache>
            </c:strRef>
          </c:tx>
          <c:spPr>
            <a:noFill/>
            <a:ln w="76200" cap="flat">
              <a:solidFill>
                <a:srgbClr val="0070BA">
                  <a:alpha val="90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0070BA">
                    <a:alpha val="90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 lvl="0"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Avenir Light"/>
                  </a:defRPr>
                </a:pPr>
                <a:r>
                  <a: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Avenir Light"/>
                  </a:rPr>
                  <a:t/>
                </a: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JOUR1</c:v>
                </c:pt>
                <c:pt idx="1">
                  <c:v>JOUR2</c:v>
                </c:pt>
                <c:pt idx="2">
                  <c:v>JOUR3</c:v>
                </c:pt>
                <c:pt idx="3">
                  <c:v>JOUR4</c:v>
                </c:pt>
                <c:pt idx="4">
                  <c:v>JOUR5</c:v>
                </c:pt>
              </c:strCache>
            </c:strRef>
          </c:cat>
          <c:val>
            <c:numRef>
              <c:f>Sheet1!$B$3:$F$3</c:f>
              <c:numCache>
                <c:ptCount val="5"/>
                <c:pt idx="0">
                  <c:v>2.000000</c:v>
                </c:pt>
                <c:pt idx="1">
                  <c:v>3.000000</c:v>
                </c:pt>
                <c:pt idx="2">
                  <c:v>4.000000</c:v>
                </c:pt>
                <c:pt idx="3">
                  <c:v>5.000000</c:v>
                </c:pt>
                <c:pt idx="4">
                  <c:v>6.000000</c:v>
                </c:pt>
              </c:numCache>
            </c:numRef>
          </c:val>
          <c:smooth val="0"/>
        </c:ser>
        <c:marker val="1"/>
        <c:axId val="0"/>
        <c:axId val="1"/>
      </c:line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5E5E5E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400" u="none">
                <a:solidFill>
                  <a:srgbClr val="FFFFFF"/>
                </a:solidFill>
                <a:effectLst/>
                <a:latin typeface="Avenir Light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5E5E5E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400" u="none">
                <a:solidFill>
                  <a:srgbClr val="FFFFFF"/>
                </a:solidFill>
                <a:effectLst/>
                <a:latin typeface="Avenir Light"/>
              </a:defRPr>
            </a:pPr>
          </a:p>
        </c:txPr>
        <c:crossAx val="0"/>
        <c:crosses val="autoZero"/>
        <c:crossBetween val="midCat"/>
        <c:majorUnit val="5"/>
        <c:minorUnit val="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992" sz="62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Texte niveau 1</a:t>
            </a:r>
            <a:endParaRPr cap="all" spc="384" sz="2400">
              <a:solidFill>
                <a:srgbClr val="55D7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Texte niveau 2</a:t>
            </a:r>
            <a:endParaRPr cap="all" spc="384" sz="2400">
              <a:solidFill>
                <a:srgbClr val="55D7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Texte niveau 3</a:t>
            </a:r>
            <a:endParaRPr cap="all" spc="384" sz="2400">
              <a:solidFill>
                <a:srgbClr val="55D7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Texte niveau 4</a:t>
            </a:r>
            <a:endParaRPr cap="all" spc="384" sz="2400">
              <a:solidFill>
                <a:srgbClr val="55D7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jouter une citation à l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992" sz="62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Texte niveau 1</a:t>
            </a:r>
            <a:endParaRPr cap="all" spc="384" sz="2400">
              <a:solidFill>
                <a:srgbClr val="FFFF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Texte niveau 2</a:t>
            </a:r>
            <a:endParaRPr cap="all" spc="384" sz="2400">
              <a:solidFill>
                <a:srgbClr val="FFFF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Texte niveau 3</a:t>
            </a:r>
            <a:endParaRPr cap="all" spc="384" sz="2400">
              <a:solidFill>
                <a:srgbClr val="FFFF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Texte niveau 4</a:t>
            </a:r>
            <a:endParaRPr cap="all" spc="384" sz="2400">
              <a:solidFill>
                <a:srgbClr val="FFFF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Alternative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992" sz="62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Texte niveau 1</a:t>
            </a:r>
            <a:endParaRPr cap="all" spc="384" sz="2400">
              <a:solidFill>
                <a:srgbClr val="FFFF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Texte niveau 2</a:t>
            </a:r>
            <a:endParaRPr cap="all" spc="384" sz="2400">
              <a:solidFill>
                <a:srgbClr val="FFFF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Texte niveau 3</a:t>
            </a:r>
            <a:endParaRPr cap="all" spc="384" sz="2400">
              <a:solidFill>
                <a:srgbClr val="FFFF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Texte niveau 4</a:t>
            </a:r>
            <a:endParaRPr cap="all" spc="384" sz="2400">
              <a:solidFill>
                <a:srgbClr val="FFFF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992" sz="6200">
                <a:solidFill>
                  <a:srgbClr val="FFFFFF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720" sz="45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Texte niveau 1</a:t>
            </a:r>
            <a:endParaRPr cap="all" spc="384" sz="2400">
              <a:solidFill>
                <a:srgbClr val="55D7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Texte niveau 2</a:t>
            </a:r>
            <a:endParaRPr cap="all" spc="384" sz="2400">
              <a:solidFill>
                <a:srgbClr val="55D7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Texte niveau 3</a:t>
            </a:r>
            <a:endParaRPr cap="all" spc="384" sz="2400">
              <a:solidFill>
                <a:srgbClr val="55D7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Texte niveau 4</a:t>
            </a:r>
            <a:endParaRPr cap="all" spc="384" sz="2400">
              <a:solidFill>
                <a:srgbClr val="55D7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720" sz="4500">
                <a:solidFill>
                  <a:srgbClr val="FFFFFF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720" sz="45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 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 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 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 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720" sz="45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Texte niveau 1</a:t>
            </a:r>
            <a:endParaRPr sz="3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Texte niveau 2</a:t>
            </a:r>
            <a:endParaRPr sz="3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Texte niveau 3</a:t>
            </a:r>
            <a:endParaRPr sz="3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Texte niveau 4</a:t>
            </a:r>
            <a:endParaRPr sz="3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 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 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 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 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720" sz="45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 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 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 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 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defTabSz="584200">
        <a:defRPr cap="all" spc="720" sz="4500">
          <a:solidFill>
            <a:srgbClr val="FFFFFF"/>
          </a:solidFill>
          <a:latin typeface="+mn-lt"/>
          <a:ea typeface="+mn-ea"/>
          <a:cs typeface="+mn-cs"/>
          <a:sym typeface="Avenir Light"/>
        </a:defRPr>
      </a:lvl1pPr>
      <a:lvl2pPr indent="228600" defTabSz="584200">
        <a:defRPr cap="all" spc="720" sz="4500">
          <a:solidFill>
            <a:srgbClr val="FFFFFF"/>
          </a:solidFill>
          <a:latin typeface="+mn-lt"/>
          <a:ea typeface="+mn-ea"/>
          <a:cs typeface="+mn-cs"/>
          <a:sym typeface="Avenir Light"/>
        </a:defRPr>
      </a:lvl2pPr>
      <a:lvl3pPr indent="457200" defTabSz="584200">
        <a:defRPr cap="all" spc="720" sz="4500">
          <a:solidFill>
            <a:srgbClr val="FFFFFF"/>
          </a:solidFill>
          <a:latin typeface="+mn-lt"/>
          <a:ea typeface="+mn-ea"/>
          <a:cs typeface="+mn-cs"/>
          <a:sym typeface="Avenir Light"/>
        </a:defRPr>
      </a:lvl3pPr>
      <a:lvl4pPr indent="685800" defTabSz="584200">
        <a:defRPr cap="all" spc="720" sz="4500">
          <a:solidFill>
            <a:srgbClr val="FFFFFF"/>
          </a:solidFill>
          <a:latin typeface="+mn-lt"/>
          <a:ea typeface="+mn-ea"/>
          <a:cs typeface="+mn-cs"/>
          <a:sym typeface="Avenir Light"/>
        </a:defRPr>
      </a:lvl4pPr>
      <a:lvl5pPr indent="914400" defTabSz="584200">
        <a:defRPr cap="all" spc="720" sz="4500">
          <a:solidFill>
            <a:srgbClr val="FFFFFF"/>
          </a:solidFill>
          <a:latin typeface="+mn-lt"/>
          <a:ea typeface="+mn-ea"/>
          <a:cs typeface="+mn-cs"/>
          <a:sym typeface="Avenir Light"/>
        </a:defRPr>
      </a:lvl5pPr>
      <a:lvl6pPr indent="1143000" defTabSz="584200">
        <a:defRPr cap="all" spc="720" sz="4500">
          <a:solidFill>
            <a:srgbClr val="FFFFFF"/>
          </a:solidFill>
          <a:latin typeface="+mn-lt"/>
          <a:ea typeface="+mn-ea"/>
          <a:cs typeface="+mn-cs"/>
          <a:sym typeface="Avenir Light"/>
        </a:defRPr>
      </a:lvl6pPr>
      <a:lvl7pPr indent="1371600" defTabSz="584200">
        <a:defRPr cap="all" spc="720" sz="4500">
          <a:solidFill>
            <a:srgbClr val="FFFFFF"/>
          </a:solidFill>
          <a:latin typeface="+mn-lt"/>
          <a:ea typeface="+mn-ea"/>
          <a:cs typeface="+mn-cs"/>
          <a:sym typeface="Avenir Light"/>
        </a:defRPr>
      </a:lvl7pPr>
      <a:lvl8pPr indent="1600200" defTabSz="584200">
        <a:defRPr cap="all" spc="720" sz="4500">
          <a:solidFill>
            <a:srgbClr val="FFFFFF"/>
          </a:solidFill>
          <a:latin typeface="+mn-lt"/>
          <a:ea typeface="+mn-ea"/>
          <a:cs typeface="+mn-cs"/>
          <a:sym typeface="Avenir Light"/>
        </a:defRPr>
      </a:lvl8pPr>
      <a:lvl9pPr indent="1828800" defTabSz="584200">
        <a:defRPr cap="all" spc="720" sz="4500">
          <a:solidFill>
            <a:srgbClr val="FFFFFF"/>
          </a:solidFill>
          <a:latin typeface="+mn-lt"/>
          <a:ea typeface="+mn-ea"/>
          <a:cs typeface="+mn-cs"/>
          <a:sym typeface="Avenir Light"/>
        </a:defRPr>
      </a:lvl9pPr>
    </p:titleStyle>
    <p:bodyStyle>
      <a:lvl1pPr marL="4699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Avenir Light"/>
        </a:defRPr>
      </a:lvl1pPr>
      <a:lvl2pPr marL="9398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Avenir Light"/>
        </a:defRPr>
      </a:lvl2pPr>
      <a:lvl3pPr marL="14097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Avenir Light"/>
        </a:defRPr>
      </a:lvl3pPr>
      <a:lvl4pPr marL="18796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Avenir Light"/>
        </a:defRPr>
      </a:lvl4pPr>
      <a:lvl5pPr marL="23495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Avenir Light"/>
        </a:defRPr>
      </a:lvl5pPr>
      <a:lvl6pPr marL="28194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Avenir Light"/>
        </a:defRPr>
      </a:lvl6pPr>
      <a:lvl7pPr marL="32893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Avenir Light"/>
        </a:defRPr>
      </a:lvl7pPr>
      <a:lvl8pPr marL="37592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Avenir Light"/>
        </a:defRPr>
      </a:lvl8pPr>
      <a:lvl9pPr marL="42291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Avenir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992" sz="6200">
                <a:solidFill>
                  <a:srgbClr val="FFFFFF"/>
                </a:solidFill>
              </a:rPr>
              <a:t>SPRINT 2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cONDUITE DE PROJET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720" sz="4500">
                <a:solidFill>
                  <a:srgbClr val="FFFFFF"/>
                </a:solidFill>
              </a:rPr>
              <a:t>sPRINT 2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US1 : En tant que développeur, je veux pouvoir gérer mes projets et y ajouter des collaborateurs  1 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US2 : En ouvrant un projet, je veux pouvoir gérer les US de ce projet  2 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US3 : En ouvrant une US, je veux pouvoir gérer les tâches de cette US et que chaque tâche puisse être liée à des développeurs 3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2"/>
          <p:cNvGraphicFramePr/>
          <p:nvPr/>
        </p:nvGraphicFramePr>
        <p:xfrm>
          <a:off x="762000" y="110504"/>
          <a:ext cx="11790919" cy="928235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809456"/>
                <a:gridCol w="2306270"/>
                <a:gridCol w="3662491"/>
              </a:tblGrid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TÂCHE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Priorité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durée (Jh)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Créer un projet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normalE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Visualiser le projeT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normalE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Lister les projet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normalE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0.5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5560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Modifier un projet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 faiblE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0,25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5560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Supprimer un projeT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normalE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Ajouter des collaborateurs à un projeT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normalE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Lister les collaborateurs d’un projeT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normalE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Lister les collaborateurs d’un projeT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normalE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Supprimer un collaborateur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normalE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Ajouter une US dans un projeT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normalE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Supprimer une 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 normalE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Modifier une US dans un projeT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faiblE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Visualiser une US  d’un projeT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normalE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Ajouter une Tâche à une 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 FaiblE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Visualiser une Tâche d’une 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normalE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Modifier une Tâche d’une 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faiblE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8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Supprimer une Tâche d’une 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normalE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997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Affecter un Développeur à une tâchE 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élevéE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5560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cap="all" spc="216" sz="135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16" sz="1350">
                          <a:solidFill>
                            <a:srgbClr val="FFFFFF"/>
                          </a:solidFill>
                        </a:rPr>
                        <a:t>10.25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720" sz="4500">
                <a:solidFill>
                  <a:srgbClr val="FFFFFF"/>
                </a:solidFill>
              </a:rPr>
              <a:t>PERT</a:t>
            </a:r>
          </a:p>
        </p:txBody>
      </p:sp>
      <p:pic>
        <p:nvPicPr>
          <p:cNvPr id="45" name="Capture d’écran 2015-11-10 à 17.05.4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507" y="1924212"/>
            <a:ext cx="12649786" cy="7604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7"/>
          <p:cNvGraphicFramePr/>
          <p:nvPr/>
        </p:nvGraphicFramePr>
        <p:xfrm>
          <a:off x="282155" y="1304449"/>
          <a:ext cx="12843550" cy="654342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{4C3C2611-4C71-4FC5-86AE-919BDF0F9419}</a:tableStyleId>
              </a:tblPr>
              <a:tblGrid>
                <a:gridCol w="1947333"/>
                <a:gridCol w="1947333"/>
                <a:gridCol w="2401503"/>
                <a:gridCol w="2388493"/>
                <a:gridCol w="2085247"/>
                <a:gridCol w="2073638"/>
              </a:tblGrid>
              <a:tr h="1679575">
                <a:tc>
                  <a:txBody>
                    <a:bodyPr/>
                    <a:lstStyle/>
                    <a:p>
                      <a:pPr lvl="0">
                        <a:defRPr cap="all" spc="373" sz="2333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373" sz="2333">
                          <a:solidFill>
                            <a:srgbClr val="FFFFFF"/>
                          </a:solidFill>
                        </a:rPr>
                        <a:t>jour1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373" sz="2333">
                          <a:solidFill>
                            <a:srgbClr val="FFFFFF"/>
                          </a:solidFill>
                        </a:rPr>
                        <a:t>JOUR2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373" sz="2333">
                          <a:solidFill>
                            <a:srgbClr val="FFFFFF"/>
                          </a:solidFill>
                        </a:rPr>
                        <a:t>JOUR3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373" sz="2333">
                          <a:solidFill>
                            <a:srgbClr val="FFFFFF"/>
                          </a:solidFill>
                        </a:rPr>
                        <a:t>JOUR4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373" sz="2333">
                          <a:solidFill>
                            <a:srgbClr val="FFFFFF"/>
                          </a:solidFill>
                        </a:rPr>
                        <a:t>JOUR5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79575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Henri-F.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
add_P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modif_p
visu_US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list_task
list_US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list_P
list_sprint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visu_P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15504">
                <a:tc>
                  <a:txBody>
                    <a:bodyPr/>
                    <a:lstStyle/>
                    <a:p>
                      <a:pPr lvl="0" algn="l">
                        <a:spcBef>
                          <a:spcPts val="3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Clovis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
add_col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visu_col
supp_col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list_col
visu_task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modif_col
supp_P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supp_col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68772">
                <a:tc>
                  <a:txBody>
                    <a:bodyPr/>
                    <a:lstStyle/>
                    <a:p>
                      <a:pPr lvl="0" algn="l">
                        <a:spcBef>
                          <a:spcPts val="3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Jean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8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
add_US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add_task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add_sprint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
supp_task
modif_task 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visu_sprint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8" name="Shape 48"/>
          <p:cNvSpPr/>
          <p:nvPr>
            <p:ph type="title"/>
          </p:nvPr>
        </p:nvSpPr>
        <p:spPr>
          <a:xfrm>
            <a:off x="798237" y="241300"/>
            <a:ext cx="11684001" cy="22225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992" sz="6200">
                <a:solidFill>
                  <a:srgbClr val="FFFFFF"/>
                </a:solidFill>
              </a:rPr>
              <a:t>GANTT prévisionnel</a:t>
            </a:r>
          </a:p>
        </p:txBody>
      </p:sp>
      <p:sp>
        <p:nvSpPr>
          <p:cNvPr id="49" name="Shape 49"/>
          <p:cNvSpPr/>
          <p:nvPr/>
        </p:nvSpPr>
        <p:spPr>
          <a:xfrm>
            <a:off x="1516237" y="8515349"/>
            <a:ext cx="102374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ps: les tâches </a:t>
            </a:r>
            <a:r>
              <a:rPr b="1" sz="3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add</a:t>
            </a:r>
            <a:r>
              <a:rPr sz="3000">
                <a:solidFill>
                  <a:srgbClr val="FFFFFF"/>
                </a:solidFill>
              </a:rPr>
              <a:t> ont une durée de </a:t>
            </a:r>
            <a:r>
              <a:rPr b="1" sz="3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1</a:t>
            </a:r>
            <a:r>
              <a:rPr sz="3000">
                <a:solidFill>
                  <a:srgbClr val="FFFFFF"/>
                </a:solidFill>
              </a:rPr>
              <a:t>jh et les autres de </a:t>
            </a:r>
            <a:r>
              <a:rPr b="1" sz="3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O.5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1"/>
          <p:cNvGraphicFramePr/>
          <p:nvPr/>
        </p:nvGraphicFramePr>
        <p:xfrm>
          <a:off x="282155" y="1304449"/>
          <a:ext cx="12705636" cy="71447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{4C3C2611-4C71-4FC5-86AE-919BDF0F9419}</a:tableStyleId>
              </a:tblPr>
              <a:tblGrid>
                <a:gridCol w="1947333"/>
                <a:gridCol w="1947333"/>
                <a:gridCol w="2401503"/>
                <a:gridCol w="2388493"/>
                <a:gridCol w="1947333"/>
                <a:gridCol w="2073638"/>
              </a:tblGrid>
              <a:tr h="1679575">
                <a:tc>
                  <a:txBody>
                    <a:bodyPr/>
                    <a:lstStyle/>
                    <a:p>
                      <a:pPr lvl="0">
                        <a:defRPr cap="all" spc="373" sz="2333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373" sz="2333">
                          <a:solidFill>
                            <a:srgbClr val="FFFFFF"/>
                          </a:solidFill>
                        </a:rPr>
                        <a:t>jour1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373" sz="2333">
                          <a:solidFill>
                            <a:srgbClr val="FFFFFF"/>
                          </a:solidFill>
                        </a:rPr>
                        <a:t>JOUR2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373" sz="2333">
                          <a:solidFill>
                            <a:srgbClr val="FFFFFF"/>
                          </a:solidFill>
                        </a:rPr>
                        <a:t>JOUR3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373" sz="2333">
                          <a:solidFill>
                            <a:srgbClr val="FFFFFF"/>
                          </a:solidFill>
                        </a:rPr>
                        <a:t>JOUR4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373" sz="2333">
                          <a:solidFill>
                            <a:srgbClr val="FFFFFF"/>
                          </a:solidFill>
                        </a:rPr>
                        <a:t>JOUR5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79575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Henri-F.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add_P_f
add_US_f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add_task_f
add_sprint_f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list_P_f
list_US_f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list_task_f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list_sprint_f
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79575">
                <a:tc>
                  <a:txBody>
                    <a:bodyPr/>
                    <a:lstStyle/>
                    <a:p>
                      <a:pPr lvl="0" algn="l">
                        <a:spcBef>
                          <a:spcPts val="3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Clovis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test_add_P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test_add_US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test_add_task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test_add_sprint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105975">
                <a:tc>
                  <a:txBody>
                    <a:bodyPr/>
                    <a:lstStyle/>
                    <a:p>
                      <a:pPr lvl="0" algn="l">
                        <a:spcBef>
                          <a:spcPts val="3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Jean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8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add_P_b
add_US_b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add_task_b
add_sprint_b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list_P_b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list_US_b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list_t_b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lnSpc>
                          <a:spcPct val="1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list_s_b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visu_P_b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visu_t_b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lnSpc>
                          <a:spcPct val="10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visu_s_b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3000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visu_US_b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link_task_b
link_US_b
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2" name="Shape 52"/>
          <p:cNvSpPr/>
          <p:nvPr>
            <p:ph type="title"/>
          </p:nvPr>
        </p:nvSpPr>
        <p:spPr>
          <a:xfrm>
            <a:off x="798237" y="241300"/>
            <a:ext cx="11684001" cy="22225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992" sz="6200">
                <a:solidFill>
                  <a:srgbClr val="FFFFFF"/>
                </a:solidFill>
              </a:rPr>
              <a:t>GANTT RéEL</a:t>
            </a:r>
          </a:p>
        </p:txBody>
      </p:sp>
      <p:sp>
        <p:nvSpPr>
          <p:cNvPr id="53" name="Shape 53"/>
          <p:cNvSpPr/>
          <p:nvPr/>
        </p:nvSpPr>
        <p:spPr>
          <a:xfrm>
            <a:off x="1553126" y="8509000"/>
            <a:ext cx="1017422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ps: les tâches *_f sont les sous-tâches front-end de la tâche</a:t>
            </a:r>
            <a:endParaRPr sz="3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      les tâches *_b sont les sous-tâches back-end de la tâche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u="sng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cap="none" spc="0" sz="1800" u="none">
                <a:solidFill>
                  <a:srgbClr val="000000"/>
                </a:solidFill>
              </a:defRPr>
            </a:pPr>
            <a:r>
              <a:rPr cap="all" spc="720" sz="4500" u="sng">
                <a:solidFill>
                  <a:srgbClr val="FFFFFF"/>
                </a:solidFill>
              </a:rPr>
              <a:t>BURN DOWN CHART</a:t>
            </a:r>
          </a:p>
        </p:txBody>
      </p:sp>
      <p:graphicFrame>
        <p:nvGraphicFramePr>
          <p:cNvPr id="56" name="Chart 56"/>
          <p:cNvGraphicFramePr/>
          <p:nvPr/>
        </p:nvGraphicFramePr>
        <p:xfrm>
          <a:off x="818896" y="2997200"/>
          <a:ext cx="11596370" cy="574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7" name="Shape 57"/>
          <p:cNvSpPr/>
          <p:nvPr/>
        </p:nvSpPr>
        <p:spPr>
          <a:xfrm flipV="1">
            <a:off x="2351595" y="1864320"/>
            <a:ext cx="1913026" cy="1"/>
          </a:xfrm>
          <a:prstGeom prst="line">
            <a:avLst/>
          </a:prstGeom>
          <a:ln w="25400">
            <a:solidFill>
              <a:srgbClr val="A9FB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55D7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58" name="Shape 58"/>
          <p:cNvSpPr/>
          <p:nvPr/>
        </p:nvSpPr>
        <p:spPr>
          <a:xfrm flipV="1">
            <a:off x="2351595" y="2245320"/>
            <a:ext cx="1913026" cy="1"/>
          </a:xfrm>
          <a:prstGeom prst="line">
            <a:avLst/>
          </a:prstGeom>
          <a:ln w="25400">
            <a:solidFill>
              <a:srgbClr val="6864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55D7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4463288" y="1375370"/>
            <a:ext cx="283362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prévisionnel</a:t>
            </a:r>
          </a:p>
        </p:txBody>
      </p:sp>
      <p:sp>
        <p:nvSpPr>
          <p:cNvPr id="60" name="Shape 60"/>
          <p:cNvSpPr/>
          <p:nvPr/>
        </p:nvSpPr>
        <p:spPr>
          <a:xfrm>
            <a:off x="4324744" y="1845270"/>
            <a:ext cx="143069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réel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