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7"/>
  </p:notesMasterIdLst>
  <p:sldIdLst>
    <p:sldId id="257" r:id="rId2"/>
    <p:sldId id="259" r:id="rId3"/>
    <p:sldId id="258" r:id="rId4"/>
    <p:sldId id="329" r:id="rId5"/>
    <p:sldId id="260" r:id="rId6"/>
    <p:sldId id="356" r:id="rId7"/>
    <p:sldId id="355" r:id="rId8"/>
    <p:sldId id="305" r:id="rId9"/>
    <p:sldId id="306" r:id="rId10"/>
    <p:sldId id="300" r:id="rId11"/>
    <p:sldId id="301" r:id="rId12"/>
    <p:sldId id="307" r:id="rId13"/>
    <p:sldId id="327" r:id="rId14"/>
    <p:sldId id="320" r:id="rId15"/>
    <p:sldId id="324" r:id="rId16"/>
    <p:sldId id="328" r:id="rId17"/>
    <p:sldId id="325" r:id="rId18"/>
    <p:sldId id="326" r:id="rId19"/>
    <p:sldId id="330" r:id="rId20"/>
    <p:sldId id="331" r:id="rId21"/>
    <p:sldId id="309" r:id="rId22"/>
    <p:sldId id="313" r:id="rId23"/>
    <p:sldId id="315" r:id="rId24"/>
    <p:sldId id="319" r:id="rId25"/>
    <p:sldId id="314" r:id="rId26"/>
    <p:sldId id="318" r:id="rId27"/>
    <p:sldId id="334" r:id="rId28"/>
    <p:sldId id="335" r:id="rId29"/>
    <p:sldId id="317" r:id="rId30"/>
    <p:sldId id="316" r:id="rId31"/>
    <p:sldId id="336" r:id="rId32"/>
    <p:sldId id="267" r:id="rId33"/>
    <p:sldId id="312" r:id="rId34"/>
    <p:sldId id="311" r:id="rId35"/>
    <p:sldId id="333" r:id="rId36"/>
    <p:sldId id="332" r:id="rId37"/>
    <p:sldId id="292"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41" autoAdjust="0"/>
    <p:restoredTop sz="94550" autoAdjust="0"/>
  </p:normalViewPr>
  <p:slideViewPr>
    <p:cSldViewPr snapToGrid="0" snapToObjects="1">
      <p:cViewPr varScale="1">
        <p:scale>
          <a:sx n="56" d="100"/>
          <a:sy n="56" d="100"/>
        </p:scale>
        <p:origin x="-352" y="-104"/>
      </p:cViewPr>
      <p:guideLst>
        <p:guide orient="horz" pos="2160"/>
        <p:guide pos="3840"/>
      </p:guideLst>
    </p:cSldViewPr>
  </p:slideViewPr>
  <p:outlineViewPr>
    <p:cViewPr>
      <p:scale>
        <a:sx n="33" d="100"/>
        <a:sy n="33" d="100"/>
      </p:scale>
      <p:origin x="0" y="39912"/>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261CD-6D32-C24B-8F7B-FD047D0723A0}" type="datetimeFigureOut">
              <a:rPr lang="en-US" smtClean="0"/>
              <a:t>8/17/17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39891-826E-2940-ACA4-F33BCB6703C8}" type="slidenum">
              <a:rPr lang="en-US" smtClean="0"/>
              <a:t>‹#›</a:t>
            </a:fld>
            <a:endParaRPr lang="en-US"/>
          </a:p>
        </p:txBody>
      </p:sp>
    </p:spTree>
    <p:extLst>
      <p:ext uri="{BB962C8B-B14F-4D97-AF65-F5344CB8AC3E}">
        <p14:creationId xmlns:p14="http://schemas.microsoft.com/office/powerpoint/2010/main" val="2018437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11</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21</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33</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35</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CCB’s can assign</a:t>
            </a:r>
            <a:r>
              <a:rPr lang="en-US" baseline="0" dirty="0" smtClean="0"/>
              <a:t> priority to issues, decide not to fix issues, make sure it’s in the scope of work agreed to (this is important), decide to fix an issue, what version of release will this change be made available. </a:t>
            </a:r>
          </a:p>
          <a:p>
            <a:pPr marL="171450" indent="-171450">
              <a:buFontTx/>
              <a:buChar char="-"/>
            </a:pPr>
            <a:r>
              <a:rPr lang="en-US" baseline="0" dirty="0" smtClean="0"/>
              <a:t>Different CCB handle different parts of a program, e.g. requirements</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43</a:t>
            </a:fld>
            <a:endParaRPr lang="en-US"/>
          </a:p>
        </p:txBody>
      </p:sp>
    </p:spTree>
    <p:extLst>
      <p:ext uri="{BB962C8B-B14F-4D97-AF65-F5344CB8AC3E}">
        <p14:creationId xmlns:p14="http://schemas.microsoft.com/office/powerpoint/2010/main" val="1895330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Version,</a:t>
            </a:r>
            <a:r>
              <a:rPr lang="en-US" baseline="0" dirty="0" smtClean="0"/>
              <a:t> baseline, or release of software</a:t>
            </a:r>
            <a:endParaRPr lang="en-US" dirty="0" smtClean="0"/>
          </a:p>
          <a:p>
            <a:r>
              <a:rPr lang="en-US" dirty="0" smtClean="0"/>
              <a:t>- Requirements</a:t>
            </a:r>
            <a:r>
              <a:rPr lang="en-US" baseline="0" dirty="0" smtClean="0"/>
              <a:t> can be mapped down to the exact line of code, the function, class, or the module/component depending on the scale and intensity of your program $$$$$</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45</a:t>
            </a:fld>
            <a:endParaRPr lang="en-US"/>
          </a:p>
        </p:txBody>
      </p:sp>
    </p:spTree>
    <p:extLst>
      <p:ext uri="{BB962C8B-B14F-4D97-AF65-F5344CB8AC3E}">
        <p14:creationId xmlns:p14="http://schemas.microsoft.com/office/powerpoint/2010/main" val="281399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p>
          <a:p>
            <a:endParaRPr lang="en-US" baseline="0" dirty="0" smtClean="0"/>
          </a:p>
          <a:p>
            <a:r>
              <a:rPr lang="en-US" baseline="0" dirty="0" smtClean="0"/>
              <a:t>You could also color code items or find some naming convention, what if you shared this document with someone and they made changes, how do you merge the information if needed. How do you sort items (I guess you could go to a spreadsheet for that)</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47</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48</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49</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50</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52</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a:t>
            </a:r>
            <a:r>
              <a:rPr lang="en-US" baseline="0" dirty="0" smtClean="0"/>
              <a:t> on SE that talks about all of the pros of a distributed environment. </a:t>
            </a:r>
          </a:p>
          <a:p>
            <a:r>
              <a:rPr lang="en-US" baseline="0" dirty="0" smtClean="0"/>
              <a:t>As well as a cheat sheet to best practices that one person or a team should adopt with some pictures showing centralized </a:t>
            </a:r>
            <a:r>
              <a:rPr lang="en-US" baseline="0" dirty="0" err="1" smtClean="0"/>
              <a:t>vs</a:t>
            </a:r>
            <a:r>
              <a:rPr lang="en-US" baseline="0" dirty="0" smtClean="0"/>
              <a:t> distributed</a:t>
            </a:r>
          </a:p>
        </p:txBody>
      </p:sp>
      <p:sp>
        <p:nvSpPr>
          <p:cNvPr id="4" name="Slide Number Placeholder 3"/>
          <p:cNvSpPr>
            <a:spLocks noGrp="1"/>
          </p:cNvSpPr>
          <p:nvPr>
            <p:ph type="sldNum" sz="quarter" idx="10"/>
          </p:nvPr>
        </p:nvSpPr>
        <p:spPr/>
        <p:txBody>
          <a:bodyPr/>
          <a:lstStyle/>
          <a:p>
            <a:fld id="{01C39891-826E-2940-ACA4-F33BCB6703C8}" type="slidenum">
              <a:rPr lang="en-US" smtClean="0"/>
              <a:t>13</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53</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54</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55</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14</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15</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16</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17</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18</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19</a:t>
            </a:fld>
            <a:endParaRPr lang="en-US"/>
          </a:p>
        </p:txBody>
      </p:sp>
    </p:spTree>
    <p:extLst>
      <p:ext uri="{BB962C8B-B14F-4D97-AF65-F5344CB8AC3E}">
        <p14:creationId xmlns:p14="http://schemas.microsoft.com/office/powerpoint/2010/main" val="573511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by no means implying that open source is hobby software</a:t>
            </a:r>
            <a:endParaRPr lang="en-US" dirty="0"/>
          </a:p>
        </p:txBody>
      </p:sp>
      <p:sp>
        <p:nvSpPr>
          <p:cNvPr id="4" name="Slide Number Placeholder 3"/>
          <p:cNvSpPr>
            <a:spLocks noGrp="1"/>
          </p:cNvSpPr>
          <p:nvPr>
            <p:ph type="sldNum" sz="quarter" idx="10"/>
          </p:nvPr>
        </p:nvSpPr>
        <p:spPr/>
        <p:txBody>
          <a:bodyPr/>
          <a:lstStyle/>
          <a:p>
            <a:fld id="{01C39891-826E-2940-ACA4-F33BCB6703C8}" type="slidenum">
              <a:rPr lang="en-US" smtClean="0"/>
              <a:t>20</a:t>
            </a:fld>
            <a:endParaRPr lang="en-US"/>
          </a:p>
        </p:txBody>
      </p:sp>
    </p:spTree>
    <p:extLst>
      <p:ext uri="{BB962C8B-B14F-4D97-AF65-F5344CB8AC3E}">
        <p14:creationId xmlns:p14="http://schemas.microsoft.com/office/powerpoint/2010/main" val="573511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01FE18A-6068-0F4B-B0E3-C9FF018765DC}" type="datetimeFigureOut">
              <a:rPr lang="en-US" smtClean="0"/>
              <a:t>8/17/17</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A251A4B-AC51-1F43-B189-D410CD34ECEA}" type="slidenum">
              <a:rPr lang="en-US" smtClean="0"/>
              <a:t>‹#›</a:t>
            </a:fld>
            <a:endParaRPr lang="en-US"/>
          </a:p>
        </p:txBody>
      </p:sp>
    </p:spTree>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1FE18A-6068-0F4B-B0E3-C9FF018765DC}" type="datetimeFigureOut">
              <a:rPr lang="en-US" smtClean="0"/>
              <a:t>8/17/17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51A4B-AC51-1F43-B189-D410CD34EC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01FE18A-6068-0F4B-B0E3-C9FF018765DC}" type="datetimeFigureOut">
              <a:rPr lang="en-US" smtClean="0"/>
              <a:t>8/17/17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A251A4B-AC51-1F43-B189-D410CD34ECE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01FE18A-6068-0F4B-B0E3-C9FF018765DC}" type="datetimeFigureOut">
              <a:rPr lang="en-US" smtClean="0"/>
              <a:t>8/17/17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A251A4B-AC51-1F43-B189-D410CD34ECE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01FE18A-6068-0F4B-B0E3-C9FF018765DC}" type="datetimeFigureOut">
              <a:rPr lang="en-US" smtClean="0"/>
              <a:t>8/17/17</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A251A4B-AC51-1F43-B189-D410CD34ECE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01FE18A-6068-0F4B-B0E3-C9FF018765DC}" type="datetimeFigureOut">
              <a:rPr lang="en-US" smtClean="0"/>
              <a:t>8/17/17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51A4B-AC51-1F43-B189-D410CD34ECE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01FE18A-6068-0F4B-B0E3-C9FF018765DC}" type="datetimeFigureOut">
              <a:rPr lang="en-US" smtClean="0"/>
              <a:t>8/17/17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51A4B-AC51-1F43-B189-D410CD34ECE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1FE18A-6068-0F4B-B0E3-C9FF018765DC}"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51A4B-AC51-1F43-B189-D410CD34ECEA}"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01FE18A-6068-0F4B-B0E3-C9FF018765DC}" type="datetimeFigureOut">
              <a:rPr lang="en-US" smtClean="0"/>
              <a:t>8/17/17</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A251A4B-AC51-1F43-B189-D410CD34EC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1FE18A-6068-0F4B-B0E3-C9FF018765DC}"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51A4B-AC51-1F43-B189-D410CD34EC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01FE18A-6068-0F4B-B0E3-C9FF018765DC}" type="datetimeFigureOut">
              <a:rPr lang="en-US" smtClean="0"/>
              <a:t>8/17/17</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A251A4B-AC51-1F43-B189-D410CD34ECE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1FE18A-6068-0F4B-B0E3-C9FF018765DC}" type="datetimeFigureOut">
              <a:rPr lang="en-US" smtClean="0"/>
              <a:t>8/17/17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51A4B-AC51-1F43-B189-D410CD34ECE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1FE18A-6068-0F4B-B0E3-C9FF018765DC}" type="datetimeFigureOut">
              <a:rPr lang="en-US" smtClean="0"/>
              <a:t>8/17/17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51A4B-AC51-1F43-B189-D410CD34EC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1FE18A-6068-0F4B-B0E3-C9FF018765DC}" type="datetimeFigureOut">
              <a:rPr lang="en-US" smtClean="0"/>
              <a:t>8/17/17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51A4B-AC51-1F43-B189-D410CD34EC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FE18A-6068-0F4B-B0E3-C9FF018765DC}" type="datetimeFigureOut">
              <a:rPr lang="en-US" smtClean="0"/>
              <a:t>8/17/17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251A4B-AC51-1F43-B189-D410CD34ECEA}" type="slidenum">
              <a:rPr lang="en-US" smtClean="0"/>
              <a:t>‹#›</a:t>
            </a:fld>
            <a:endParaRPr lang="en-US"/>
          </a:p>
        </p:txBody>
      </p:sp>
    </p:spTree>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1FE18A-6068-0F4B-B0E3-C9FF018765DC}" type="datetimeFigureOut">
              <a:rPr lang="en-US" smtClean="0"/>
              <a:t>8/17/17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51A4B-AC51-1F43-B189-D410CD34ECEA}" type="slidenum">
              <a:rPr lang="en-US" smtClean="0"/>
              <a:t>‹#›</a:t>
            </a:fld>
            <a:endParaRPr lang="en-US"/>
          </a:p>
        </p:txBody>
      </p:sp>
    </p:spTree>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1FE18A-6068-0F4B-B0E3-C9FF018765DC}" type="datetimeFigureOut">
              <a:rPr lang="en-US" smtClean="0"/>
              <a:t>8/17/17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51A4B-AC51-1F43-B189-D410CD34ECE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1FE18A-6068-0F4B-B0E3-C9FF018765DC}" type="datetimeFigureOut">
              <a:rPr lang="en-US" smtClean="0"/>
              <a:t>8/17/17</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251A4B-AC51-1F43-B189-D410CD34ECEA}" type="slidenum">
              <a:rPr lang="en-US" smtClean="0"/>
              <a:t>‹#›</a:t>
            </a:fld>
            <a:endParaRPr lang="en-US"/>
          </a:p>
        </p:txBody>
      </p:sp>
    </p:spTree>
    <p:extLst>
      <p:ext uri="{BB962C8B-B14F-4D97-AF65-F5344CB8AC3E}">
        <p14:creationId xmlns:p14="http://schemas.microsoft.com/office/powerpoint/2010/main" val="141104262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b="1" kern="1200" cap="none"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uides.github.com/features/mastering-markdown/" TargetMode="External"/><Relationship Id="rId4" Type="http://schemas.openxmlformats.org/officeDocument/2006/relationships/hyperlink" Target="https://help.github.com/articles/basic-writing-and-formatting-syntax/" TargetMode="External"/><Relationship Id="rId5" Type="http://schemas.openxmlformats.org/officeDocument/2006/relationships/hyperlink" Target="https://github.com/dylanegan/travel"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softwareengineering.stackexchange.com/a/3508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try.github.io/" TargetMode="External"/><Relationship Id="rId4" Type="http://schemas.openxmlformats.org/officeDocument/2006/relationships/hyperlink" Target="http://onlywei.github.io/explain-git-with-d3/" TargetMode="External"/><Relationship Id="rId5" Type="http://schemas.openxmlformats.org/officeDocument/2006/relationships/hyperlink" Target="https://marklodato.github.io/visual-git-guide/index-en.html" TargetMode="External"/><Relationship Id="rId6" Type="http://schemas.openxmlformats.org/officeDocument/2006/relationships/hyperlink" Target="http://rogerdudler.github.io/git-guide/" TargetMode="External"/><Relationship Id="rId7" Type="http://schemas.openxmlformats.org/officeDocument/2006/relationships/hyperlink" Target="https://git-scm.com/docs"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youtube.com/watch?v=U8GBXvdmHT4&amp;t=566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uides.github.com/features/issu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HackMGM/hackmgm-notes/blob/master/process/hackmgm_git_workflow.md" TargetMode="External"/><Relationship Id="rId4" Type="http://schemas.openxmlformats.org/officeDocument/2006/relationships/hyperlink" Target="https://gist.github.com/Chaser324/ce0505fbed06b947d962" TargetMode="External"/><Relationship Id="rId1" Type="http://schemas.openxmlformats.org/officeDocument/2006/relationships/slideLayout" Target="../slideLayouts/slideLayout2.xml"/><Relationship Id="rId2" Type="http://schemas.openxmlformats.org/officeDocument/2006/relationships/hyperlink" Target="https://www.atlassian.com/git/tutorials/comparing-workflow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C6MGKHkNtxU"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ourcetreeapp.com/" TargetMode="External"/><Relationship Id="rId4" Type="http://schemas.openxmlformats.org/officeDocument/2006/relationships/hyperlink" Target="https://desktop.github.com/" TargetMode="External"/><Relationship Id="rId5" Type="http://schemas.openxmlformats.org/officeDocument/2006/relationships/hyperlink" Target="https://gist.github.com/derhuerst/1b15ff4652a867391f03" TargetMode="External"/><Relationship Id="rId6" Type="http://schemas.openxmlformats.org/officeDocument/2006/relationships/hyperlink" Target="https://git-scm.com/book/en/v2/Getting-Started-Installing-Git" TargetMode="External"/><Relationship Id="rId1" Type="http://schemas.openxmlformats.org/officeDocument/2006/relationships/slideLayout" Target="../slideLayouts/slideLayout2.xml"/><Relationship Id="rId2" Type="http://schemas.openxmlformats.org/officeDocument/2006/relationships/hyperlink" Target="https://git-for-windows.github.i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nfluence.atlassian.com/sourcetreekb/using-terminal-in-sourcetree-781398580.html" TargetMode="External"/><Relationship Id="rId3" Type="http://schemas.openxmlformats.org/officeDocument/2006/relationships/hyperlink" Target="https://saraford.net/2017/02/08/how-to-use-your-preferred-command-line-interface-from-github-desktop-039/"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guides.github.com/activities/hello-world/" TargetMode="External"/><Relationship Id="rId4" Type="http://schemas.openxmlformats.org/officeDocument/2006/relationships/hyperlink" Target="https://github.com/HackMGM/hackmgm-profiles" TargetMode="External"/><Relationship Id="rId5" Type="http://schemas.openxmlformats.org/officeDocument/2006/relationships/hyperlink" Target="http://try.github.io/"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confluence.atlassian.com/bitbucket/resolve-merge-conflicts-704414003.html" TargetMode="External"/><Relationship Id="rId4" Type="http://schemas.openxmlformats.org/officeDocument/2006/relationships/hyperlink" Target="https://www.youtube.com/githubguides" TargetMode="External"/><Relationship Id="rId5" Type="http://schemas.openxmlformats.org/officeDocument/2006/relationships/hyperlink" Target="https://stackoverflow.com/questions/1057564/pretty-git-branch-graphs"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uides.github.com/features/mastering-markdown/" TargetMode="External"/><Relationship Id="rId4" Type="http://schemas.openxmlformats.org/officeDocument/2006/relationships/hyperlink" Target="https://guides.github.com/activities/hello-world/" TargetMode="External"/><Relationship Id="rId5" Type="http://schemas.openxmlformats.org/officeDocument/2006/relationships/hyperlink" Target="https://guides.github.com/activities/forking/" TargetMode="External"/><Relationship Id="rId1" Type="http://schemas.openxmlformats.org/officeDocument/2006/relationships/slideLayout" Target="../slideLayouts/slideLayout2.xml"/><Relationship Id="rId2" Type="http://schemas.openxmlformats.org/officeDocument/2006/relationships/hyperlink" Target="http://rogerdudler.github.io/git-guide/files/git_cheat_sheet.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uides.gith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800" cap="none" dirty="0" err="1" smtClean="0">
                <a:latin typeface="Rockwell Extra Bold" charset="0"/>
                <a:ea typeface="Rockwell Extra Bold" charset="0"/>
                <a:cs typeface="Rockwell Extra Bold" charset="0"/>
              </a:rPr>
              <a:t>hackMGM</a:t>
            </a:r>
            <a:endParaRPr lang="en-US" cap="none" dirty="0">
              <a:latin typeface="Rockwell Extra Bold" charset="0"/>
              <a:ea typeface="Rockwell Extra Bold" charset="0"/>
              <a:cs typeface="Rockwell Extra Bold" charset="0"/>
            </a:endParaRPr>
          </a:p>
        </p:txBody>
      </p:sp>
      <p:sp>
        <p:nvSpPr>
          <p:cNvPr id="5" name="Subtitle 4"/>
          <p:cNvSpPr>
            <a:spLocks noGrp="1"/>
          </p:cNvSpPr>
          <p:nvPr>
            <p:ph type="subTitle" idx="1"/>
          </p:nvPr>
        </p:nvSpPr>
        <p:spPr/>
        <p:txBody>
          <a:bodyPr/>
          <a:lstStyle/>
          <a:p>
            <a:r>
              <a:rPr lang="en-US" dirty="0" smtClean="0"/>
              <a:t>Using </a:t>
            </a:r>
            <a:r>
              <a:rPr lang="en-US" dirty="0" err="1" smtClean="0"/>
              <a:t>Git</a:t>
            </a:r>
            <a:r>
              <a:rPr lang="en-US" dirty="0"/>
              <a:t> </a:t>
            </a:r>
            <a:r>
              <a:rPr lang="en-US" dirty="0" smtClean="0"/>
              <a:t>&amp; </a:t>
            </a:r>
            <a:r>
              <a:rPr lang="en-US" dirty="0" err="1" smtClean="0"/>
              <a:t>GitHub</a:t>
            </a:r>
            <a:r>
              <a:rPr lang="en-US" dirty="0" smtClean="0"/>
              <a:t>, </a:t>
            </a:r>
            <a:r>
              <a:rPr lang="en-US" i="1" dirty="0" smtClean="0"/>
              <a:t>Aug 17, 2017</a:t>
            </a:r>
            <a:endParaRPr lang="en-US" i="1" dirty="0"/>
          </a:p>
        </p:txBody>
      </p:sp>
    </p:spTree>
    <p:extLst>
      <p:ext uri="{BB962C8B-B14F-4D97-AF65-F5344CB8AC3E}">
        <p14:creationId xmlns:p14="http://schemas.microsoft.com/office/powerpoint/2010/main" val="11955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Working in </a:t>
            </a:r>
            <a:r>
              <a:rPr lang="en-US" dirty="0" err="1" smtClean="0"/>
              <a:t>GitHub</a:t>
            </a:r>
            <a:endParaRPr lang="en-US" dirty="0"/>
          </a:p>
        </p:txBody>
      </p:sp>
      <p:sp>
        <p:nvSpPr>
          <p:cNvPr id="5" name="Subtitle 4"/>
          <p:cNvSpPr>
            <a:spLocks noGrp="1"/>
          </p:cNvSpPr>
          <p:nvPr>
            <p:ph type="subTitle" idx="1"/>
          </p:nvPr>
        </p:nvSpPr>
        <p:spPr/>
        <p:txBody>
          <a:bodyPr/>
          <a:lstStyle/>
          <a:p>
            <a:r>
              <a:rPr lang="en-US" dirty="0" smtClean="0"/>
              <a:t>Markdown</a:t>
            </a:r>
            <a:endParaRPr lang="en-US" dirty="0"/>
          </a:p>
        </p:txBody>
      </p:sp>
    </p:spTree>
    <p:extLst>
      <p:ext uri="{BB962C8B-B14F-4D97-AF65-F5344CB8AC3E}">
        <p14:creationId xmlns:p14="http://schemas.microsoft.com/office/powerpoint/2010/main" val="26719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14508"/>
            <a:ext cx="8610600" cy="1293028"/>
          </a:xfrm>
        </p:spPr>
        <p:txBody>
          <a:bodyPr/>
          <a:lstStyle/>
          <a:p>
            <a:r>
              <a:rPr lang="en-US" dirty="0" smtClean="0"/>
              <a:t>Markdown</a:t>
            </a:r>
            <a:endParaRPr lang="en-US" dirty="0"/>
          </a:p>
        </p:txBody>
      </p:sp>
      <p:sp>
        <p:nvSpPr>
          <p:cNvPr id="3" name="Content Placeholder 2"/>
          <p:cNvSpPr>
            <a:spLocks noGrp="1"/>
          </p:cNvSpPr>
          <p:nvPr>
            <p:ph idx="1"/>
          </p:nvPr>
        </p:nvSpPr>
        <p:spPr>
          <a:xfrm>
            <a:off x="685800" y="1891862"/>
            <a:ext cx="10820400" cy="4859235"/>
          </a:xfrm>
        </p:spPr>
        <p:txBody>
          <a:bodyPr>
            <a:normAutofit/>
          </a:bodyPr>
          <a:lstStyle/>
          <a:p>
            <a:r>
              <a:rPr lang="en-US" u="sng" dirty="0">
                <a:hlinkClick r:id="rId3"/>
              </a:rPr>
              <a:t>https://guides.github.com/features/mastering-markdown/</a:t>
            </a:r>
            <a:endParaRPr lang="en-US" dirty="0"/>
          </a:p>
          <a:p>
            <a:r>
              <a:rPr lang="en-US" u="sng" dirty="0">
                <a:hlinkClick r:id="rId4"/>
              </a:rPr>
              <a:t>https://help.github.com/articles/basic-writing-and-formatting-syntax/</a:t>
            </a:r>
            <a:endParaRPr lang="en-US" dirty="0"/>
          </a:p>
          <a:p>
            <a:endParaRPr lang="en-US" dirty="0" smtClean="0"/>
          </a:p>
          <a:p>
            <a:r>
              <a:rPr lang="en-US" dirty="0" smtClean="0"/>
              <a:t>Let’s go to </a:t>
            </a:r>
            <a:r>
              <a:rPr lang="en-US" dirty="0" err="1" smtClean="0"/>
              <a:t>GitHub</a:t>
            </a:r>
            <a:r>
              <a:rPr lang="en-US" dirty="0" smtClean="0"/>
              <a:t> and look at the editor</a:t>
            </a:r>
          </a:p>
          <a:p>
            <a:pPr lvl="1"/>
            <a:r>
              <a:rPr lang="en-US" dirty="0" err="1" smtClean="0"/>
              <a:t>Gists</a:t>
            </a:r>
            <a:endParaRPr lang="en-US" dirty="0" smtClean="0"/>
          </a:p>
          <a:p>
            <a:pPr lvl="1"/>
            <a:r>
              <a:rPr lang="en-US" dirty="0" smtClean="0"/>
              <a:t>Comments</a:t>
            </a:r>
          </a:p>
          <a:p>
            <a:pPr lvl="1"/>
            <a:r>
              <a:rPr lang="en-US" dirty="0" smtClean="0"/>
              <a:t>Issues</a:t>
            </a:r>
          </a:p>
          <a:p>
            <a:pPr lvl="1"/>
            <a:r>
              <a:rPr lang="en-US" dirty="0" smtClean="0"/>
              <a:t>.md and .markdown files</a:t>
            </a:r>
          </a:p>
          <a:p>
            <a:pPr lvl="1"/>
            <a:r>
              <a:rPr lang="en-US" dirty="0" smtClean="0"/>
              <a:t>Wiki</a:t>
            </a:r>
          </a:p>
          <a:p>
            <a:pPr lvl="1"/>
            <a:endParaRPr lang="en-US" dirty="0"/>
          </a:p>
          <a:p>
            <a:r>
              <a:rPr lang="en-US" dirty="0" err="1" smtClean="0"/>
              <a:t>GitHub</a:t>
            </a:r>
            <a:r>
              <a:rPr lang="en-US" dirty="0" smtClean="0"/>
              <a:t> not just for source code</a:t>
            </a:r>
          </a:p>
          <a:p>
            <a:pPr lvl="1"/>
            <a:r>
              <a:rPr lang="en-US" dirty="0"/>
              <a:t>Someone is using it to ask for help with travel arrangements</a:t>
            </a:r>
          </a:p>
          <a:p>
            <a:pPr lvl="2"/>
            <a:r>
              <a:rPr lang="en-US" u="sng" dirty="0">
                <a:hlinkClick r:id="rId5"/>
              </a:rPr>
              <a:t>https://github.com/dylanegan/travel</a:t>
            </a:r>
            <a:endParaRPr lang="en-US" dirty="0"/>
          </a:p>
          <a:p>
            <a:pPr marL="0" indent="0">
              <a:buNone/>
            </a:pPr>
            <a:endParaRPr lang="en-US" dirty="0" smtClean="0"/>
          </a:p>
          <a:p>
            <a:pPr lvl="1"/>
            <a:endParaRPr lang="en-US" dirty="0"/>
          </a:p>
        </p:txBody>
      </p:sp>
    </p:spTree>
    <p:extLst>
      <p:ext uri="{BB962C8B-B14F-4D97-AF65-F5344CB8AC3E}">
        <p14:creationId xmlns:p14="http://schemas.microsoft.com/office/powerpoint/2010/main" val="400511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Working with </a:t>
            </a:r>
            <a:r>
              <a:rPr lang="en-US" dirty="0" err="1" smtClean="0"/>
              <a:t>Git</a:t>
            </a:r>
            <a:endParaRPr lang="en-US" dirty="0"/>
          </a:p>
        </p:txBody>
      </p:sp>
      <p:sp>
        <p:nvSpPr>
          <p:cNvPr id="5" name="Subtitle 4"/>
          <p:cNvSpPr>
            <a:spLocks noGrp="1"/>
          </p:cNvSpPr>
          <p:nvPr>
            <p:ph type="subTitle"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3445836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396" y="901532"/>
            <a:ext cx="8610600" cy="1293028"/>
          </a:xfrm>
        </p:spPr>
        <p:txBody>
          <a:bodyPr/>
          <a:lstStyle/>
          <a:p>
            <a:r>
              <a:rPr lang="en-US" dirty="0" err="1" smtClean="0"/>
              <a:t>Git</a:t>
            </a:r>
            <a:r>
              <a:rPr lang="en-US" dirty="0" smtClean="0"/>
              <a:t> – Distributed Repository</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dirty="0"/>
          </a:p>
          <a:p>
            <a:r>
              <a:rPr lang="en-US" dirty="0">
                <a:hlinkClick r:id="rId3"/>
              </a:rPr>
              <a:t>https://softwareengineering.stackexchange.com/a/</a:t>
            </a:r>
            <a:r>
              <a:rPr lang="en-US" dirty="0" smtClean="0">
                <a:hlinkClick r:id="rId3"/>
              </a:rPr>
              <a:t>35080</a:t>
            </a:r>
            <a:endParaRPr lang="en-US" dirty="0" smtClean="0"/>
          </a:p>
          <a:p>
            <a:endParaRPr lang="en-US" dirty="0" smtClean="0"/>
          </a:p>
        </p:txBody>
      </p:sp>
    </p:spTree>
    <p:extLst>
      <p:ext uri="{BB962C8B-B14F-4D97-AF65-F5344CB8AC3E}">
        <p14:creationId xmlns:p14="http://schemas.microsoft.com/office/powerpoint/2010/main" val="15469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normAutofit/>
          </a:bodyPr>
          <a:lstStyle/>
          <a:p>
            <a:r>
              <a:rPr lang="en-US" u="sng" dirty="0" smtClean="0"/>
              <a:t>Interactive online tutorial</a:t>
            </a:r>
          </a:p>
          <a:p>
            <a:pPr lvl="1"/>
            <a:r>
              <a:rPr lang="en-US" u="sng" dirty="0" smtClean="0">
                <a:hlinkClick r:id="rId3"/>
              </a:rPr>
              <a:t>http</a:t>
            </a:r>
            <a:r>
              <a:rPr lang="en-US" u="sng" dirty="0">
                <a:hlinkClick r:id="rId3"/>
              </a:rPr>
              <a:t>://try.github.io</a:t>
            </a:r>
            <a:r>
              <a:rPr lang="en-US" u="sng" dirty="0" smtClean="0">
                <a:hlinkClick r:id="rId3"/>
              </a:rPr>
              <a:t>/</a:t>
            </a:r>
            <a:endParaRPr lang="en-US" u="sng" dirty="0" smtClean="0"/>
          </a:p>
          <a:p>
            <a:pPr lvl="1"/>
            <a:r>
              <a:rPr lang="en-US" u="sng" dirty="0">
                <a:hlinkClick r:id="rId4"/>
              </a:rPr>
              <a:t>http://onlywei.github.io/explain-git-with-d3</a:t>
            </a:r>
            <a:r>
              <a:rPr lang="en-US" u="sng" dirty="0" smtClean="0">
                <a:hlinkClick r:id="rId4"/>
              </a:rPr>
              <a:t>/</a:t>
            </a:r>
            <a:endParaRPr lang="en-US" u="sng" dirty="0" smtClean="0"/>
          </a:p>
          <a:p>
            <a:endParaRPr lang="en-US" u="sng" dirty="0" smtClean="0"/>
          </a:p>
          <a:p>
            <a:r>
              <a:rPr lang="en-US" u="sng" dirty="0" smtClean="0"/>
              <a:t>Visual Reference</a:t>
            </a:r>
          </a:p>
          <a:p>
            <a:pPr lvl="1"/>
            <a:r>
              <a:rPr lang="en-US" dirty="0">
                <a:hlinkClick r:id="rId5"/>
              </a:rPr>
              <a:t>https://marklodato.github.io/visual-git-guide/index-</a:t>
            </a:r>
            <a:r>
              <a:rPr lang="en-US" dirty="0" smtClean="0">
                <a:hlinkClick r:id="rId5"/>
              </a:rPr>
              <a:t>en.html</a:t>
            </a:r>
            <a:endParaRPr lang="en-US" dirty="0"/>
          </a:p>
          <a:p>
            <a:pPr marL="0" indent="0">
              <a:buNone/>
            </a:pPr>
            <a:endParaRPr lang="en-US" dirty="0" smtClean="0"/>
          </a:p>
          <a:p>
            <a:r>
              <a:rPr lang="en-US" dirty="0" smtClean="0"/>
              <a:t>References</a:t>
            </a:r>
          </a:p>
          <a:p>
            <a:pPr lvl="1"/>
            <a:r>
              <a:rPr lang="en-US" u="sng" dirty="0">
                <a:hlinkClick r:id="rId6"/>
              </a:rPr>
              <a:t>http://rogerdudler.github.io/git-guide/</a:t>
            </a:r>
            <a:endParaRPr lang="en-US" dirty="0"/>
          </a:p>
          <a:p>
            <a:pPr lvl="1"/>
            <a:r>
              <a:rPr lang="en-US" dirty="0" smtClean="0">
                <a:hlinkClick r:id="rId7"/>
              </a:rPr>
              <a:t>https</a:t>
            </a:r>
            <a:r>
              <a:rPr lang="en-US" dirty="0">
                <a:hlinkClick r:id="rId7"/>
              </a:rPr>
              <a:t>://git-scm.com/</a:t>
            </a:r>
            <a:r>
              <a:rPr lang="en-US" dirty="0" smtClean="0">
                <a:hlinkClick r:id="rId7"/>
              </a:rPr>
              <a:t>docs</a:t>
            </a:r>
            <a:endParaRPr lang="en-US" dirty="0" smtClean="0"/>
          </a:p>
          <a:p>
            <a:pPr lvl="1"/>
            <a:endParaRPr lang="en-US" dirty="0"/>
          </a:p>
        </p:txBody>
      </p:sp>
    </p:spTree>
    <p:extLst>
      <p:ext uri="{BB962C8B-B14F-4D97-AF65-F5344CB8AC3E}">
        <p14:creationId xmlns:p14="http://schemas.microsoft.com/office/powerpoint/2010/main" val="36089973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396" y="12811"/>
            <a:ext cx="8610600" cy="1293028"/>
          </a:xfrm>
        </p:spPr>
        <p:txBody>
          <a:bodyPr/>
          <a:lstStyle/>
          <a:p>
            <a:r>
              <a:rPr lang="en-US" dirty="0" err="1" smtClean="0"/>
              <a:t>Git</a:t>
            </a:r>
            <a:r>
              <a:rPr lang="en-US" dirty="0" smtClean="0"/>
              <a:t> – Master</a:t>
            </a:r>
            <a:endParaRPr lang="en-US" dirty="0"/>
          </a:p>
        </p:txBody>
      </p:sp>
      <p:pic>
        <p:nvPicPr>
          <p:cNvPr id="8" name="Picture 7" descr="simple git ma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600" y="2768599"/>
            <a:ext cx="7181844" cy="1546401"/>
          </a:xfrm>
          <a:prstGeom prst="rect">
            <a:avLst/>
          </a:prstGeom>
        </p:spPr>
      </p:pic>
    </p:spTree>
    <p:extLst>
      <p:ext uri="{BB962C8B-B14F-4D97-AF65-F5344CB8AC3E}">
        <p14:creationId xmlns:p14="http://schemas.microsoft.com/office/powerpoint/2010/main" val="33261084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396" y="12811"/>
            <a:ext cx="8610600" cy="1293028"/>
          </a:xfrm>
        </p:spPr>
        <p:txBody>
          <a:bodyPr/>
          <a:lstStyle/>
          <a:p>
            <a:r>
              <a:rPr lang="en-US" dirty="0" err="1" smtClean="0"/>
              <a:t>Git</a:t>
            </a:r>
            <a:r>
              <a:rPr lang="en-US" dirty="0" smtClean="0"/>
              <a:t> – Branch / Tag / Commit</a:t>
            </a:r>
            <a:endParaRPr lang="en-US" dirty="0"/>
          </a:p>
        </p:txBody>
      </p:sp>
      <p:pic>
        <p:nvPicPr>
          <p:cNvPr id="6" name="Picture 5" descr="branching.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181" y="1198311"/>
            <a:ext cx="8475757" cy="5523368"/>
          </a:xfrm>
          <a:prstGeom prst="rect">
            <a:avLst/>
          </a:prstGeom>
        </p:spPr>
      </p:pic>
    </p:spTree>
    <p:extLst>
      <p:ext uri="{BB962C8B-B14F-4D97-AF65-F5344CB8AC3E}">
        <p14:creationId xmlns:p14="http://schemas.microsoft.com/office/powerpoint/2010/main" val="9801686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396" y="12811"/>
            <a:ext cx="8610600" cy="1293028"/>
          </a:xfrm>
        </p:spPr>
        <p:txBody>
          <a:bodyPr/>
          <a:lstStyle/>
          <a:p>
            <a:r>
              <a:rPr lang="en-US" dirty="0" err="1" smtClean="0"/>
              <a:t>Git</a:t>
            </a:r>
            <a:r>
              <a:rPr lang="en-US" dirty="0" smtClean="0"/>
              <a:t> – HEAD</a:t>
            </a:r>
            <a:endParaRPr lang="en-US" dirty="0"/>
          </a:p>
        </p:txBody>
      </p:sp>
      <p:pic>
        <p:nvPicPr>
          <p:cNvPr id="3" name="Picture 2" descr="head pic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315" y="1678007"/>
            <a:ext cx="5506883" cy="3828205"/>
          </a:xfrm>
          <a:prstGeom prst="rect">
            <a:avLst/>
          </a:prstGeom>
        </p:spPr>
      </p:pic>
    </p:spTree>
    <p:extLst>
      <p:ext uri="{BB962C8B-B14F-4D97-AF65-F5344CB8AC3E}">
        <p14:creationId xmlns:p14="http://schemas.microsoft.com/office/powerpoint/2010/main" val="19742546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396" y="12811"/>
            <a:ext cx="8610600" cy="1293028"/>
          </a:xfrm>
        </p:spPr>
        <p:txBody>
          <a:bodyPr/>
          <a:lstStyle/>
          <a:p>
            <a:r>
              <a:rPr lang="en-US" dirty="0" err="1" smtClean="0"/>
              <a:t>Git</a:t>
            </a:r>
            <a:r>
              <a:rPr lang="en-US" dirty="0" smtClean="0"/>
              <a:t> – HEAD</a:t>
            </a:r>
            <a:endParaRPr lang="en-US" dirty="0"/>
          </a:p>
        </p:txBody>
      </p:sp>
      <p:pic>
        <p:nvPicPr>
          <p:cNvPr id="4" name="Picture 3" descr="Screen Shot 2017-08-14 at 5.58.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431800"/>
            <a:ext cx="11214100" cy="5981700"/>
          </a:xfrm>
          <a:prstGeom prst="rect">
            <a:avLst/>
          </a:prstGeom>
        </p:spPr>
      </p:pic>
    </p:spTree>
    <p:extLst>
      <p:ext uri="{BB962C8B-B14F-4D97-AF65-F5344CB8AC3E}">
        <p14:creationId xmlns:p14="http://schemas.microsoft.com/office/powerpoint/2010/main" val="32126504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396" y="12811"/>
            <a:ext cx="8610600" cy="1293028"/>
          </a:xfrm>
        </p:spPr>
        <p:txBody>
          <a:bodyPr/>
          <a:lstStyle/>
          <a:p>
            <a:r>
              <a:rPr lang="en-US" dirty="0" err="1" smtClean="0"/>
              <a:t>Git</a:t>
            </a:r>
            <a:r>
              <a:rPr lang="en-US" dirty="0" smtClean="0"/>
              <a:t> – HEAD</a:t>
            </a:r>
            <a:endParaRPr lang="en-US" dirty="0"/>
          </a:p>
        </p:txBody>
      </p:sp>
      <p:pic>
        <p:nvPicPr>
          <p:cNvPr id="3" name="Picture 2" descr="head pic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315" y="1678007"/>
            <a:ext cx="5506883" cy="3828205"/>
          </a:xfrm>
          <a:prstGeom prst="rect">
            <a:avLst/>
          </a:prstGeom>
        </p:spPr>
      </p:pic>
    </p:spTree>
    <p:extLst>
      <p:ext uri="{BB962C8B-B14F-4D97-AF65-F5344CB8AC3E}">
        <p14:creationId xmlns:p14="http://schemas.microsoft.com/office/powerpoint/2010/main" val="15039655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29098" y="336907"/>
            <a:ext cx="9277102" cy="1720494"/>
          </a:xfrm>
        </p:spPr>
        <p:txBody>
          <a:bodyPr>
            <a:normAutofit/>
          </a:bodyPr>
          <a:lstStyle/>
          <a:p>
            <a:r>
              <a:rPr lang="en-US" sz="5700" dirty="0" smtClean="0"/>
              <a:t>Jacqueline “Jacquie” McKinney</a:t>
            </a:r>
            <a:endParaRPr lang="en-US" sz="5700" dirty="0"/>
          </a:p>
        </p:txBody>
      </p:sp>
      <p:sp>
        <p:nvSpPr>
          <p:cNvPr id="2" name="Content Placeholder 1"/>
          <p:cNvSpPr>
            <a:spLocks noGrp="1"/>
          </p:cNvSpPr>
          <p:nvPr>
            <p:ph idx="1"/>
          </p:nvPr>
        </p:nvSpPr>
        <p:spPr>
          <a:xfrm>
            <a:off x="685800" y="2194560"/>
            <a:ext cx="10820400" cy="4478789"/>
          </a:xfrm>
        </p:spPr>
        <p:txBody>
          <a:bodyPr>
            <a:normAutofit/>
          </a:bodyPr>
          <a:lstStyle/>
          <a:p>
            <a:r>
              <a:rPr lang="en-US" dirty="0" smtClean="0"/>
              <a:t>Tuskegee Graduate – BS in Computer Science</a:t>
            </a:r>
          </a:p>
          <a:p>
            <a:r>
              <a:rPr lang="en-US" dirty="0" smtClean="0"/>
              <a:t>WPI Graduate – MS in Systems Engineering</a:t>
            </a:r>
          </a:p>
          <a:p>
            <a:r>
              <a:rPr lang="en-US" dirty="0" smtClean="0"/>
              <a:t>Software Engineer/13 years</a:t>
            </a:r>
          </a:p>
          <a:p>
            <a:r>
              <a:rPr lang="en-US" dirty="0" smtClean="0"/>
              <a:t>Worked at Xerox, CACI, Raytheon, GDIT (present)</a:t>
            </a:r>
          </a:p>
          <a:p>
            <a:r>
              <a:rPr lang="en-US" dirty="0" smtClean="0"/>
              <a:t>Worked with C, C++, CORBA, PHP, Perl, Python, HTML/CSS, JS, bash</a:t>
            </a:r>
          </a:p>
          <a:p>
            <a:pPr lvl="1"/>
            <a:r>
              <a:rPr lang="en-US" dirty="0" smtClean="0"/>
              <a:t>Not so much with Java, TCL/</a:t>
            </a:r>
            <a:r>
              <a:rPr lang="en-US" dirty="0" err="1" smtClean="0"/>
              <a:t>Tk</a:t>
            </a:r>
            <a:r>
              <a:rPr lang="en-US" dirty="0" smtClean="0"/>
              <a:t>, MS Visual C++, MS COMM</a:t>
            </a:r>
          </a:p>
          <a:p>
            <a:r>
              <a:rPr lang="en-US" dirty="0" smtClean="0"/>
              <a:t>Linux/UNIX</a:t>
            </a:r>
          </a:p>
          <a:p>
            <a:r>
              <a:rPr lang="en-US" dirty="0" smtClean="0"/>
              <a:t>From Montgomery, AL</a:t>
            </a:r>
          </a:p>
          <a:p>
            <a:r>
              <a:rPr lang="en-US" dirty="0" smtClean="0"/>
              <a:t>Soul Searching</a:t>
            </a:r>
          </a:p>
          <a:p>
            <a:r>
              <a:rPr lang="en-US" dirty="0" smtClean="0"/>
              <a:t>Learning </a:t>
            </a:r>
            <a:r>
              <a:rPr lang="en-US" dirty="0" err="1" smtClean="0"/>
              <a:t>Django</a:t>
            </a:r>
            <a:r>
              <a:rPr lang="en-US" dirty="0" smtClean="0"/>
              <a:t> and </a:t>
            </a:r>
            <a:r>
              <a:rPr lang="en-US" dirty="0" err="1" smtClean="0"/>
              <a:t>WordPress</a:t>
            </a:r>
            <a:r>
              <a:rPr lang="en-US" dirty="0" smtClean="0"/>
              <a:t> frameworks</a:t>
            </a:r>
          </a:p>
          <a:p>
            <a:endParaRPr lang="en-US" dirty="0"/>
          </a:p>
        </p:txBody>
      </p:sp>
    </p:spTree>
    <p:extLst>
      <p:ext uri="{BB962C8B-B14F-4D97-AF65-F5344CB8AC3E}">
        <p14:creationId xmlns:p14="http://schemas.microsoft.com/office/powerpoint/2010/main" val="1994427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HEAD (Advanced)</a:t>
            </a:r>
            <a:endParaRPr lang="en-US" dirty="0"/>
          </a:p>
        </p:txBody>
      </p:sp>
      <p:pic>
        <p:nvPicPr>
          <p:cNvPr id="6" name="Content Placeholder 5" descr="Screen Shot 2017-08-14 at 9.39.19 PM.png"/>
          <p:cNvPicPr>
            <a:picLocks noGrp="1" noChangeAspect="1"/>
          </p:cNvPicPr>
          <p:nvPr>
            <p:ph sz="half" idx="1"/>
          </p:nvPr>
        </p:nvPicPr>
        <p:blipFill>
          <a:blip r:embed="rId3">
            <a:extLst>
              <a:ext uri="{28A0092B-C50C-407E-A947-70E740481C1C}">
                <a14:useLocalDpi xmlns:a14="http://schemas.microsoft.com/office/drawing/2010/main" val="0"/>
              </a:ext>
            </a:extLst>
          </a:blip>
          <a:srcRect t="-43653" b="-43653"/>
          <a:stretch>
            <a:fillRect/>
          </a:stretch>
        </p:blipFill>
        <p:spPr>
          <a:xfrm>
            <a:off x="124921" y="1611451"/>
            <a:ext cx="5902308" cy="4452874"/>
          </a:xfrm>
        </p:spPr>
      </p:pic>
      <p:sp>
        <p:nvSpPr>
          <p:cNvPr id="5" name="Content Placeholder 4"/>
          <p:cNvSpPr>
            <a:spLocks noGrp="1"/>
          </p:cNvSpPr>
          <p:nvPr>
            <p:ph sz="half" idx="2"/>
          </p:nvPr>
        </p:nvSpPr>
        <p:spPr/>
        <p:txBody>
          <a:bodyPr>
            <a:normAutofit fontScale="92500" lnSpcReduction="10000"/>
          </a:bodyPr>
          <a:lstStyle/>
          <a:p>
            <a:r>
              <a:rPr lang="en-US" dirty="0"/>
              <a:t>The ~(tilde) and ^(caret) symbols are used to point to a position relative to a specific commit. The symbols are used together with a commit reference, typically HEAD or a commit hash. </a:t>
            </a:r>
          </a:p>
          <a:p>
            <a:r>
              <a:rPr lang="en-US" dirty="0"/>
              <a:t>For instance, ~&lt;n&gt; refers to the &lt;n&gt;</a:t>
            </a:r>
            <a:r>
              <a:rPr lang="en-US" dirty="0" err="1"/>
              <a:t>th</a:t>
            </a:r>
            <a:r>
              <a:rPr lang="en-US" dirty="0"/>
              <a:t> grandparent. HEAD~1 refers to the commit's first parent. HEAD~2 refers to the first parent of the commit's first parent.</a:t>
            </a:r>
          </a:p>
          <a:p>
            <a:r>
              <a:rPr lang="en-US" dirty="0"/>
              <a:t>^&lt;n&gt; refers to the the &lt;n&gt;</a:t>
            </a:r>
            <a:r>
              <a:rPr lang="en-US" dirty="0" err="1"/>
              <a:t>th</a:t>
            </a:r>
            <a:r>
              <a:rPr lang="en-US" dirty="0"/>
              <a:t> parent. HEAD^1 refers to the commit's first parent. HEAD^2 refers to the commit's second parent. A commit can have two parents in a merge commit.</a:t>
            </a:r>
          </a:p>
          <a:p>
            <a:pPr marL="0" indent="0">
              <a:buNone/>
            </a:pPr>
            <a:endParaRPr lang="en-US" dirty="0"/>
          </a:p>
        </p:txBody>
      </p:sp>
    </p:spTree>
    <p:extLst>
      <p:ext uri="{BB962C8B-B14F-4D97-AF65-F5344CB8AC3E}">
        <p14:creationId xmlns:p14="http://schemas.microsoft.com/office/powerpoint/2010/main" val="289341036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 of </a:t>
            </a:r>
            <a:r>
              <a:rPr lang="en-US" dirty="0" err="1"/>
              <a:t>Git</a:t>
            </a:r>
            <a:r>
              <a:rPr lang="en-US" dirty="0"/>
              <a:t> and </a:t>
            </a:r>
            <a:r>
              <a:rPr lang="en-US" dirty="0" err="1" smtClean="0"/>
              <a:t>GitHub</a:t>
            </a:r>
            <a:endParaRPr lang="en-US" dirty="0"/>
          </a:p>
        </p:txBody>
      </p:sp>
      <p:sp>
        <p:nvSpPr>
          <p:cNvPr id="3" name="Content Placeholder 2"/>
          <p:cNvSpPr>
            <a:spLocks noGrp="1"/>
          </p:cNvSpPr>
          <p:nvPr>
            <p:ph idx="1"/>
          </p:nvPr>
        </p:nvSpPr>
        <p:spPr/>
        <p:txBody>
          <a:bodyPr/>
          <a:lstStyle/>
          <a:p>
            <a:r>
              <a:rPr lang="en-US" u="sng" dirty="0" smtClean="0">
                <a:hlinkClick r:id="rId3"/>
              </a:rPr>
              <a:t>https</a:t>
            </a:r>
            <a:r>
              <a:rPr lang="en-US" u="sng" dirty="0">
                <a:hlinkClick r:id="rId3"/>
              </a:rPr>
              <a:t>://www.youtube.com/watch?v=U8GBXvdmHT4&amp;t=566s</a:t>
            </a:r>
            <a:endParaRPr lang="en-US" dirty="0"/>
          </a:p>
          <a:p>
            <a:endParaRPr lang="en-US" dirty="0" smtClean="0"/>
          </a:p>
        </p:txBody>
      </p:sp>
    </p:spTree>
    <p:extLst>
      <p:ext uri="{BB962C8B-B14F-4D97-AF65-F5344CB8AC3E}">
        <p14:creationId xmlns:p14="http://schemas.microsoft.com/office/powerpoint/2010/main" val="24295296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Working in </a:t>
            </a:r>
            <a:r>
              <a:rPr lang="en-US" dirty="0" err="1" smtClean="0"/>
              <a:t>GitHub</a:t>
            </a:r>
            <a:endParaRPr lang="en-US" dirty="0"/>
          </a:p>
        </p:txBody>
      </p:sp>
      <p:sp>
        <p:nvSpPr>
          <p:cNvPr id="5" name="Subtitle 4"/>
          <p:cNvSpPr>
            <a:spLocks noGrp="1"/>
          </p:cNvSpPr>
          <p:nvPr>
            <p:ph type="subTitle" idx="1"/>
          </p:nvPr>
        </p:nvSpPr>
        <p:spPr/>
        <p:txBody>
          <a:bodyPr/>
          <a:lstStyle/>
          <a:p>
            <a:r>
              <a:rPr lang="en-US" dirty="0" smtClean="0"/>
              <a:t>Issues</a:t>
            </a:r>
            <a:endParaRPr lang="en-US" dirty="0"/>
          </a:p>
        </p:txBody>
      </p:sp>
    </p:spTree>
    <p:extLst>
      <p:ext uri="{BB962C8B-B14F-4D97-AF65-F5344CB8AC3E}">
        <p14:creationId xmlns:p14="http://schemas.microsoft.com/office/powerpoint/2010/main" val="5287868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Issues</a:t>
            </a:r>
            <a:endParaRPr lang="en-US" dirty="0"/>
          </a:p>
        </p:txBody>
      </p:sp>
      <p:sp>
        <p:nvSpPr>
          <p:cNvPr id="3" name="Content Placeholder 2"/>
          <p:cNvSpPr>
            <a:spLocks noGrp="1"/>
          </p:cNvSpPr>
          <p:nvPr>
            <p:ph idx="1"/>
          </p:nvPr>
        </p:nvSpPr>
        <p:spPr/>
        <p:txBody>
          <a:bodyPr>
            <a:normAutofit/>
          </a:bodyPr>
          <a:lstStyle/>
          <a:p>
            <a:r>
              <a:rPr lang="en-US" u="sng" dirty="0" smtClean="0">
                <a:hlinkClick r:id="rId2"/>
              </a:rPr>
              <a:t>https</a:t>
            </a:r>
            <a:r>
              <a:rPr lang="en-US" u="sng" dirty="0">
                <a:hlinkClick r:id="rId2"/>
              </a:rPr>
              <a:t>://guides.github.com/features/issues/</a:t>
            </a:r>
            <a:r>
              <a:rPr lang="en-US" dirty="0"/>
              <a:t> </a:t>
            </a:r>
            <a:endParaRPr lang="en-US" dirty="0" smtClean="0"/>
          </a:p>
          <a:p>
            <a:endParaRPr lang="en-US" dirty="0"/>
          </a:p>
        </p:txBody>
      </p:sp>
    </p:spTree>
    <p:extLst>
      <p:ext uri="{BB962C8B-B14F-4D97-AF65-F5344CB8AC3E}">
        <p14:creationId xmlns:p14="http://schemas.microsoft.com/office/powerpoint/2010/main" val="72499719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Closing Issues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Closing </a:t>
            </a:r>
            <a:r>
              <a:rPr lang="en-US" dirty="0"/>
              <a:t>a pull request, using the following comments:</a:t>
            </a:r>
          </a:p>
          <a:p>
            <a:pPr marL="0" indent="0">
              <a:buNone/>
            </a:pPr>
            <a:r>
              <a:rPr lang="en-US" dirty="0" smtClean="0"/>
              <a:t>The </a:t>
            </a:r>
            <a:r>
              <a:rPr lang="en-US" dirty="0"/>
              <a:t>following keywords, followed by an issue number, will close the issue</a:t>
            </a:r>
            <a:r>
              <a:rPr lang="en-US" dirty="0" smtClean="0"/>
              <a:t>:</a:t>
            </a:r>
            <a:endParaRPr lang="en-US" dirty="0"/>
          </a:p>
          <a:p>
            <a:r>
              <a:rPr lang="en-US" dirty="0"/>
              <a:t>    close</a:t>
            </a:r>
          </a:p>
          <a:p>
            <a:r>
              <a:rPr lang="en-US" dirty="0"/>
              <a:t>    closes</a:t>
            </a:r>
          </a:p>
          <a:p>
            <a:r>
              <a:rPr lang="en-US" dirty="0"/>
              <a:t>    closed</a:t>
            </a:r>
          </a:p>
          <a:p>
            <a:r>
              <a:rPr lang="en-US" dirty="0"/>
              <a:t>    fix</a:t>
            </a:r>
          </a:p>
          <a:p>
            <a:r>
              <a:rPr lang="en-US" dirty="0"/>
              <a:t>    fixes</a:t>
            </a:r>
          </a:p>
          <a:p>
            <a:r>
              <a:rPr lang="en-US" dirty="0"/>
              <a:t>    fixed</a:t>
            </a:r>
          </a:p>
          <a:p>
            <a:r>
              <a:rPr lang="en-US" dirty="0"/>
              <a:t>    resolve</a:t>
            </a:r>
          </a:p>
          <a:p>
            <a:r>
              <a:rPr lang="en-US" dirty="0"/>
              <a:t>    resolves</a:t>
            </a:r>
          </a:p>
          <a:p>
            <a:r>
              <a:rPr lang="en-US" dirty="0"/>
              <a:t>    resolved</a:t>
            </a:r>
          </a:p>
          <a:p>
            <a:endParaRPr lang="en-US" dirty="0"/>
          </a:p>
        </p:txBody>
      </p:sp>
    </p:spTree>
    <p:extLst>
      <p:ext uri="{BB962C8B-B14F-4D97-AF65-F5344CB8AC3E}">
        <p14:creationId xmlns:p14="http://schemas.microsoft.com/office/powerpoint/2010/main" val="243159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Forking &amp; Feature Workflow</a:t>
            </a:r>
            <a:endParaRPr lang="en-US" dirty="0"/>
          </a:p>
        </p:txBody>
      </p:sp>
      <p:sp>
        <p:nvSpPr>
          <p:cNvPr id="5" name="Subtitle 4"/>
          <p:cNvSpPr>
            <a:spLocks noGrp="1"/>
          </p:cNvSpPr>
          <p:nvPr>
            <p:ph type="subTitle"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3307932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711" y="20318"/>
            <a:ext cx="8610600" cy="1293028"/>
          </a:xfrm>
        </p:spPr>
        <p:txBody>
          <a:bodyPr/>
          <a:lstStyle/>
          <a:p>
            <a:r>
              <a:rPr lang="en-US" dirty="0" smtClean="0"/>
              <a:t>Feature &amp; Forking Workflow</a:t>
            </a:r>
            <a:endParaRPr lang="en-US" dirty="0"/>
          </a:p>
        </p:txBody>
      </p:sp>
      <p:sp>
        <p:nvSpPr>
          <p:cNvPr id="3" name="Content Placeholder 2"/>
          <p:cNvSpPr>
            <a:spLocks noGrp="1"/>
          </p:cNvSpPr>
          <p:nvPr>
            <p:ph idx="1"/>
          </p:nvPr>
        </p:nvSpPr>
        <p:spPr>
          <a:xfrm>
            <a:off x="685800" y="1412123"/>
            <a:ext cx="10820400" cy="5205987"/>
          </a:xfrm>
        </p:spPr>
        <p:txBody>
          <a:bodyPr>
            <a:normAutofit lnSpcReduction="10000"/>
          </a:bodyPr>
          <a:lstStyle/>
          <a:p>
            <a:r>
              <a:rPr lang="en-US" u="sng" dirty="0" smtClean="0"/>
              <a:t>Feature Workflow</a:t>
            </a:r>
          </a:p>
          <a:p>
            <a:pPr lvl="1"/>
            <a:r>
              <a:rPr lang="en-US" u="sng" dirty="0">
                <a:hlinkClick r:id="rId2"/>
              </a:rPr>
              <a:t>https://www.atlassian.com/git/tutorials/comparing-workflows#feature-branch-</a:t>
            </a:r>
            <a:r>
              <a:rPr lang="en-US" u="sng" dirty="0" smtClean="0">
                <a:hlinkClick r:id="rId2"/>
              </a:rPr>
              <a:t>workflow</a:t>
            </a:r>
            <a:endParaRPr lang="en-US" u="sng" dirty="0"/>
          </a:p>
          <a:p>
            <a:pPr lvl="1"/>
            <a:endParaRPr lang="en-US" u="sng" dirty="0" smtClean="0"/>
          </a:p>
          <a:p>
            <a:r>
              <a:rPr lang="en-US" u="sng" dirty="0" smtClean="0"/>
              <a:t>Forking Workflow</a:t>
            </a:r>
          </a:p>
          <a:p>
            <a:pPr lvl="1"/>
            <a:r>
              <a:rPr lang="en-US" dirty="0">
                <a:hlinkClick r:id="rId2"/>
              </a:rPr>
              <a:t>https://www.atlassian.com/git/tutorials/comparing-workflows#forking-</a:t>
            </a:r>
            <a:r>
              <a:rPr lang="en-US" dirty="0" smtClean="0">
                <a:hlinkClick r:id="rId2"/>
              </a:rPr>
              <a:t>workflow</a:t>
            </a:r>
            <a:endParaRPr lang="en-US" dirty="0" smtClean="0"/>
          </a:p>
          <a:p>
            <a:endParaRPr lang="en-US" dirty="0" smtClean="0"/>
          </a:p>
          <a:p>
            <a:r>
              <a:rPr lang="en-US" dirty="0" err="1" smtClean="0"/>
              <a:t>hackMGM</a:t>
            </a:r>
            <a:r>
              <a:rPr lang="en-US" dirty="0" smtClean="0"/>
              <a:t> Workflow</a:t>
            </a:r>
          </a:p>
          <a:p>
            <a:pPr lvl="1"/>
            <a:r>
              <a:rPr lang="en-US" dirty="0" smtClean="0"/>
              <a:t>Recommend a combination of Forking + Feature Workflow</a:t>
            </a:r>
          </a:p>
          <a:p>
            <a:pPr lvl="1"/>
            <a:r>
              <a:rPr lang="en-US" dirty="0" smtClean="0"/>
              <a:t>This is a common workflow</a:t>
            </a:r>
          </a:p>
          <a:p>
            <a:pPr lvl="1"/>
            <a:r>
              <a:rPr lang="en-US" dirty="0" smtClean="0"/>
              <a:t>Do not specifically recommend develop, production/release type of branching</a:t>
            </a:r>
          </a:p>
          <a:p>
            <a:pPr lvl="1"/>
            <a:r>
              <a:rPr lang="en-US" dirty="0" smtClean="0"/>
              <a:t>Anything on Master is deployed</a:t>
            </a:r>
          </a:p>
          <a:p>
            <a:pPr lvl="1"/>
            <a:r>
              <a:rPr lang="en-US" dirty="0">
                <a:hlinkClick r:id="rId3"/>
              </a:rPr>
              <a:t>https://github.com/HackMGM/hackmgm-notes/blob/master/process/</a:t>
            </a:r>
            <a:r>
              <a:rPr lang="en-US" dirty="0" smtClean="0">
                <a:hlinkClick r:id="rId3"/>
              </a:rPr>
              <a:t>hackmgm_git_workflow.md</a:t>
            </a:r>
            <a:endParaRPr lang="en-US" dirty="0" smtClean="0"/>
          </a:p>
          <a:p>
            <a:pPr lvl="1"/>
            <a:r>
              <a:rPr lang="en-US" dirty="0">
                <a:hlinkClick r:id="rId4"/>
              </a:rPr>
              <a:t>https://gist.github.com/Chaser324/</a:t>
            </a:r>
            <a:r>
              <a:rPr lang="en-US" dirty="0" smtClean="0">
                <a:hlinkClick r:id="rId4"/>
              </a:rPr>
              <a:t>ce0505fbed06b947d962</a:t>
            </a:r>
            <a:endParaRPr lang="en-US" dirty="0" smtClean="0"/>
          </a:p>
          <a:p>
            <a:pPr lvl="1"/>
            <a:endParaRPr lang="en-US" dirty="0"/>
          </a:p>
        </p:txBody>
      </p:sp>
    </p:spTree>
    <p:extLst>
      <p:ext uri="{BB962C8B-B14F-4D97-AF65-F5344CB8AC3E}">
        <p14:creationId xmlns:p14="http://schemas.microsoft.com/office/powerpoint/2010/main" val="2021973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GitHub</a:t>
            </a:r>
            <a:r>
              <a:rPr lang="en-US" dirty="0" smtClean="0"/>
              <a:t> - Projects</a:t>
            </a:r>
            <a:endParaRPr lang="en-US" dirty="0"/>
          </a:p>
        </p:txBody>
      </p:sp>
      <p:sp>
        <p:nvSpPr>
          <p:cNvPr id="5" name="Subtitle 4"/>
          <p:cNvSpPr>
            <a:spLocks noGrp="1"/>
          </p:cNvSpPr>
          <p:nvPr>
            <p:ph type="subTitle"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3937105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GitHub</a:t>
            </a:r>
            <a:r>
              <a:rPr lang="en-US" dirty="0" smtClean="0"/>
              <a:t> Projects</a:t>
            </a:r>
          </a:p>
          <a:p>
            <a:r>
              <a:rPr lang="en-US" dirty="0" smtClean="0"/>
              <a:t>1 minute video on </a:t>
            </a:r>
            <a:r>
              <a:rPr lang="en-US" dirty="0" err="1" smtClean="0"/>
              <a:t>GitHub</a:t>
            </a:r>
            <a:r>
              <a:rPr lang="en-US" dirty="0" smtClean="0"/>
              <a:t> Projects</a:t>
            </a:r>
          </a:p>
          <a:p>
            <a:r>
              <a:rPr lang="en-US" dirty="0" smtClean="0"/>
              <a:t>This is a </a:t>
            </a:r>
            <a:r>
              <a:rPr lang="en-US" dirty="0" err="1" smtClean="0"/>
              <a:t>Kanban</a:t>
            </a:r>
            <a:r>
              <a:rPr lang="en-US" dirty="0" smtClean="0"/>
              <a:t> style board to help manage your projects (think </a:t>
            </a:r>
            <a:r>
              <a:rPr lang="en-US" dirty="0" err="1" smtClean="0"/>
              <a:t>Trello</a:t>
            </a:r>
            <a:r>
              <a:rPr lang="en-US" dirty="0" smtClean="0"/>
              <a:t>)</a:t>
            </a:r>
          </a:p>
          <a:p>
            <a:pPr marL="0" indent="0">
              <a:buNone/>
            </a:pPr>
            <a:r>
              <a:rPr lang="en-US" dirty="0">
                <a:hlinkClick r:id="rId2"/>
              </a:rPr>
              <a:t>https://www.youtube.com/watch?v=</a:t>
            </a:r>
            <a:r>
              <a:rPr lang="en-US" dirty="0" smtClean="0">
                <a:hlinkClick r:id="rId2"/>
              </a:rPr>
              <a:t>C6MGKHkNtxU</a:t>
            </a:r>
            <a:endParaRPr lang="en-US" dirty="0" smtClean="0"/>
          </a:p>
          <a:p>
            <a:pPr marL="0" indent="0">
              <a:buNone/>
            </a:pPr>
            <a:endParaRPr lang="en-US" dirty="0"/>
          </a:p>
        </p:txBody>
      </p:sp>
    </p:spTree>
    <p:extLst>
      <p:ext uri="{BB962C8B-B14F-4D97-AF65-F5344CB8AC3E}">
        <p14:creationId xmlns:p14="http://schemas.microsoft.com/office/powerpoint/2010/main" val="4524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a:t>
            </a:r>
            <a:r>
              <a:rPr lang="en-US" dirty="0" err="1" smtClean="0"/>
              <a:t>GitHub</a:t>
            </a:r>
            <a:r>
              <a:rPr lang="en-US" dirty="0" smtClean="0"/>
              <a:t> Install</a:t>
            </a:r>
            <a:endParaRPr lang="en-US" dirty="0"/>
          </a:p>
        </p:txBody>
      </p:sp>
      <p:sp>
        <p:nvSpPr>
          <p:cNvPr id="5" name="Subtitle 4"/>
          <p:cNvSpPr>
            <a:spLocks noGrp="1"/>
          </p:cNvSpPr>
          <p:nvPr>
            <p:ph type="subTitle"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156589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genda</a:t>
            </a:r>
            <a:endParaRPr lang="en-US" dirty="0"/>
          </a:p>
        </p:txBody>
      </p:sp>
      <p:sp>
        <p:nvSpPr>
          <p:cNvPr id="3" name="Content Placeholder 2"/>
          <p:cNvSpPr>
            <a:spLocks noGrp="1"/>
          </p:cNvSpPr>
          <p:nvPr>
            <p:ph idx="1"/>
          </p:nvPr>
        </p:nvSpPr>
        <p:spPr/>
        <p:txBody>
          <a:bodyPr/>
          <a:lstStyle/>
          <a:p>
            <a:r>
              <a:rPr lang="en-US" dirty="0" smtClean="0"/>
              <a:t>What is </a:t>
            </a:r>
            <a:r>
              <a:rPr lang="en-US" dirty="0" err="1" smtClean="0"/>
              <a:t>Git</a:t>
            </a:r>
            <a:endParaRPr lang="en-US" dirty="0" smtClean="0"/>
          </a:p>
          <a:p>
            <a:r>
              <a:rPr lang="en-US" dirty="0" smtClean="0"/>
              <a:t>What is </a:t>
            </a:r>
            <a:r>
              <a:rPr lang="en-US" dirty="0" err="1" smtClean="0"/>
              <a:t>GitHub</a:t>
            </a:r>
            <a:endParaRPr lang="en-US" dirty="0" smtClean="0"/>
          </a:p>
          <a:p>
            <a:r>
              <a:rPr lang="en-US" dirty="0" smtClean="0"/>
              <a:t>Working in </a:t>
            </a:r>
            <a:r>
              <a:rPr lang="en-US" dirty="0" err="1" smtClean="0"/>
              <a:t>GitHutb</a:t>
            </a:r>
            <a:r>
              <a:rPr lang="en-US" dirty="0" smtClean="0"/>
              <a:t> - Markdown</a:t>
            </a:r>
          </a:p>
          <a:p>
            <a:r>
              <a:rPr lang="en-US" dirty="0" smtClean="0"/>
              <a:t>Working with </a:t>
            </a:r>
            <a:r>
              <a:rPr lang="en-US" dirty="0" err="1" smtClean="0"/>
              <a:t>Git</a:t>
            </a:r>
            <a:endParaRPr lang="en-US" dirty="0" smtClean="0"/>
          </a:p>
          <a:p>
            <a:r>
              <a:rPr lang="en-US" dirty="0" smtClean="0"/>
              <a:t>Working in </a:t>
            </a:r>
            <a:r>
              <a:rPr lang="en-US" dirty="0" err="1" smtClean="0"/>
              <a:t>GitHub</a:t>
            </a:r>
            <a:r>
              <a:rPr lang="en-US" dirty="0" smtClean="0"/>
              <a:t> – Issues</a:t>
            </a:r>
          </a:p>
          <a:p>
            <a:r>
              <a:rPr lang="en-US" dirty="0" err="1" smtClean="0"/>
              <a:t>Git</a:t>
            </a:r>
            <a:r>
              <a:rPr lang="en-US" dirty="0" smtClean="0"/>
              <a:t> Workflow</a:t>
            </a:r>
          </a:p>
          <a:p>
            <a:r>
              <a:rPr lang="en-US" dirty="0" smtClean="0"/>
              <a:t>Exercise</a:t>
            </a:r>
          </a:p>
          <a:p>
            <a:endParaRPr lang="en-US" dirty="0" smtClean="0"/>
          </a:p>
          <a:p>
            <a:endParaRPr lang="en-US" dirty="0"/>
          </a:p>
        </p:txBody>
      </p:sp>
    </p:spTree>
    <p:extLst>
      <p:ext uri="{BB962C8B-B14F-4D97-AF65-F5344CB8AC3E}">
        <p14:creationId xmlns:p14="http://schemas.microsoft.com/office/powerpoint/2010/main" val="915567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Install</a:t>
            </a:r>
            <a:endParaRPr lang="en-US" dirty="0"/>
          </a:p>
        </p:txBody>
      </p:sp>
      <p:sp>
        <p:nvSpPr>
          <p:cNvPr id="3" name="Content Placeholder 2"/>
          <p:cNvSpPr>
            <a:spLocks noGrp="1"/>
          </p:cNvSpPr>
          <p:nvPr>
            <p:ph idx="1"/>
          </p:nvPr>
        </p:nvSpPr>
        <p:spPr/>
        <p:txBody>
          <a:bodyPr>
            <a:normAutofit/>
          </a:bodyPr>
          <a:lstStyle/>
          <a:p>
            <a:r>
              <a:rPr lang="en-US" dirty="0" err="1"/>
              <a:t>Git</a:t>
            </a:r>
            <a:r>
              <a:rPr lang="en-US" dirty="0"/>
              <a:t> for </a:t>
            </a:r>
            <a:r>
              <a:rPr lang="en-US" dirty="0" smtClean="0"/>
              <a:t>Windows (</a:t>
            </a:r>
            <a:r>
              <a:rPr lang="en-US" dirty="0" err="1" smtClean="0"/>
              <a:t>git</a:t>
            </a:r>
            <a:r>
              <a:rPr lang="en-US" dirty="0" smtClean="0"/>
              <a:t> bash &amp; GUI)</a:t>
            </a:r>
            <a:endParaRPr lang="en-US" dirty="0"/>
          </a:p>
          <a:p>
            <a:pPr lvl="1"/>
            <a:r>
              <a:rPr lang="en-US" u="sng" dirty="0">
                <a:hlinkClick r:id="rId2"/>
              </a:rPr>
              <a:t>https://git-for-windows.github.io/</a:t>
            </a:r>
            <a:r>
              <a:rPr lang="en-US" dirty="0"/>
              <a:t>  </a:t>
            </a:r>
            <a:endParaRPr lang="en-US" dirty="0" smtClean="0"/>
          </a:p>
          <a:p>
            <a:endParaRPr lang="en-US" dirty="0" smtClean="0"/>
          </a:p>
          <a:p>
            <a:r>
              <a:rPr lang="en-US" dirty="0" smtClean="0"/>
              <a:t>Windows and Others (GUI)</a:t>
            </a:r>
            <a:endParaRPr lang="en-US" dirty="0"/>
          </a:p>
          <a:p>
            <a:pPr lvl="1"/>
            <a:r>
              <a:rPr lang="en-US" u="sng" dirty="0">
                <a:hlinkClick r:id="rId3"/>
              </a:rPr>
              <a:t>https://www.sourcetreeapp.com/</a:t>
            </a:r>
            <a:r>
              <a:rPr lang="en-US" dirty="0"/>
              <a:t>  </a:t>
            </a:r>
          </a:p>
          <a:p>
            <a:pPr lvl="1"/>
            <a:r>
              <a:rPr lang="en-US" u="sng" dirty="0">
                <a:hlinkClick r:id="rId4"/>
              </a:rPr>
              <a:t>https://desktop.github.com/</a:t>
            </a:r>
            <a:r>
              <a:rPr lang="en-US" dirty="0"/>
              <a:t>  </a:t>
            </a:r>
          </a:p>
          <a:p>
            <a:pPr marL="0" indent="0">
              <a:buNone/>
            </a:pPr>
            <a:endParaRPr lang="en-US" dirty="0"/>
          </a:p>
          <a:p>
            <a:r>
              <a:rPr lang="en-US" dirty="0" err="1" smtClean="0"/>
              <a:t>Git</a:t>
            </a:r>
            <a:endParaRPr lang="en-US" dirty="0"/>
          </a:p>
          <a:p>
            <a:pPr lvl="1"/>
            <a:r>
              <a:rPr lang="en-US" u="sng" dirty="0">
                <a:hlinkClick r:id="rId5"/>
              </a:rPr>
              <a:t>https://gist.github.com/derhuerst/</a:t>
            </a:r>
            <a:r>
              <a:rPr lang="en-US" u="sng" dirty="0" smtClean="0">
                <a:hlinkClick r:id="rId5"/>
              </a:rPr>
              <a:t>1b15ff4652a867391f03</a:t>
            </a:r>
            <a:endParaRPr lang="en-US" u="sng" dirty="0" smtClean="0"/>
          </a:p>
          <a:p>
            <a:pPr lvl="1"/>
            <a:r>
              <a:rPr lang="en-US" u="sng" dirty="0" smtClean="0">
                <a:hlinkClick r:id="rId6"/>
              </a:rPr>
              <a:t>https</a:t>
            </a:r>
            <a:r>
              <a:rPr lang="en-US" u="sng" dirty="0">
                <a:hlinkClick r:id="rId6"/>
              </a:rPr>
              <a:t>://git-scm.com/book/en/v2/Getting-Started-Installing-</a:t>
            </a:r>
            <a:r>
              <a:rPr lang="en-US" u="sng" dirty="0" smtClean="0">
                <a:hlinkClick r:id="rId6"/>
              </a:rPr>
              <a:t>Git</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84416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a:t>
            </a:r>
            <a:r>
              <a:rPr lang="en-US" dirty="0" err="1" smtClean="0"/>
              <a:t>GitHub</a:t>
            </a:r>
            <a:r>
              <a:rPr lang="en-US" dirty="0" smtClean="0"/>
              <a:t> Install</a:t>
            </a:r>
            <a:endParaRPr lang="en-US" dirty="0"/>
          </a:p>
        </p:txBody>
      </p:sp>
      <p:sp>
        <p:nvSpPr>
          <p:cNvPr id="3" name="Content Placeholder 2"/>
          <p:cNvSpPr>
            <a:spLocks noGrp="1"/>
          </p:cNvSpPr>
          <p:nvPr>
            <p:ph idx="1"/>
          </p:nvPr>
        </p:nvSpPr>
        <p:spPr/>
        <p:txBody>
          <a:bodyPr>
            <a:normAutofit/>
          </a:bodyPr>
          <a:lstStyle/>
          <a:p>
            <a:r>
              <a:rPr lang="en-US" dirty="0" err="1" smtClean="0"/>
              <a:t>Sourcetree</a:t>
            </a:r>
            <a:r>
              <a:rPr lang="en-US" dirty="0" smtClean="0"/>
              <a:t> App terminal access</a:t>
            </a:r>
            <a:endParaRPr lang="en-US" dirty="0"/>
          </a:p>
          <a:p>
            <a:pPr lvl="1"/>
            <a:r>
              <a:rPr lang="en-US" u="sng" dirty="0" smtClean="0">
                <a:hlinkClick r:id="rId2"/>
              </a:rPr>
              <a:t>https</a:t>
            </a:r>
            <a:r>
              <a:rPr lang="en-US" u="sng" dirty="0">
                <a:hlinkClick r:id="rId2"/>
              </a:rPr>
              <a:t>://confluence.atlassian.com/sourcetreekb/using-terminal-in-sourcetree-781398580.</a:t>
            </a:r>
            <a:r>
              <a:rPr lang="en-US" u="sng" dirty="0" smtClean="0">
                <a:hlinkClick r:id="rId2"/>
              </a:rPr>
              <a:t>html</a:t>
            </a:r>
            <a:endParaRPr lang="en-US" u="sng" dirty="0"/>
          </a:p>
          <a:p>
            <a:pPr lvl="1"/>
            <a:endParaRPr lang="en-US" u="sng" dirty="0" smtClean="0"/>
          </a:p>
          <a:p>
            <a:r>
              <a:rPr lang="en-US" dirty="0" err="1" smtClean="0"/>
              <a:t>GitHub</a:t>
            </a:r>
            <a:r>
              <a:rPr lang="en-US" dirty="0" smtClean="0"/>
              <a:t> Desktop terminal access</a:t>
            </a:r>
          </a:p>
          <a:p>
            <a:pPr lvl="1"/>
            <a:r>
              <a:rPr lang="en-US" dirty="0" smtClean="0">
                <a:hlinkClick r:id="rId3"/>
              </a:rPr>
              <a:t>https</a:t>
            </a:r>
            <a:r>
              <a:rPr lang="en-US" dirty="0">
                <a:hlinkClick r:id="rId3"/>
              </a:rPr>
              <a:t>://saraford.net/2017/02/08/how-to-use-your-preferred-command-line-interface-from-github-desktop-039</a:t>
            </a:r>
            <a:r>
              <a:rPr lang="en-US" dirty="0" smtClean="0">
                <a:hlinkClick r:id="rId3"/>
              </a:rPr>
              <a:t>/</a:t>
            </a:r>
            <a:endParaRPr lang="en-US" dirty="0" smtClean="0"/>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58497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Exercise</a:t>
            </a:r>
            <a:endParaRPr lang="en-US" dirty="0"/>
          </a:p>
        </p:txBody>
      </p:sp>
    </p:spTree>
    <p:extLst>
      <p:ext uri="{BB962C8B-B14F-4D97-AF65-F5344CB8AC3E}">
        <p14:creationId xmlns:p14="http://schemas.microsoft.com/office/powerpoint/2010/main" val="800173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sz="3200" u="sng" dirty="0">
                <a:hlinkClick r:id="rId3"/>
              </a:rPr>
              <a:t>https://guides.github.com/activities/hello-world</a:t>
            </a:r>
            <a:r>
              <a:rPr lang="en-US" sz="3200" u="sng" dirty="0" smtClean="0">
                <a:hlinkClick r:id="rId3"/>
              </a:rPr>
              <a:t>/</a:t>
            </a:r>
            <a:endParaRPr lang="en-US" sz="3200" u="sng" dirty="0"/>
          </a:p>
          <a:p>
            <a:endParaRPr lang="en-US" sz="3200" dirty="0"/>
          </a:p>
          <a:p>
            <a:r>
              <a:rPr lang="en-US" sz="3200" dirty="0" smtClean="0">
                <a:hlinkClick r:id="rId4"/>
              </a:rPr>
              <a:t>https</a:t>
            </a:r>
            <a:r>
              <a:rPr lang="en-US" sz="3200" dirty="0">
                <a:hlinkClick r:id="rId4"/>
              </a:rPr>
              <a:t>://github.com/HackMGM/hackmgm-</a:t>
            </a:r>
            <a:r>
              <a:rPr lang="en-US" sz="3200" dirty="0" smtClean="0">
                <a:hlinkClick r:id="rId4"/>
              </a:rPr>
              <a:t>profiles</a:t>
            </a:r>
            <a:endParaRPr lang="en-US" sz="3200" dirty="0" smtClean="0"/>
          </a:p>
          <a:p>
            <a:pPr marL="0" indent="0">
              <a:buNone/>
            </a:pPr>
            <a:endParaRPr lang="en-US" dirty="0" smtClean="0"/>
          </a:p>
          <a:p>
            <a:pPr marL="0" indent="0">
              <a:buNone/>
            </a:pPr>
            <a:endParaRPr lang="en-US" dirty="0" smtClean="0"/>
          </a:p>
          <a:p>
            <a:pPr marL="0" indent="0">
              <a:buNone/>
            </a:pPr>
            <a:r>
              <a:rPr lang="en-US" dirty="0" smtClean="0"/>
              <a:t>If you are not doing the exercise I recommend doing</a:t>
            </a:r>
          </a:p>
          <a:p>
            <a:pPr lvl="1"/>
            <a:r>
              <a:rPr lang="en-US" sz="2800" u="sng" dirty="0">
                <a:hlinkClick r:id="rId5"/>
              </a:rPr>
              <a:t>http://try.github.io</a:t>
            </a:r>
            <a:r>
              <a:rPr lang="en-US" sz="2800" u="sng" dirty="0" smtClean="0">
                <a:hlinkClick r:id="rId5"/>
              </a:rPr>
              <a:t>/</a:t>
            </a:r>
            <a:endParaRPr lang="en-US" sz="2800" dirty="0"/>
          </a:p>
          <a:p>
            <a:endParaRPr lang="en-US" dirty="0" smtClean="0"/>
          </a:p>
        </p:txBody>
      </p:sp>
    </p:spTree>
    <p:extLst>
      <p:ext uri="{BB962C8B-B14F-4D97-AF65-F5344CB8AC3E}">
        <p14:creationId xmlns:p14="http://schemas.microsoft.com/office/powerpoint/2010/main" val="157890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Additional Resources</a:t>
            </a:r>
            <a:endParaRPr lang="en-US" dirty="0"/>
          </a:p>
        </p:txBody>
      </p:sp>
    </p:spTree>
    <p:extLst>
      <p:ext uri="{BB962C8B-B14F-4D97-AF65-F5344CB8AC3E}">
        <p14:creationId xmlns:p14="http://schemas.microsoft.com/office/powerpoint/2010/main" val="3906762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Rebase</a:t>
            </a:r>
          </a:p>
          <a:p>
            <a:pPr lvl="1"/>
            <a:r>
              <a:rPr lang="en-US" dirty="0" smtClean="0"/>
              <a:t>??</a:t>
            </a:r>
          </a:p>
          <a:p>
            <a:r>
              <a:rPr lang="en-US" dirty="0" err="1" smtClean="0"/>
              <a:t>Git</a:t>
            </a:r>
            <a:r>
              <a:rPr lang="en-US" dirty="0" smtClean="0"/>
              <a:t> Merge Conflict</a:t>
            </a:r>
          </a:p>
          <a:p>
            <a:pPr lvl="1"/>
            <a:r>
              <a:rPr lang="en-US" dirty="0">
                <a:hlinkClick r:id="rId3"/>
              </a:rPr>
              <a:t>https://confluence.atlassian.com/bitbucket/resolve-merge-conflicts-704414003.</a:t>
            </a:r>
            <a:r>
              <a:rPr lang="en-US" dirty="0" smtClean="0">
                <a:hlinkClick r:id="rId3"/>
              </a:rPr>
              <a:t>html</a:t>
            </a:r>
            <a:endParaRPr lang="en-US" dirty="0" smtClean="0"/>
          </a:p>
          <a:p>
            <a:r>
              <a:rPr lang="en-US" dirty="0" err="1" smtClean="0"/>
              <a:t>GitHub</a:t>
            </a:r>
            <a:r>
              <a:rPr lang="en-US" dirty="0" smtClean="0"/>
              <a:t> Videos </a:t>
            </a:r>
          </a:p>
          <a:p>
            <a:pPr lvl="1"/>
            <a:r>
              <a:rPr lang="en-US" dirty="0">
                <a:hlinkClick r:id="rId4"/>
              </a:rPr>
              <a:t>https://www.youtube.com/</a:t>
            </a:r>
            <a:r>
              <a:rPr lang="en-US" dirty="0" smtClean="0">
                <a:hlinkClick r:id="rId4"/>
              </a:rPr>
              <a:t>githubguides</a:t>
            </a:r>
            <a:endParaRPr lang="en-US" dirty="0" smtClean="0"/>
          </a:p>
          <a:p>
            <a:r>
              <a:rPr lang="en-US" dirty="0" err="1" smtClean="0"/>
              <a:t>Git</a:t>
            </a:r>
            <a:r>
              <a:rPr lang="en-US" dirty="0" smtClean="0"/>
              <a:t> graphs</a:t>
            </a:r>
          </a:p>
          <a:p>
            <a:pPr lvl="1"/>
            <a:r>
              <a:rPr lang="en-US" dirty="0">
                <a:hlinkClick r:id="rId5"/>
              </a:rPr>
              <a:t>https://stackoverflow.com/questions/1057564/pretty-git-branch-</a:t>
            </a:r>
            <a:r>
              <a:rPr lang="en-US" dirty="0" smtClean="0">
                <a:hlinkClick r:id="rId5"/>
              </a:rPr>
              <a:t>graphs</a:t>
            </a:r>
            <a:endParaRPr lang="en-US" dirty="0" smtClean="0"/>
          </a:p>
          <a:p>
            <a:pPr lvl="1"/>
            <a:endParaRPr lang="en-US" dirty="0" smtClean="0"/>
          </a:p>
          <a:p>
            <a:endParaRPr lang="en-US" dirty="0"/>
          </a:p>
        </p:txBody>
      </p:sp>
    </p:spTree>
    <p:extLst>
      <p:ext uri="{BB962C8B-B14F-4D97-AF65-F5344CB8AC3E}">
        <p14:creationId xmlns:p14="http://schemas.microsoft.com/office/powerpoint/2010/main" val="694201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mtClean="0"/>
              <a:t>Questions?</a:t>
            </a:r>
            <a:endParaRPr lang="en-US" dirty="0"/>
          </a:p>
        </p:txBody>
      </p:sp>
    </p:spTree>
    <p:extLst>
      <p:ext uri="{BB962C8B-B14F-4D97-AF65-F5344CB8AC3E}">
        <p14:creationId xmlns:p14="http://schemas.microsoft.com/office/powerpoint/2010/main" val="319365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Get to </a:t>
            </a:r>
            <a:r>
              <a:rPr lang="en-US" dirty="0" err="1" smtClean="0"/>
              <a:t>hackin</a:t>
            </a:r>
            <a:r>
              <a:rPr lang="en-US" dirty="0" smtClean="0"/>
              <a:t>’!</a:t>
            </a:r>
            <a:endParaRPr lang="en-US" dirty="0"/>
          </a:p>
        </p:txBody>
      </p:sp>
    </p:spTree>
    <p:extLst>
      <p:ext uri="{BB962C8B-B14F-4D97-AF65-F5344CB8AC3E}">
        <p14:creationId xmlns:p14="http://schemas.microsoft.com/office/powerpoint/2010/main" val="1000228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Extras</a:t>
            </a:r>
            <a:endParaRPr lang="en-US" dirty="0"/>
          </a:p>
        </p:txBody>
      </p:sp>
    </p:spTree>
    <p:extLst>
      <p:ext uri="{BB962C8B-B14F-4D97-AF65-F5344CB8AC3E}">
        <p14:creationId xmlns:p14="http://schemas.microsoft.com/office/powerpoint/2010/main" val="2012158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genda</a:t>
            </a:r>
            <a:endParaRPr lang="en-US" dirty="0"/>
          </a:p>
        </p:txBody>
      </p:sp>
      <p:sp>
        <p:nvSpPr>
          <p:cNvPr id="3" name="Content Placeholder 2"/>
          <p:cNvSpPr>
            <a:spLocks noGrp="1"/>
          </p:cNvSpPr>
          <p:nvPr>
            <p:ph idx="1"/>
          </p:nvPr>
        </p:nvSpPr>
        <p:spPr/>
        <p:txBody>
          <a:bodyPr/>
          <a:lstStyle/>
          <a:p>
            <a:r>
              <a:rPr lang="en-US" dirty="0" smtClean="0"/>
              <a:t>What is CM</a:t>
            </a:r>
          </a:p>
          <a:p>
            <a:r>
              <a:rPr lang="en-US" dirty="0" smtClean="0"/>
              <a:t>Concepts &amp; Terminology</a:t>
            </a:r>
          </a:p>
          <a:p>
            <a:r>
              <a:rPr lang="en-US" dirty="0" smtClean="0"/>
              <a:t>Working in </a:t>
            </a:r>
            <a:r>
              <a:rPr lang="en-US" dirty="0" err="1" smtClean="0"/>
              <a:t>GitHutb</a:t>
            </a:r>
            <a:r>
              <a:rPr lang="en-US" dirty="0" smtClean="0"/>
              <a:t> - Markdown</a:t>
            </a:r>
          </a:p>
          <a:p>
            <a:r>
              <a:rPr lang="en-US" dirty="0" smtClean="0"/>
              <a:t>Working with </a:t>
            </a:r>
            <a:r>
              <a:rPr lang="en-US" dirty="0" err="1" smtClean="0"/>
              <a:t>Git</a:t>
            </a:r>
            <a:endParaRPr lang="en-US" dirty="0" smtClean="0"/>
          </a:p>
          <a:p>
            <a:r>
              <a:rPr lang="en-US" dirty="0" smtClean="0"/>
              <a:t>Working in </a:t>
            </a:r>
            <a:r>
              <a:rPr lang="en-US" dirty="0" err="1" smtClean="0"/>
              <a:t>GitHub</a:t>
            </a:r>
            <a:r>
              <a:rPr lang="en-US" dirty="0" smtClean="0"/>
              <a:t> – Issues</a:t>
            </a:r>
          </a:p>
          <a:p>
            <a:r>
              <a:rPr lang="en-US" dirty="0" err="1" smtClean="0"/>
              <a:t>Git</a:t>
            </a:r>
            <a:r>
              <a:rPr lang="en-US" dirty="0" smtClean="0"/>
              <a:t> Workflow</a:t>
            </a:r>
          </a:p>
          <a:p>
            <a:r>
              <a:rPr lang="en-US" dirty="0" smtClean="0"/>
              <a:t>Exercise</a:t>
            </a:r>
          </a:p>
          <a:p>
            <a:endParaRPr lang="en-US" dirty="0" smtClean="0"/>
          </a:p>
          <a:p>
            <a:endParaRPr lang="en-US" dirty="0"/>
          </a:p>
        </p:txBody>
      </p:sp>
    </p:spTree>
    <p:extLst>
      <p:ext uri="{BB962C8B-B14F-4D97-AF65-F5344CB8AC3E}">
        <p14:creationId xmlns:p14="http://schemas.microsoft.com/office/powerpoint/2010/main" val="328517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Handouts</a:t>
            </a:r>
            <a:endParaRPr lang="en-US" dirty="0"/>
          </a:p>
        </p:txBody>
      </p:sp>
      <p:sp>
        <p:nvSpPr>
          <p:cNvPr id="3" name="Content Placeholder 2"/>
          <p:cNvSpPr>
            <a:spLocks noGrp="1"/>
          </p:cNvSpPr>
          <p:nvPr>
            <p:ph idx="1"/>
          </p:nvPr>
        </p:nvSpPr>
        <p:spPr/>
        <p:txBody>
          <a:bodyPr>
            <a:normAutofit lnSpcReduction="10000"/>
          </a:bodyPr>
          <a:lstStyle/>
          <a:p>
            <a:r>
              <a:rPr lang="en-US" dirty="0" err="1" smtClean="0"/>
              <a:t>git</a:t>
            </a:r>
            <a:r>
              <a:rPr lang="en-US" dirty="0" smtClean="0"/>
              <a:t> </a:t>
            </a:r>
            <a:r>
              <a:rPr lang="en-US" dirty="0"/>
              <a:t>cheat </a:t>
            </a:r>
            <a:r>
              <a:rPr lang="en-US" dirty="0" smtClean="0"/>
              <a:t>sheet</a:t>
            </a:r>
          </a:p>
          <a:p>
            <a:pPr lvl="1"/>
            <a:r>
              <a:rPr lang="en-US" dirty="0" smtClean="0">
                <a:hlinkClick r:id="rId2"/>
              </a:rPr>
              <a:t>http</a:t>
            </a:r>
            <a:r>
              <a:rPr lang="en-US" dirty="0">
                <a:hlinkClick r:id="rId2"/>
              </a:rPr>
              <a:t>://rogerdudler.github.io/git-guide/files/</a:t>
            </a:r>
            <a:r>
              <a:rPr lang="en-US" dirty="0" smtClean="0">
                <a:hlinkClick r:id="rId2"/>
              </a:rPr>
              <a:t>git_cheat_sheet.pdf</a:t>
            </a:r>
            <a:endParaRPr lang="en-US" dirty="0" smtClean="0"/>
          </a:p>
          <a:p>
            <a:endParaRPr lang="en-US" dirty="0" smtClean="0"/>
          </a:p>
          <a:p>
            <a:r>
              <a:rPr lang="en-US" dirty="0" smtClean="0"/>
              <a:t>Mastering Markdown</a:t>
            </a:r>
          </a:p>
          <a:p>
            <a:pPr lvl="1"/>
            <a:r>
              <a:rPr lang="en-US" dirty="0">
                <a:hlinkClick r:id="rId3"/>
              </a:rPr>
              <a:t>https://guides.github.com/features/mastering-markdown</a:t>
            </a:r>
            <a:r>
              <a:rPr lang="en-US" dirty="0" smtClean="0">
                <a:hlinkClick r:id="rId3"/>
              </a:rPr>
              <a:t>/</a:t>
            </a:r>
            <a:endParaRPr lang="en-US" dirty="0"/>
          </a:p>
          <a:p>
            <a:pPr marL="457200" lvl="1" indent="0">
              <a:buNone/>
            </a:pPr>
            <a:endParaRPr lang="en-US" dirty="0" smtClean="0"/>
          </a:p>
          <a:p>
            <a:r>
              <a:rPr lang="en-US" dirty="0" smtClean="0"/>
              <a:t>Hello World </a:t>
            </a:r>
          </a:p>
          <a:p>
            <a:pPr lvl="1"/>
            <a:r>
              <a:rPr lang="en-US" dirty="0" smtClean="0">
                <a:hlinkClick r:id="rId4"/>
              </a:rPr>
              <a:t>https</a:t>
            </a:r>
            <a:r>
              <a:rPr lang="en-US" dirty="0">
                <a:hlinkClick r:id="rId4"/>
              </a:rPr>
              <a:t>://guides.github.com/activities/hello-world</a:t>
            </a:r>
            <a:r>
              <a:rPr lang="en-US" dirty="0" smtClean="0">
                <a:hlinkClick r:id="rId4"/>
              </a:rPr>
              <a:t>/</a:t>
            </a:r>
            <a:endParaRPr lang="en-US" dirty="0" smtClean="0"/>
          </a:p>
          <a:p>
            <a:pPr lvl="1"/>
            <a:endParaRPr lang="en-US" dirty="0"/>
          </a:p>
          <a:p>
            <a:r>
              <a:rPr lang="en-US" dirty="0" smtClean="0"/>
              <a:t>Forking a Repo</a:t>
            </a:r>
          </a:p>
          <a:p>
            <a:pPr lvl="1"/>
            <a:r>
              <a:rPr lang="en-US" dirty="0">
                <a:hlinkClick r:id="rId5"/>
              </a:rPr>
              <a:t>https://guides.github.com/activities/forking</a:t>
            </a:r>
            <a:r>
              <a:rPr lang="en-US" dirty="0" smtClean="0">
                <a:hlinkClick r:id="rId5"/>
              </a:rPr>
              <a:t>/</a:t>
            </a:r>
            <a:endParaRPr lang="en-US" dirty="0" smtClean="0"/>
          </a:p>
          <a:p>
            <a:pPr lvl="1"/>
            <a:endParaRPr lang="en-US" dirty="0" smtClean="0"/>
          </a:p>
          <a:p>
            <a:pPr lvl="1"/>
            <a:endParaRPr lang="en-US" dirty="0" smtClean="0">
              <a:solidFill>
                <a:srgbClr val="FFFF00"/>
              </a:solidFill>
            </a:endParaRPr>
          </a:p>
          <a:p>
            <a:pPr marL="0" indent="0">
              <a:buNone/>
            </a:pPr>
            <a:endParaRPr lang="en-US" dirty="0"/>
          </a:p>
        </p:txBody>
      </p:sp>
    </p:spTree>
    <p:extLst>
      <p:ext uri="{BB962C8B-B14F-4D97-AF65-F5344CB8AC3E}">
        <p14:creationId xmlns:p14="http://schemas.microsoft.com/office/powerpoint/2010/main" val="870772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CM?</a:t>
            </a:r>
            <a:endParaRPr lang="en-US" dirty="0"/>
          </a:p>
        </p:txBody>
      </p:sp>
      <p:sp>
        <p:nvSpPr>
          <p:cNvPr id="5" name="Subtitle 4"/>
          <p:cNvSpPr>
            <a:spLocks noGrp="1"/>
          </p:cNvSpPr>
          <p:nvPr>
            <p:ph type="subTitle"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1273675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a:t>
            </a:r>
            <a:r>
              <a:rPr lang="en-US" dirty="0" smtClean="0"/>
              <a:t>Management or</a:t>
            </a:r>
            <a:br>
              <a:rPr lang="en-US" dirty="0" smtClean="0"/>
            </a:br>
            <a:r>
              <a:rPr lang="en-US" dirty="0" smtClean="0"/>
              <a:t>Source </a:t>
            </a:r>
            <a:r>
              <a:rPr lang="en-US" dirty="0"/>
              <a:t>Code Management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purpose of Software Configuration Management is to establish and maintain the integrity of the products of the software project throughout the project's software life cycle. Software Configuration Management involves identifying configuration items for the software project, controlling these configuration items and changes to them, and recording and reporting status and change activity for these configuration items [SEI 2000a].</a:t>
            </a:r>
          </a:p>
          <a:p>
            <a:endParaRPr lang="en-US" dirty="0"/>
          </a:p>
        </p:txBody>
      </p:sp>
    </p:spTree>
    <p:extLst>
      <p:ext uri="{BB962C8B-B14F-4D97-AF65-F5344CB8AC3E}">
        <p14:creationId xmlns:p14="http://schemas.microsoft.com/office/powerpoint/2010/main" val="3105657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Concepts &amp; Terminology</a:t>
            </a:r>
            <a:endParaRPr lang="en-US" dirty="0"/>
          </a:p>
        </p:txBody>
      </p:sp>
      <p:sp>
        <p:nvSpPr>
          <p:cNvPr id="5" name="Subtitle 4"/>
          <p:cNvSpPr>
            <a:spLocks noGrp="1"/>
          </p:cNvSpPr>
          <p:nvPr>
            <p:ph type="subTitle"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3557503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t>
            </a:r>
            <a:endParaRPr lang="en-US" dirty="0"/>
          </a:p>
        </p:txBody>
      </p:sp>
      <p:sp>
        <p:nvSpPr>
          <p:cNvPr id="3" name="Content Placeholder 2"/>
          <p:cNvSpPr>
            <a:spLocks noGrp="1"/>
          </p:cNvSpPr>
          <p:nvPr>
            <p:ph idx="1"/>
          </p:nvPr>
        </p:nvSpPr>
        <p:spPr>
          <a:xfrm>
            <a:off x="685800" y="1878904"/>
            <a:ext cx="10820400" cy="4729656"/>
          </a:xfrm>
        </p:spPr>
        <p:txBody>
          <a:bodyPr>
            <a:normAutofit/>
          </a:bodyPr>
          <a:lstStyle/>
          <a:p>
            <a:r>
              <a:rPr lang="en-US" dirty="0" smtClean="0"/>
              <a:t>Defined process to control and track what’s going on throughout the lifecycle (different phases) of a project</a:t>
            </a:r>
          </a:p>
          <a:p>
            <a:r>
              <a:rPr lang="en-US" dirty="0" smtClean="0"/>
              <a:t>Configuration Item (CI)</a:t>
            </a:r>
          </a:p>
          <a:p>
            <a:pPr lvl="1"/>
            <a:r>
              <a:rPr lang="en-US" dirty="0" smtClean="0"/>
              <a:t>Hardware</a:t>
            </a:r>
          </a:p>
          <a:p>
            <a:pPr lvl="1"/>
            <a:r>
              <a:rPr lang="en-US" dirty="0" smtClean="0"/>
              <a:t>Software</a:t>
            </a:r>
          </a:p>
          <a:p>
            <a:pPr lvl="1"/>
            <a:r>
              <a:rPr lang="en-US" dirty="0" smtClean="0"/>
              <a:t>Document (word doc, </a:t>
            </a:r>
            <a:r>
              <a:rPr lang="en-US" dirty="0" err="1" smtClean="0"/>
              <a:t>ppt</a:t>
            </a:r>
            <a:r>
              <a:rPr lang="en-US" dirty="0" smtClean="0"/>
              <a:t>, excel)</a:t>
            </a:r>
          </a:p>
          <a:p>
            <a:pPr lvl="1"/>
            <a:r>
              <a:rPr lang="en-US" dirty="0" smtClean="0"/>
              <a:t>(Anything involved with the delivery of software or hardware)</a:t>
            </a:r>
          </a:p>
          <a:p>
            <a:r>
              <a:rPr lang="en-US" dirty="0" smtClean="0"/>
              <a:t>Control and manage change (identify, schedule, accept, and reject changes)</a:t>
            </a:r>
          </a:p>
          <a:p>
            <a:pPr lvl="1"/>
            <a:r>
              <a:rPr lang="en-US" dirty="0" smtClean="0"/>
              <a:t>Change Control Board (CCB)</a:t>
            </a:r>
          </a:p>
          <a:p>
            <a:pPr lvl="1"/>
            <a:r>
              <a:rPr lang="en-US" dirty="0" smtClean="0">
                <a:solidFill>
                  <a:srgbClr val="FFFF00"/>
                </a:solidFill>
              </a:rPr>
              <a:t>Tool – issue tracker</a:t>
            </a:r>
          </a:p>
          <a:p>
            <a:r>
              <a:rPr lang="en-US" dirty="0" smtClean="0"/>
              <a:t>Track those changes (what version of a CI is associated with what release)</a:t>
            </a:r>
          </a:p>
          <a:p>
            <a:pPr lvl="1"/>
            <a:r>
              <a:rPr lang="en-US" dirty="0" smtClean="0">
                <a:solidFill>
                  <a:srgbClr val="FFFF00"/>
                </a:solidFill>
              </a:rPr>
              <a:t>Tool – </a:t>
            </a:r>
            <a:r>
              <a:rPr lang="en-US" dirty="0" err="1" smtClean="0">
                <a:solidFill>
                  <a:srgbClr val="FFFF00"/>
                </a:solidFill>
              </a:rPr>
              <a:t>GitHub</a:t>
            </a:r>
            <a:r>
              <a:rPr lang="en-US" dirty="0" smtClean="0">
                <a:solidFill>
                  <a:srgbClr val="FFFF00"/>
                </a:solidFill>
              </a:rPr>
              <a:t> </a:t>
            </a:r>
            <a:r>
              <a:rPr lang="en-US" dirty="0" smtClean="0"/>
              <a:t>or some other type of CM software</a:t>
            </a:r>
          </a:p>
          <a:p>
            <a:endParaRPr lang="en-US" dirty="0" smtClean="0"/>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53722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Why do you need CM?</a:t>
            </a:r>
            <a:endParaRPr lang="en-US" dirty="0"/>
          </a:p>
        </p:txBody>
      </p:sp>
    </p:spTree>
    <p:extLst>
      <p:ext uri="{BB962C8B-B14F-4D97-AF65-F5344CB8AC3E}">
        <p14:creationId xmlns:p14="http://schemas.microsoft.com/office/powerpoint/2010/main" val="502843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t>
            </a:r>
            <a:endParaRPr lang="en-US" dirty="0"/>
          </a:p>
        </p:txBody>
      </p:sp>
      <p:sp>
        <p:nvSpPr>
          <p:cNvPr id="3" name="Content Placeholder 2"/>
          <p:cNvSpPr>
            <a:spLocks noGrp="1"/>
          </p:cNvSpPr>
          <p:nvPr>
            <p:ph idx="1"/>
          </p:nvPr>
        </p:nvSpPr>
        <p:spPr>
          <a:xfrm>
            <a:off x="685800" y="2194560"/>
            <a:ext cx="10820400" cy="4504705"/>
          </a:xfrm>
        </p:spPr>
        <p:txBody>
          <a:bodyPr/>
          <a:lstStyle/>
          <a:p>
            <a:r>
              <a:rPr lang="en-US" dirty="0" smtClean="0"/>
              <a:t>Readily identify what functionality, bugs, changes, or fixes that were handled</a:t>
            </a:r>
          </a:p>
          <a:p>
            <a:r>
              <a:rPr lang="en-US" dirty="0" smtClean="0"/>
              <a:t>Identify what version of the software is at the different phases of your project</a:t>
            </a:r>
          </a:p>
          <a:p>
            <a:pPr lvl="1"/>
            <a:r>
              <a:rPr lang="en-US" dirty="0" smtClean="0"/>
              <a:t>Development</a:t>
            </a:r>
          </a:p>
          <a:p>
            <a:pPr lvl="1"/>
            <a:r>
              <a:rPr lang="en-US" dirty="0" smtClean="0"/>
              <a:t>Production</a:t>
            </a:r>
          </a:p>
          <a:p>
            <a:pPr lvl="1"/>
            <a:r>
              <a:rPr lang="en-US" dirty="0" smtClean="0"/>
              <a:t>Currently being fixed (Maintenance)</a:t>
            </a:r>
          </a:p>
          <a:p>
            <a:pPr lvl="1"/>
            <a:r>
              <a:rPr lang="en-US" dirty="0" smtClean="0"/>
              <a:t>What software is problematic</a:t>
            </a:r>
          </a:p>
          <a:p>
            <a:pPr lvl="1"/>
            <a:r>
              <a:rPr lang="en-US" dirty="0" smtClean="0"/>
              <a:t>Rollback to a previous version of working software</a:t>
            </a:r>
          </a:p>
          <a:p>
            <a:r>
              <a:rPr lang="en-US" dirty="0" smtClean="0"/>
              <a:t>Connects to another part of software engineering called Requirements Management</a:t>
            </a:r>
          </a:p>
          <a:p>
            <a:pPr lvl="1"/>
            <a:r>
              <a:rPr lang="en-US" dirty="0" smtClean="0"/>
              <a:t>Allows you to trace what requirement was implemented by identifying the software that implemented it</a:t>
            </a:r>
          </a:p>
          <a:p>
            <a:pPr lvl="1"/>
            <a:r>
              <a:rPr lang="en-US" dirty="0" smtClean="0"/>
              <a:t>Or the reverse, revisit a requirement based on the software not functioning as expected (Was this a good requirement, does it need to be re-written)</a:t>
            </a:r>
          </a:p>
        </p:txBody>
      </p:sp>
    </p:spTree>
    <p:extLst>
      <p:ext uri="{BB962C8B-B14F-4D97-AF65-F5344CB8AC3E}">
        <p14:creationId xmlns:p14="http://schemas.microsoft.com/office/powerpoint/2010/main" val="4168935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t>
            </a:r>
            <a:endParaRPr lang="en-US" dirty="0"/>
          </a:p>
        </p:txBody>
      </p:sp>
      <p:sp>
        <p:nvSpPr>
          <p:cNvPr id="3" name="Content Placeholder 2"/>
          <p:cNvSpPr>
            <a:spLocks noGrp="1"/>
          </p:cNvSpPr>
          <p:nvPr>
            <p:ph idx="1"/>
          </p:nvPr>
        </p:nvSpPr>
        <p:spPr>
          <a:xfrm>
            <a:off x="685800" y="2194560"/>
            <a:ext cx="10820400" cy="4452873"/>
          </a:xfrm>
        </p:spPr>
        <p:txBody>
          <a:bodyPr>
            <a:noAutofit/>
          </a:bodyPr>
          <a:lstStyle/>
          <a:p>
            <a:r>
              <a:rPr lang="en-US" sz="3200" dirty="0" smtClean="0"/>
              <a:t>Facilitates </a:t>
            </a:r>
            <a:r>
              <a:rPr lang="en-US" sz="3200" dirty="0" smtClean="0">
                <a:solidFill>
                  <a:srgbClr val="FFFF00"/>
                </a:solidFill>
              </a:rPr>
              <a:t>COLLABORATION</a:t>
            </a:r>
          </a:p>
          <a:p>
            <a:r>
              <a:rPr lang="en-US" sz="3200" dirty="0" smtClean="0"/>
              <a:t>Identifying who made the changes</a:t>
            </a:r>
          </a:p>
          <a:p>
            <a:r>
              <a:rPr lang="en-US" sz="3200" dirty="0" smtClean="0"/>
              <a:t>Merging in changes if multiple people edited the same file</a:t>
            </a:r>
          </a:p>
          <a:p>
            <a:r>
              <a:rPr lang="en-US" sz="3200" dirty="0" smtClean="0"/>
              <a:t>Everyone (that needs to) has access to the files</a:t>
            </a:r>
          </a:p>
          <a:p>
            <a:pPr lvl="1"/>
            <a:r>
              <a:rPr lang="en-US" sz="3200" dirty="0" smtClean="0"/>
              <a:t>It’s not just sitting on Paul’s computer who just won the lottery and isn’t returning back to work tomorrow</a:t>
            </a:r>
          </a:p>
          <a:p>
            <a:pPr lvl="1"/>
            <a:r>
              <a:rPr lang="en-US" sz="3200" dirty="0" smtClean="0">
                <a:solidFill>
                  <a:srgbClr val="FFFF00"/>
                </a:solidFill>
              </a:rPr>
              <a:t>CONTINUITY</a:t>
            </a:r>
          </a:p>
        </p:txBody>
      </p:sp>
    </p:spTree>
    <p:extLst>
      <p:ext uri="{BB962C8B-B14F-4D97-AF65-F5344CB8AC3E}">
        <p14:creationId xmlns:p14="http://schemas.microsoft.com/office/powerpoint/2010/main" val="3701887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Source/Hobby Software</a:t>
            </a:r>
            <a:endParaRPr lang="en-US" dirty="0"/>
          </a:p>
        </p:txBody>
      </p:sp>
      <p:sp>
        <p:nvSpPr>
          <p:cNvPr id="3" name="Content Placeholder 2"/>
          <p:cNvSpPr>
            <a:spLocks noGrp="1"/>
          </p:cNvSpPr>
          <p:nvPr>
            <p:ph idx="1"/>
          </p:nvPr>
        </p:nvSpPr>
        <p:spPr/>
        <p:txBody>
          <a:bodyPr/>
          <a:lstStyle/>
          <a:p>
            <a:r>
              <a:rPr lang="en-US" dirty="0" smtClean="0"/>
              <a:t>Even in Open Source or Hobby Software, you want to be able to list the functionality and changes associated with a release. </a:t>
            </a:r>
          </a:p>
          <a:p>
            <a:r>
              <a:rPr lang="en-US" dirty="0" smtClean="0"/>
              <a:t>You could just use a word document, but if you needed to rollback your software a word document isn’t going to help you.</a:t>
            </a:r>
          </a:p>
          <a:p>
            <a:r>
              <a:rPr lang="en-US" dirty="0" smtClean="0"/>
              <a:t>View a </a:t>
            </a:r>
            <a:r>
              <a:rPr lang="en-US" dirty="0" err="1" smtClean="0"/>
              <a:t>changelog</a:t>
            </a:r>
            <a:endParaRPr lang="en-US" smtClean="0"/>
          </a:p>
          <a:p>
            <a:endParaRPr lang="en-US" dirty="0"/>
          </a:p>
        </p:txBody>
      </p:sp>
    </p:spTree>
    <p:extLst>
      <p:ext uri="{BB962C8B-B14F-4D97-AF65-F5344CB8AC3E}">
        <p14:creationId xmlns:p14="http://schemas.microsoft.com/office/powerpoint/2010/main" val="4122724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08122"/>
            <a:ext cx="8610600" cy="1293028"/>
          </a:xfrm>
        </p:spPr>
        <p:txBody>
          <a:bodyPr/>
          <a:lstStyle/>
          <a:p>
            <a:r>
              <a:rPr lang="en-US" dirty="0" smtClean="0"/>
              <a:t>Terminology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9670015"/>
              </p:ext>
            </p:extLst>
          </p:nvPr>
        </p:nvGraphicFramePr>
        <p:xfrm>
          <a:off x="685800" y="1827213"/>
          <a:ext cx="10820400" cy="4450080"/>
        </p:xfrm>
        <a:graphic>
          <a:graphicData uri="http://schemas.openxmlformats.org/drawingml/2006/table">
            <a:tbl>
              <a:tblPr bandRow="1">
                <a:tableStyleId>{5C22544A-7EE6-4342-B048-85BDC9FD1C3A}</a:tableStyleId>
              </a:tblPr>
              <a:tblGrid>
                <a:gridCol w="5410200"/>
                <a:gridCol w="5410200"/>
              </a:tblGrid>
              <a:tr h="370840">
                <a:tc>
                  <a:txBody>
                    <a:bodyPr/>
                    <a:lstStyle/>
                    <a:p>
                      <a:r>
                        <a:rPr lang="en-US" dirty="0" smtClean="0"/>
                        <a:t>Baseline</a:t>
                      </a:r>
                      <a:endParaRPr lang="en-US" dirty="0"/>
                    </a:p>
                  </a:txBody>
                  <a:tcPr/>
                </a:tc>
                <a:tc>
                  <a:txBody>
                    <a:bodyPr/>
                    <a:lstStyle/>
                    <a:p>
                      <a:r>
                        <a:rPr lang="en-US" dirty="0" smtClean="0"/>
                        <a:t>Lock</a:t>
                      </a:r>
                      <a:endParaRPr lang="en-US" dirty="0"/>
                    </a:p>
                  </a:txBody>
                  <a:tcPr/>
                </a:tc>
              </a:tr>
              <a:tr h="370840">
                <a:tc>
                  <a:txBody>
                    <a:bodyPr/>
                    <a:lstStyle/>
                    <a:p>
                      <a:r>
                        <a:rPr lang="en-US" b="1" dirty="0" smtClean="0"/>
                        <a:t>Release</a:t>
                      </a:r>
                      <a:endParaRPr lang="en-US" b="1" dirty="0"/>
                    </a:p>
                  </a:txBody>
                  <a:tcPr/>
                </a:tc>
                <a:tc>
                  <a:txBody>
                    <a:bodyPr/>
                    <a:lstStyle/>
                    <a:p>
                      <a:r>
                        <a:rPr lang="en-US" dirty="0" smtClean="0"/>
                        <a:t>Reserve</a:t>
                      </a:r>
                      <a:r>
                        <a:rPr lang="en-US" baseline="0" dirty="0" smtClean="0"/>
                        <a:t> </a:t>
                      </a:r>
                      <a:r>
                        <a:rPr lang="en-US" baseline="0" dirty="0" err="1" smtClean="0"/>
                        <a:t>vs</a:t>
                      </a:r>
                      <a:r>
                        <a:rPr lang="en-US" baseline="0" dirty="0" smtClean="0"/>
                        <a:t> </a:t>
                      </a:r>
                      <a:r>
                        <a:rPr lang="en-US" baseline="0" dirty="0" err="1" smtClean="0"/>
                        <a:t>Unreserve</a:t>
                      </a:r>
                      <a:r>
                        <a:rPr lang="en-US" baseline="0" dirty="0" smtClean="0"/>
                        <a:t> checkout</a:t>
                      </a:r>
                      <a:endParaRPr lang="en-US" dirty="0"/>
                    </a:p>
                  </a:txBody>
                  <a:tcPr/>
                </a:tc>
              </a:tr>
              <a:tr h="370840">
                <a:tc>
                  <a:txBody>
                    <a:bodyPr/>
                    <a:lstStyle/>
                    <a:p>
                      <a:r>
                        <a:rPr lang="en-US" b="1" dirty="0" smtClean="0"/>
                        <a:t>Branch</a:t>
                      </a:r>
                    </a:p>
                  </a:txBody>
                  <a:tcPr/>
                </a:tc>
                <a:tc>
                  <a:txBody>
                    <a:bodyPr/>
                    <a:lstStyle/>
                    <a:p>
                      <a:r>
                        <a:rPr lang="en-US" b="1" dirty="0" smtClean="0"/>
                        <a:t>Forking</a:t>
                      </a:r>
                      <a:endParaRPr lang="en-US" b="1" dirty="0"/>
                    </a:p>
                  </a:txBody>
                  <a:tcPr/>
                </a:tc>
              </a:tr>
              <a:tr h="370840">
                <a:tc>
                  <a:txBody>
                    <a:bodyPr/>
                    <a:lstStyle/>
                    <a:p>
                      <a:r>
                        <a:rPr lang="en-US" dirty="0" smtClean="0"/>
                        <a:t>Stream</a:t>
                      </a:r>
                      <a:endParaRPr lang="en-US" dirty="0"/>
                    </a:p>
                  </a:txBody>
                  <a:tcPr/>
                </a:tc>
                <a:tc>
                  <a:txBody>
                    <a:bodyPr/>
                    <a:lstStyle/>
                    <a:p>
                      <a:r>
                        <a:rPr lang="en-US" b="1" dirty="0" smtClean="0"/>
                        <a:t>Repository</a:t>
                      </a:r>
                      <a:endParaRPr lang="en-US" b="1" dirty="0"/>
                    </a:p>
                  </a:txBody>
                  <a:tcPr/>
                </a:tc>
              </a:tr>
              <a:tr h="370840">
                <a:tc>
                  <a:txBody>
                    <a:bodyPr/>
                    <a:lstStyle/>
                    <a:p>
                      <a:r>
                        <a:rPr lang="en-US" b="1" dirty="0" smtClean="0"/>
                        <a:t>Tag</a:t>
                      </a:r>
                      <a:endParaRPr lang="en-US" b="1" dirty="0"/>
                    </a:p>
                  </a:txBody>
                  <a:tcPr/>
                </a:tc>
                <a:tc>
                  <a:txBody>
                    <a:bodyPr/>
                    <a:lstStyle/>
                    <a:p>
                      <a:r>
                        <a:rPr lang="en-US" dirty="0" smtClean="0"/>
                        <a:t>Snapshot</a:t>
                      </a:r>
                      <a:endParaRPr lang="en-US" dirty="0"/>
                    </a:p>
                  </a:txBody>
                  <a:tcPr/>
                </a:tc>
              </a:tr>
              <a:tr h="370840">
                <a:tc>
                  <a:txBody>
                    <a:bodyPr/>
                    <a:lstStyle/>
                    <a:p>
                      <a:r>
                        <a:rPr lang="en-US" b="1" dirty="0" smtClean="0"/>
                        <a:t>Label</a:t>
                      </a:r>
                      <a:endParaRPr lang="en-US" b="1" dirty="0"/>
                    </a:p>
                  </a:txBody>
                  <a:tcPr/>
                </a:tc>
                <a:tc>
                  <a:txBody>
                    <a:bodyPr/>
                    <a:lstStyle/>
                    <a:p>
                      <a:r>
                        <a:rPr lang="en-US" b="1" dirty="0" smtClean="0"/>
                        <a:t>HEAD</a:t>
                      </a:r>
                      <a:endParaRPr lang="en-US" b="1" dirty="0"/>
                    </a:p>
                  </a:txBody>
                  <a:tcPr/>
                </a:tc>
              </a:tr>
              <a:tr h="370840">
                <a:tc>
                  <a:txBody>
                    <a:bodyPr/>
                    <a:lstStyle/>
                    <a:p>
                      <a:r>
                        <a:rPr lang="en-US" b="1" dirty="0" smtClean="0"/>
                        <a:t>Commit</a:t>
                      </a:r>
                      <a:endParaRPr lang="en-US" b="1" dirty="0"/>
                    </a:p>
                  </a:txBody>
                  <a:tcPr/>
                </a:tc>
                <a:tc>
                  <a:txBody>
                    <a:bodyPr/>
                    <a:lstStyle/>
                    <a:p>
                      <a:r>
                        <a:rPr lang="en-US" b="1" dirty="0" smtClean="0"/>
                        <a:t>Clean</a:t>
                      </a:r>
                      <a:endParaRPr lang="en-US" b="1" dirty="0"/>
                    </a:p>
                  </a:txBody>
                  <a:tcPr/>
                </a:tc>
              </a:tr>
              <a:tr h="370840">
                <a:tc>
                  <a:txBody>
                    <a:bodyPr/>
                    <a:lstStyle/>
                    <a:p>
                      <a:r>
                        <a:rPr lang="en-US" dirty="0" err="1" smtClean="0"/>
                        <a:t>Checkin</a:t>
                      </a:r>
                      <a:endParaRPr lang="en-US" dirty="0"/>
                    </a:p>
                  </a:txBody>
                  <a:tcPr/>
                </a:tc>
                <a:tc>
                  <a:txBody>
                    <a:bodyPr/>
                    <a:lstStyle/>
                    <a:p>
                      <a:r>
                        <a:rPr lang="en-US" b="1" dirty="0" smtClean="0"/>
                        <a:t>Dirty</a:t>
                      </a:r>
                      <a:endParaRPr lang="en-US" b="1" dirty="0"/>
                    </a:p>
                  </a:txBody>
                  <a:tcPr/>
                </a:tc>
              </a:tr>
              <a:tr h="370840">
                <a:tc>
                  <a:txBody>
                    <a:bodyPr/>
                    <a:lstStyle/>
                    <a:p>
                      <a:r>
                        <a:rPr lang="en-US" b="1" dirty="0" smtClean="0"/>
                        <a:t>Push</a:t>
                      </a:r>
                      <a:endParaRPr lang="en-US" b="1" dirty="0"/>
                    </a:p>
                  </a:txBody>
                  <a:tcPr/>
                </a:tc>
                <a:tc>
                  <a:txBody>
                    <a:bodyPr/>
                    <a:lstStyle/>
                    <a:p>
                      <a:r>
                        <a:rPr lang="en-US" b="1" dirty="0" smtClean="0"/>
                        <a:t>Stash</a:t>
                      </a:r>
                      <a:endParaRPr lang="en-US" b="1" dirty="0"/>
                    </a:p>
                  </a:txBody>
                  <a:tcPr/>
                </a:tc>
              </a:tr>
              <a:tr h="370840">
                <a:tc>
                  <a:txBody>
                    <a:bodyPr/>
                    <a:lstStyle/>
                    <a:p>
                      <a:r>
                        <a:rPr lang="en-US" b="1" dirty="0" smtClean="0"/>
                        <a:t>Merge</a:t>
                      </a:r>
                      <a:endParaRPr lang="en-US" b="1" dirty="0"/>
                    </a:p>
                  </a:txBody>
                  <a:tcPr/>
                </a:tc>
                <a:tc>
                  <a:txBody>
                    <a:bodyPr/>
                    <a:lstStyle/>
                    <a:p>
                      <a:r>
                        <a:rPr lang="en-US" dirty="0" smtClean="0"/>
                        <a:t>Workspace</a:t>
                      </a:r>
                      <a:endParaRPr lang="en-US" dirty="0"/>
                    </a:p>
                  </a:txBody>
                  <a:tcPr/>
                </a:tc>
              </a:tr>
              <a:tr h="370840">
                <a:tc>
                  <a:txBody>
                    <a:bodyPr/>
                    <a:lstStyle/>
                    <a:p>
                      <a:r>
                        <a:rPr lang="en-US" b="1" dirty="0" smtClean="0"/>
                        <a:t>Checkout</a:t>
                      </a:r>
                      <a:endParaRPr lang="en-US" b="1" dirty="0"/>
                    </a:p>
                  </a:txBody>
                  <a:tcPr/>
                </a:tc>
                <a:tc>
                  <a:txBody>
                    <a:bodyPr/>
                    <a:lstStyle/>
                    <a:p>
                      <a:r>
                        <a:rPr lang="en-US" dirty="0" smtClean="0"/>
                        <a:t>View</a:t>
                      </a:r>
                      <a:endParaRPr lang="en-US" dirty="0"/>
                    </a:p>
                  </a:txBody>
                  <a:tcPr/>
                </a:tc>
              </a:tr>
              <a:tr h="370840">
                <a:tc>
                  <a:txBody>
                    <a:bodyPr/>
                    <a:lstStyle/>
                    <a:p>
                      <a:r>
                        <a:rPr lang="en-US" b="1" dirty="0" smtClean="0"/>
                        <a:t>Pull</a:t>
                      </a:r>
                      <a:endParaRPr lang="en-US" b="1"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294636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SCMs</a:t>
            </a:r>
            <a:endParaRPr lang="en-US" dirty="0"/>
          </a:p>
        </p:txBody>
      </p:sp>
      <p:sp>
        <p:nvSpPr>
          <p:cNvPr id="3" name="Content Placeholder 2"/>
          <p:cNvSpPr>
            <a:spLocks noGrp="1"/>
          </p:cNvSpPr>
          <p:nvPr>
            <p:ph idx="1"/>
          </p:nvPr>
        </p:nvSpPr>
        <p:spPr/>
        <p:txBody>
          <a:bodyPr>
            <a:normAutofit/>
          </a:bodyPr>
          <a:lstStyle/>
          <a:p>
            <a:r>
              <a:rPr lang="en-US" dirty="0" smtClean="0"/>
              <a:t>Concurrent </a:t>
            </a:r>
            <a:r>
              <a:rPr lang="en-US" dirty="0"/>
              <a:t>Versions System (CVS)</a:t>
            </a:r>
          </a:p>
          <a:p>
            <a:r>
              <a:rPr lang="en-US" dirty="0" smtClean="0"/>
              <a:t>Revision </a:t>
            </a:r>
            <a:r>
              <a:rPr lang="en-US" dirty="0"/>
              <a:t>Control System (RCS</a:t>
            </a:r>
            <a:r>
              <a:rPr lang="en-US" dirty="0" smtClean="0"/>
              <a:t>)</a:t>
            </a:r>
          </a:p>
          <a:p>
            <a:r>
              <a:rPr lang="en-US" dirty="0" smtClean="0"/>
              <a:t>Source </a:t>
            </a:r>
            <a:r>
              <a:rPr lang="en-US" dirty="0"/>
              <a:t>Code Control System (SCCS)</a:t>
            </a:r>
          </a:p>
          <a:p>
            <a:r>
              <a:rPr lang="en-US" dirty="0" err="1" smtClean="0"/>
              <a:t>Git</a:t>
            </a:r>
            <a:r>
              <a:rPr lang="en-US" dirty="0" smtClean="0"/>
              <a:t> </a:t>
            </a:r>
            <a:r>
              <a:rPr lang="en-US" dirty="0"/>
              <a:t>(</a:t>
            </a:r>
            <a:r>
              <a:rPr lang="en-US" dirty="0" err="1"/>
              <a:t>GitHub</a:t>
            </a:r>
            <a:r>
              <a:rPr lang="en-US" dirty="0"/>
              <a:t>, </a:t>
            </a:r>
            <a:r>
              <a:rPr lang="en-US" dirty="0" err="1"/>
              <a:t>BitBucket</a:t>
            </a:r>
            <a:r>
              <a:rPr lang="en-US" dirty="0"/>
              <a:t>)</a:t>
            </a:r>
          </a:p>
          <a:p>
            <a:r>
              <a:rPr lang="en-US" dirty="0" smtClean="0"/>
              <a:t>Mercurial </a:t>
            </a:r>
            <a:r>
              <a:rPr lang="en-US" dirty="0"/>
              <a:t>(</a:t>
            </a:r>
            <a:r>
              <a:rPr lang="en-US" dirty="0" err="1"/>
              <a:t>Heroku</a:t>
            </a:r>
            <a:r>
              <a:rPr lang="en-US" dirty="0" smtClean="0"/>
              <a:t>)</a:t>
            </a:r>
          </a:p>
          <a:p>
            <a:r>
              <a:rPr lang="en-US" dirty="0" smtClean="0"/>
              <a:t>Subversion (SVN)</a:t>
            </a:r>
            <a:endParaRPr lang="en-US" dirty="0"/>
          </a:p>
        </p:txBody>
      </p:sp>
    </p:spTree>
    <p:extLst>
      <p:ext uri="{BB962C8B-B14F-4D97-AF65-F5344CB8AC3E}">
        <p14:creationId xmlns:p14="http://schemas.microsoft.com/office/powerpoint/2010/main" val="387556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a:t>
            </a:r>
            <a:r>
              <a:rPr lang="en-US" dirty="0" err="1" smtClean="0"/>
              <a:t>Git</a:t>
            </a:r>
            <a:r>
              <a:rPr lang="en-US" dirty="0" smtClean="0"/>
              <a:t>?</a:t>
            </a:r>
            <a:endParaRPr lang="en-US" dirty="0"/>
          </a:p>
        </p:txBody>
      </p:sp>
      <p:sp>
        <p:nvSpPr>
          <p:cNvPr id="5" name="Subtitle 4"/>
          <p:cNvSpPr>
            <a:spLocks noGrp="1"/>
          </p:cNvSpPr>
          <p:nvPr>
            <p:ph type="subTitle"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1041930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SCMs</a:t>
            </a:r>
            <a:endParaRPr lang="en-US" dirty="0"/>
          </a:p>
        </p:txBody>
      </p:sp>
      <p:sp>
        <p:nvSpPr>
          <p:cNvPr id="3" name="Content Placeholder 2"/>
          <p:cNvSpPr>
            <a:spLocks noGrp="1"/>
          </p:cNvSpPr>
          <p:nvPr>
            <p:ph idx="1"/>
          </p:nvPr>
        </p:nvSpPr>
        <p:spPr/>
        <p:txBody>
          <a:bodyPr>
            <a:normAutofit/>
          </a:bodyPr>
          <a:lstStyle/>
          <a:p>
            <a:r>
              <a:rPr lang="en-US" dirty="0" smtClean="0"/>
              <a:t>PVCS</a:t>
            </a:r>
          </a:p>
          <a:p>
            <a:r>
              <a:rPr lang="en-US" dirty="0"/>
              <a:t>IBM Rational Clear Case </a:t>
            </a:r>
          </a:p>
          <a:p>
            <a:r>
              <a:rPr lang="en-US" dirty="0" smtClean="0"/>
              <a:t>IBM </a:t>
            </a:r>
            <a:r>
              <a:rPr lang="en-US" dirty="0"/>
              <a:t>RTC</a:t>
            </a:r>
          </a:p>
          <a:p>
            <a:endParaRPr lang="en-US" dirty="0"/>
          </a:p>
        </p:txBody>
      </p:sp>
    </p:spTree>
    <p:extLst>
      <p:ext uri="{BB962C8B-B14F-4D97-AF65-F5344CB8AC3E}">
        <p14:creationId xmlns:p14="http://schemas.microsoft.com/office/powerpoint/2010/main" val="3689086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Working with </a:t>
            </a:r>
            <a:r>
              <a:rPr lang="en-US" dirty="0" err="1" smtClean="0"/>
              <a:t>Git</a:t>
            </a:r>
            <a:endParaRPr lang="en-US" dirty="0"/>
          </a:p>
        </p:txBody>
      </p:sp>
      <p:sp>
        <p:nvSpPr>
          <p:cNvPr id="5" name="Subtitle 4"/>
          <p:cNvSpPr>
            <a:spLocks noGrp="1"/>
          </p:cNvSpPr>
          <p:nvPr>
            <p:ph type="subTitle"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3588840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Distributed Repository</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dirty="0"/>
          </a:p>
          <a:p>
            <a:endParaRPr lang="en-US" dirty="0" smtClean="0"/>
          </a:p>
        </p:txBody>
      </p:sp>
      <p:pic>
        <p:nvPicPr>
          <p:cNvPr id="4" name="Picture 3" descr="version-control-distribut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394" y="1844306"/>
            <a:ext cx="6084360" cy="4683644"/>
          </a:xfrm>
          <a:prstGeom prst="rect">
            <a:avLst/>
          </a:prstGeom>
        </p:spPr>
      </p:pic>
    </p:spTree>
    <p:extLst>
      <p:ext uri="{BB962C8B-B14F-4D97-AF65-F5344CB8AC3E}">
        <p14:creationId xmlns:p14="http://schemas.microsoft.com/office/powerpoint/2010/main" val="2162065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95040"/>
            <a:ext cx="8610600" cy="1293028"/>
          </a:xfrm>
        </p:spPr>
        <p:txBody>
          <a:bodyPr/>
          <a:lstStyle/>
          <a:p>
            <a:r>
              <a:rPr lang="en-US" dirty="0" smtClean="0"/>
              <a:t>(</a:t>
            </a:r>
            <a:r>
              <a:rPr lang="en-US" dirty="0" err="1" smtClean="0"/>
              <a:t>Git</a:t>
            </a:r>
            <a:r>
              <a:rPr lang="en-US" dirty="0" smtClean="0"/>
              <a:t> is not) Centralized Repository</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dirty="0"/>
          </a:p>
          <a:p>
            <a:endParaRPr lang="en-US" dirty="0" smtClean="0"/>
          </a:p>
        </p:txBody>
      </p:sp>
      <p:pic>
        <p:nvPicPr>
          <p:cNvPr id="5" name="Picture 4" descr="version-control-centraliz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559" y="1772300"/>
            <a:ext cx="6571671" cy="4680122"/>
          </a:xfrm>
          <a:prstGeom prst="rect">
            <a:avLst/>
          </a:prstGeom>
        </p:spPr>
      </p:pic>
    </p:spTree>
    <p:extLst>
      <p:ext uri="{BB962C8B-B14F-4D97-AF65-F5344CB8AC3E}">
        <p14:creationId xmlns:p14="http://schemas.microsoft.com/office/powerpoint/2010/main" val="3337680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396" y="12811"/>
            <a:ext cx="8610600" cy="1293028"/>
          </a:xfrm>
        </p:spPr>
        <p:txBody>
          <a:bodyPr/>
          <a:lstStyle/>
          <a:p>
            <a:r>
              <a:rPr lang="en-US" dirty="0" err="1" smtClean="0"/>
              <a:t>Git</a:t>
            </a:r>
            <a:r>
              <a:rPr lang="en-US" dirty="0" smtClean="0"/>
              <a:t> – Distributed Repository</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dirty="0"/>
          </a:p>
          <a:p>
            <a:endParaRPr lang="en-US" dirty="0" smtClean="0"/>
          </a:p>
        </p:txBody>
      </p:sp>
      <p:pic>
        <p:nvPicPr>
          <p:cNvPr id="5" name="Picture 4" descr="dvc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231" y="1039091"/>
            <a:ext cx="7695994" cy="5731744"/>
          </a:xfrm>
          <a:prstGeom prst="rect">
            <a:avLst/>
          </a:prstGeom>
        </p:spPr>
      </p:pic>
    </p:spTree>
    <p:extLst>
      <p:ext uri="{BB962C8B-B14F-4D97-AF65-F5344CB8AC3E}">
        <p14:creationId xmlns:p14="http://schemas.microsoft.com/office/powerpoint/2010/main" val="2890481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indent="0">
              <a:buNone/>
            </a:pPr>
            <a:endParaRPr lang="en-US" dirty="0"/>
          </a:p>
          <a:p>
            <a:endParaRPr lang="en-US" dirty="0" smtClean="0"/>
          </a:p>
        </p:txBody>
      </p:sp>
      <p:pic>
        <p:nvPicPr>
          <p:cNvPr id="5" name="Picture 4" descr="central vs dist.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347421" y="99413"/>
            <a:ext cx="7009607" cy="6599955"/>
          </a:xfrm>
          <a:prstGeom prst="rect">
            <a:avLst/>
          </a:prstGeom>
          <a:solidFill>
            <a:schemeClr val="tx1"/>
          </a:solidFill>
        </p:spPr>
      </p:pic>
    </p:spTree>
    <p:extLst>
      <p:ext uri="{BB962C8B-B14F-4D97-AF65-F5344CB8AC3E}">
        <p14:creationId xmlns:p14="http://schemas.microsoft.com/office/powerpoint/2010/main" val="506525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normAutofit/>
          </a:bodyPr>
          <a:lstStyle/>
          <a:p>
            <a:r>
              <a:rPr lang="en-US" dirty="0"/>
              <a:t>By far, the most widely used modern version control system in the world today is </a:t>
            </a:r>
            <a:r>
              <a:rPr lang="en-US" dirty="0" err="1"/>
              <a:t>Git</a:t>
            </a:r>
            <a:r>
              <a:rPr lang="en-US" dirty="0"/>
              <a:t>. </a:t>
            </a:r>
            <a:r>
              <a:rPr lang="en-US" dirty="0" err="1"/>
              <a:t>Git</a:t>
            </a:r>
            <a:r>
              <a:rPr lang="en-US" dirty="0"/>
              <a:t> is a mature, actively maintained open source project originally developed in 2005 by Linus Torvalds, the famous creator of the Linux operating system kernel. A staggering number of software projects rely on </a:t>
            </a:r>
            <a:r>
              <a:rPr lang="en-US" dirty="0" err="1"/>
              <a:t>Git</a:t>
            </a:r>
            <a:r>
              <a:rPr lang="en-US" dirty="0"/>
              <a:t> for version control, including commercial projects as well as open source</a:t>
            </a:r>
            <a:r>
              <a:rPr lang="en-US" dirty="0" smtClean="0"/>
              <a:t>.</a:t>
            </a:r>
          </a:p>
          <a:p>
            <a:r>
              <a:rPr lang="en-US" dirty="0" smtClean="0"/>
              <a:t>Has a distributed architecture, called DVCS (distributed version control system)</a:t>
            </a:r>
          </a:p>
          <a:p>
            <a:r>
              <a:rPr lang="en-US" dirty="0" smtClean="0">
                <a:solidFill>
                  <a:srgbClr val="FFFFFF"/>
                </a:solidFill>
              </a:rPr>
              <a:t>Every </a:t>
            </a:r>
            <a:r>
              <a:rPr lang="en-US" dirty="0" err="1">
                <a:solidFill>
                  <a:srgbClr val="FFFFFF"/>
                </a:solidFill>
              </a:rPr>
              <a:t>Git</a:t>
            </a:r>
            <a:r>
              <a:rPr lang="en-US" dirty="0">
                <a:solidFill>
                  <a:srgbClr val="FFFFFF"/>
                </a:solidFill>
              </a:rPr>
              <a:t> directory on every computer is a full-fledged repository with complete history and full version tracking abilities, independent of network access or a central server</a:t>
            </a:r>
          </a:p>
          <a:p>
            <a:endParaRPr lang="en-US" dirty="0"/>
          </a:p>
          <a:p>
            <a:endParaRPr lang="en-US" dirty="0"/>
          </a:p>
        </p:txBody>
      </p:sp>
    </p:spTree>
    <p:extLst>
      <p:ext uri="{BB962C8B-B14F-4D97-AF65-F5344CB8AC3E}">
        <p14:creationId xmlns:p14="http://schemas.microsoft.com/office/powerpoint/2010/main" val="185025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a:t>
            </a:r>
            <a:r>
              <a:rPr lang="en-US" dirty="0" err="1" smtClean="0"/>
              <a:t>GitHub</a:t>
            </a:r>
            <a:r>
              <a:rPr lang="en-US" dirty="0" smtClean="0"/>
              <a:t>?</a:t>
            </a:r>
            <a:endParaRPr lang="en-US" dirty="0"/>
          </a:p>
        </p:txBody>
      </p:sp>
      <p:sp>
        <p:nvSpPr>
          <p:cNvPr id="5" name="Subtitle 4"/>
          <p:cNvSpPr>
            <a:spLocks noGrp="1"/>
          </p:cNvSpPr>
          <p:nvPr>
            <p:ph type="subTitle"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119825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7859"/>
            <a:ext cx="8610600" cy="1293028"/>
          </a:xfrm>
        </p:spPr>
        <p:txBody>
          <a:bodyPr/>
          <a:lstStyle/>
          <a:p>
            <a:r>
              <a:rPr lang="en-US" dirty="0" err="1" smtClean="0"/>
              <a:t>GitHub</a:t>
            </a:r>
            <a:endParaRPr lang="en-US" dirty="0"/>
          </a:p>
        </p:txBody>
      </p:sp>
      <p:sp>
        <p:nvSpPr>
          <p:cNvPr id="3" name="Content Placeholder 2"/>
          <p:cNvSpPr>
            <a:spLocks noGrp="1"/>
          </p:cNvSpPr>
          <p:nvPr>
            <p:ph idx="1"/>
          </p:nvPr>
        </p:nvSpPr>
        <p:spPr>
          <a:xfrm>
            <a:off x="685800" y="1270066"/>
            <a:ext cx="10820400" cy="5163998"/>
          </a:xfrm>
        </p:spPr>
        <p:txBody>
          <a:bodyPr>
            <a:normAutofit lnSpcReduction="10000"/>
          </a:bodyPr>
          <a:lstStyle/>
          <a:p>
            <a:r>
              <a:rPr lang="en-US" dirty="0" smtClean="0"/>
              <a:t>A web</a:t>
            </a:r>
            <a:r>
              <a:rPr lang="en-US" dirty="0"/>
              <a:t>-based </a:t>
            </a:r>
            <a:r>
              <a:rPr lang="en-US" dirty="0" err="1"/>
              <a:t>Git</a:t>
            </a:r>
            <a:r>
              <a:rPr lang="en-US" dirty="0"/>
              <a:t> or version control repository and Internet hosting service. It is mostly used for code. It offers all of the distributed version control and source code management (SCM) functionality of </a:t>
            </a:r>
            <a:r>
              <a:rPr lang="en-US" dirty="0" err="1"/>
              <a:t>Git</a:t>
            </a:r>
            <a:r>
              <a:rPr lang="en-US" dirty="0"/>
              <a:t> as well as adding its own </a:t>
            </a:r>
            <a:r>
              <a:rPr lang="en-US" dirty="0" smtClean="0"/>
              <a:t>features. </a:t>
            </a:r>
          </a:p>
          <a:p>
            <a:r>
              <a:rPr lang="en-US" dirty="0" smtClean="0"/>
              <a:t>The </a:t>
            </a:r>
            <a:r>
              <a:rPr lang="en-US" dirty="0"/>
              <a:t>flagship functionality of </a:t>
            </a:r>
            <a:r>
              <a:rPr lang="en-US" dirty="0" err="1"/>
              <a:t>GitHub</a:t>
            </a:r>
            <a:r>
              <a:rPr lang="en-US" dirty="0"/>
              <a:t> is “</a:t>
            </a:r>
            <a:r>
              <a:rPr lang="en-US" b="1" dirty="0">
                <a:solidFill>
                  <a:srgbClr val="FFFF00"/>
                </a:solidFill>
              </a:rPr>
              <a:t>forking</a:t>
            </a:r>
            <a:r>
              <a:rPr lang="en-US" dirty="0"/>
              <a:t>” – copying a repository from one user’s account to another. This enables you to take a project that you don’t have write access to and modify it under your own account. If you make changes you’d like to share, you can send a notification called a “</a:t>
            </a:r>
            <a:r>
              <a:rPr lang="en-US" b="1" dirty="0">
                <a:solidFill>
                  <a:srgbClr val="FFFF00"/>
                </a:solidFill>
              </a:rPr>
              <a:t>pull request</a:t>
            </a:r>
            <a:r>
              <a:rPr lang="en-US" dirty="0"/>
              <a:t>” to the original owner. That user can then, with a click of a button, merge the changes found in your repo with the original </a:t>
            </a:r>
            <a:r>
              <a:rPr lang="en-US" dirty="0" smtClean="0"/>
              <a:t>repo</a:t>
            </a:r>
          </a:p>
          <a:p>
            <a:r>
              <a:rPr lang="en-US" dirty="0"/>
              <a:t>These three features – </a:t>
            </a:r>
            <a:r>
              <a:rPr lang="en-US" b="1" dirty="0">
                <a:solidFill>
                  <a:srgbClr val="FFFF00"/>
                </a:solidFill>
              </a:rPr>
              <a:t>fork, pull request and merge</a:t>
            </a:r>
            <a:r>
              <a:rPr lang="en-US" dirty="0">
                <a:solidFill>
                  <a:srgbClr val="FFFF00"/>
                </a:solidFill>
              </a:rPr>
              <a:t> </a:t>
            </a:r>
            <a:r>
              <a:rPr lang="en-US" dirty="0"/>
              <a:t>– are what make </a:t>
            </a:r>
            <a:r>
              <a:rPr lang="en-US" dirty="0" err="1"/>
              <a:t>GitHub</a:t>
            </a:r>
            <a:r>
              <a:rPr lang="en-US" dirty="0"/>
              <a:t> so powerful.</a:t>
            </a:r>
          </a:p>
          <a:p>
            <a:r>
              <a:rPr lang="en-US" dirty="0"/>
              <a:t>Integrated free wiki</a:t>
            </a:r>
          </a:p>
          <a:p>
            <a:r>
              <a:rPr lang="en-US" dirty="0"/>
              <a:t>Simple Markdown pages for notes and general documentation</a:t>
            </a:r>
          </a:p>
          <a:p>
            <a:r>
              <a:rPr lang="en-US" dirty="0"/>
              <a:t>Integrated free issue </a:t>
            </a:r>
            <a:r>
              <a:rPr lang="en-US" dirty="0" smtClean="0"/>
              <a:t>tracker</a:t>
            </a:r>
            <a:endParaRPr lang="en-US" dirty="0"/>
          </a:p>
          <a:p>
            <a:r>
              <a:rPr lang="en-US" dirty="0" smtClean="0"/>
              <a:t>Easy Collaboration</a:t>
            </a:r>
          </a:p>
          <a:p>
            <a:endParaRPr lang="en-US" dirty="0"/>
          </a:p>
          <a:p>
            <a:endParaRPr lang="en-US" dirty="0"/>
          </a:p>
        </p:txBody>
      </p:sp>
    </p:spTree>
    <p:extLst>
      <p:ext uri="{BB962C8B-B14F-4D97-AF65-F5344CB8AC3E}">
        <p14:creationId xmlns:p14="http://schemas.microsoft.com/office/powerpoint/2010/main" val="179154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Guides</a:t>
            </a:r>
            <a:endParaRPr lang="en-US" dirty="0"/>
          </a:p>
        </p:txBody>
      </p:sp>
      <p:sp>
        <p:nvSpPr>
          <p:cNvPr id="3" name="Content Placeholder 2"/>
          <p:cNvSpPr>
            <a:spLocks noGrp="1"/>
          </p:cNvSpPr>
          <p:nvPr>
            <p:ph idx="1"/>
          </p:nvPr>
        </p:nvSpPr>
        <p:spPr/>
        <p:txBody>
          <a:bodyPr>
            <a:normAutofit/>
          </a:bodyPr>
          <a:lstStyle/>
          <a:p>
            <a:r>
              <a:rPr lang="en-US" u="sng" dirty="0" smtClean="0">
                <a:hlinkClick r:id="rId2"/>
              </a:rPr>
              <a:t>https</a:t>
            </a:r>
            <a:r>
              <a:rPr lang="en-US" u="sng" dirty="0">
                <a:hlinkClick r:id="rId2"/>
              </a:rPr>
              <a:t>://guides.github.com</a:t>
            </a:r>
            <a:r>
              <a:rPr lang="en-US" u="sng" dirty="0" smtClean="0">
                <a:hlinkClick r:id="rId2"/>
              </a:rPr>
              <a:t>/</a:t>
            </a:r>
            <a:endParaRPr lang="en-US" u="sng" dirty="0" smtClean="0"/>
          </a:p>
          <a:p>
            <a:r>
              <a:rPr lang="en-US" dirty="0" smtClean="0"/>
              <a:t>3 – 15 minutes guides</a:t>
            </a:r>
          </a:p>
          <a:p>
            <a:r>
              <a:rPr lang="en-US" dirty="0" smtClean="0"/>
              <a:t>The basics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11184840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tf00001028</Template>
  <TotalTime>996</TotalTime>
  <Words>2188</Words>
  <Application>Microsoft Macintosh PowerPoint</Application>
  <PresentationFormat>Custom</PresentationFormat>
  <Paragraphs>319</Paragraphs>
  <Slides>55</Slides>
  <Notes>22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Vapor Trail</vt:lpstr>
      <vt:lpstr>hackMGM</vt:lpstr>
      <vt:lpstr>Jacqueline “Jacquie” McKinney</vt:lpstr>
      <vt:lpstr>Agenda</vt:lpstr>
      <vt:lpstr>Handouts</vt:lpstr>
      <vt:lpstr>What is Git?</vt:lpstr>
      <vt:lpstr>Git</vt:lpstr>
      <vt:lpstr>What is GitHub?</vt:lpstr>
      <vt:lpstr>GitHub</vt:lpstr>
      <vt:lpstr>GitHub Guides</vt:lpstr>
      <vt:lpstr>Working in GitHub</vt:lpstr>
      <vt:lpstr>Markdown</vt:lpstr>
      <vt:lpstr>Working with Git</vt:lpstr>
      <vt:lpstr>Git – Distributed Repository</vt:lpstr>
      <vt:lpstr>Git</vt:lpstr>
      <vt:lpstr>Git – Master</vt:lpstr>
      <vt:lpstr>Git – Branch / Tag / Commit</vt:lpstr>
      <vt:lpstr>Git – HEAD</vt:lpstr>
      <vt:lpstr>Git – HEAD</vt:lpstr>
      <vt:lpstr>Git – HEAD</vt:lpstr>
      <vt:lpstr>Git – HEAD (Advanced)</vt:lpstr>
      <vt:lpstr>The Basics of Git and GitHub</vt:lpstr>
      <vt:lpstr>Working in GitHub</vt:lpstr>
      <vt:lpstr>GitHub Issues</vt:lpstr>
      <vt:lpstr>GitHub Closing Issues</vt:lpstr>
      <vt:lpstr>Forking &amp; Feature Workflow</vt:lpstr>
      <vt:lpstr>Feature &amp; Forking Workflow</vt:lpstr>
      <vt:lpstr>GitHub - Projects</vt:lpstr>
      <vt:lpstr>Projects</vt:lpstr>
      <vt:lpstr>Git/GitHub Install</vt:lpstr>
      <vt:lpstr>Git/GitHub Install</vt:lpstr>
      <vt:lpstr>Git/GitHub Install</vt:lpstr>
      <vt:lpstr>Exercise</vt:lpstr>
      <vt:lpstr>Exercise</vt:lpstr>
      <vt:lpstr>Additional Resources</vt:lpstr>
      <vt:lpstr>Resources</vt:lpstr>
      <vt:lpstr>Questions?</vt:lpstr>
      <vt:lpstr>Get to hackin’!</vt:lpstr>
      <vt:lpstr>Extras</vt:lpstr>
      <vt:lpstr>Agenda</vt:lpstr>
      <vt:lpstr>What is CM?</vt:lpstr>
      <vt:lpstr>Configuration Management or Source Code Management </vt:lpstr>
      <vt:lpstr>Concepts &amp; Terminology</vt:lpstr>
      <vt:lpstr>CM</vt:lpstr>
      <vt:lpstr>Why do you need CM?</vt:lpstr>
      <vt:lpstr>CM</vt:lpstr>
      <vt:lpstr>CM</vt:lpstr>
      <vt:lpstr>Open Source/Hobby Software</vt:lpstr>
      <vt:lpstr>Terminology</vt:lpstr>
      <vt:lpstr>Free SCMs</vt:lpstr>
      <vt:lpstr>Commercial SCMs</vt:lpstr>
      <vt:lpstr>Working with Git</vt:lpstr>
      <vt:lpstr>Git – Distributed Repository</vt:lpstr>
      <vt:lpstr>(Git is not) Centralized Repository</vt:lpstr>
      <vt:lpstr>Git – Distributed Repository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Hinshaw</dc:creator>
  <cp:lastModifiedBy>Jacqueline McKinney</cp:lastModifiedBy>
  <cp:revision>103</cp:revision>
  <dcterms:created xsi:type="dcterms:W3CDTF">2017-07-01T03:56:14Z</dcterms:created>
  <dcterms:modified xsi:type="dcterms:W3CDTF">2017-08-17T23:00:12Z</dcterms:modified>
</cp:coreProperties>
</file>