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1" r:id="rId5"/>
    <p:sldId id="264" r:id="rId6"/>
    <p:sldId id="262"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B1641-F580-4C5D-99CB-C98ECE672598}" v="527" dt="2022-04-20T18:52:47.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6" d="100"/>
          <a:sy n="96" d="100"/>
        </p:scale>
        <p:origin x="-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2345051-2045-45DA-935E-2E3CA1A69ADC}" type="datetimeFigureOut">
              <a:rPr lang="en-US" smtClean="0"/>
              <a:t>4/21/2022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7CD31F4-64FA-4BA0-9498-67783267A8C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25198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6980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49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0439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934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018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8088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8770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976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911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8702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2345051-2045-45DA-935E-2E3CA1A69ADC}" type="datetimeFigureOut">
              <a:rPr lang="en-US" smtClean="0"/>
              <a:t>4/21/2022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70253378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1580" y="1343904"/>
            <a:ext cx="4368602" cy="1956841"/>
          </a:xfrm>
        </p:spPr>
        <p:txBody>
          <a:bodyPr vert="horz" lIns="91440" tIns="45720" rIns="91440" bIns="45720" rtlCol="0" anchor="b">
            <a:normAutofit/>
          </a:bodyPr>
          <a:lstStyle/>
          <a:p>
            <a:pPr algn="l">
              <a:lnSpc>
                <a:spcPct val="90000"/>
              </a:lnSpc>
            </a:pPr>
            <a:r>
              <a:rPr lang="en-US" dirty="0">
                <a:latin typeface="Baskerville Old Face" panose="02020602080505020303" pitchFamily="18" charset="0"/>
              </a:rPr>
              <a:t>Restaurant Order management system</a:t>
            </a:r>
          </a:p>
        </p:txBody>
      </p:sp>
      <p:sp>
        <p:nvSpPr>
          <p:cNvPr id="5" name="TextBox 4">
            <a:extLst>
              <a:ext uri="{FF2B5EF4-FFF2-40B4-BE49-F238E27FC236}">
                <a16:creationId xmlns:a16="http://schemas.microsoft.com/office/drawing/2014/main" id="{6579FE7C-C717-543D-66B3-CADD8AB0FE84}"/>
              </a:ext>
            </a:extLst>
          </p:cNvPr>
          <p:cNvSpPr txBox="1"/>
          <p:nvPr/>
        </p:nvSpPr>
        <p:spPr>
          <a:xfrm>
            <a:off x="220631" y="3728576"/>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900" dirty="0">
                <a:latin typeface="Baskerville Old Face" panose="02020602080505020303" pitchFamily="18" charset="0"/>
              </a:rPr>
              <a:t>Aditya Pendyala RA1911003010594</a:t>
            </a:r>
          </a:p>
          <a:p>
            <a:pPr>
              <a:lnSpc>
                <a:spcPct val="110000"/>
              </a:lnSpc>
              <a:spcAft>
                <a:spcPts val="600"/>
              </a:spcAft>
            </a:pPr>
            <a:r>
              <a:rPr lang="en-US" sz="1900" dirty="0">
                <a:latin typeface="Baskerville Old Face" panose="02020602080505020303" pitchFamily="18" charset="0"/>
              </a:rPr>
              <a:t>Kevin S Paul RA1911003010599</a:t>
            </a:r>
          </a:p>
          <a:p>
            <a:pPr>
              <a:lnSpc>
                <a:spcPct val="110000"/>
              </a:lnSpc>
              <a:spcAft>
                <a:spcPts val="600"/>
              </a:spcAft>
            </a:pPr>
            <a:r>
              <a:rPr lang="en-US" sz="1900" dirty="0">
                <a:latin typeface="Baskerville Old Face" panose="02020602080505020303" pitchFamily="18" charset="0"/>
              </a:rPr>
              <a:t>Krishna Sai Parkav RA1911003010574</a:t>
            </a:r>
          </a:p>
        </p:txBody>
      </p:sp>
      <p:pic>
        <p:nvPicPr>
          <p:cNvPr id="8" name="Picture 7">
            <a:extLst>
              <a:ext uri="{FF2B5EF4-FFF2-40B4-BE49-F238E27FC236}">
                <a16:creationId xmlns:a16="http://schemas.microsoft.com/office/drawing/2014/main" id="{824D1BDD-812F-43E1-9115-4EDDFE96D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686" y="1008321"/>
            <a:ext cx="5757644" cy="384034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3CA496-2D31-4238-889A-6CF68DE55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379" y="1327150"/>
            <a:ext cx="10158471" cy="4477302"/>
          </a:xfrm>
          <a:prstGeom prst="rect">
            <a:avLst/>
          </a:prstGeom>
        </p:spPr>
      </p:pic>
    </p:spTree>
    <p:extLst>
      <p:ext uri="{BB962C8B-B14F-4D97-AF65-F5344CB8AC3E}">
        <p14:creationId xmlns:p14="http://schemas.microsoft.com/office/powerpoint/2010/main" val="84848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43275D-6F4A-4EAD-A956-C40A6E013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60" y="1279524"/>
            <a:ext cx="10078540" cy="4548781"/>
          </a:xfrm>
          <a:prstGeom prst="rect">
            <a:avLst/>
          </a:prstGeom>
        </p:spPr>
      </p:pic>
    </p:spTree>
    <p:extLst>
      <p:ext uri="{BB962C8B-B14F-4D97-AF65-F5344CB8AC3E}">
        <p14:creationId xmlns:p14="http://schemas.microsoft.com/office/powerpoint/2010/main" val="741587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2E8818-5C34-430C-81AB-215EE942A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56" y="1397000"/>
            <a:ext cx="10080944" cy="4335890"/>
          </a:xfrm>
          <a:prstGeom prst="rect">
            <a:avLst/>
          </a:prstGeom>
        </p:spPr>
      </p:pic>
    </p:spTree>
    <p:extLst>
      <p:ext uri="{BB962C8B-B14F-4D97-AF65-F5344CB8AC3E}">
        <p14:creationId xmlns:p14="http://schemas.microsoft.com/office/powerpoint/2010/main" val="203932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FA5E09-7EFC-4C89-B2B2-B1F2B29B2598}"/>
              </a:ext>
            </a:extLst>
          </p:cNvPr>
          <p:cNvSpPr>
            <a:spLocks noGrp="1"/>
          </p:cNvSpPr>
          <p:nvPr>
            <p:ph idx="1"/>
          </p:nvPr>
        </p:nvSpPr>
        <p:spPr>
          <a:xfrm>
            <a:off x="2923695" y="2546405"/>
            <a:ext cx="5274100" cy="1765190"/>
          </a:xfrm>
        </p:spPr>
        <p:txBody>
          <a:bodyPr>
            <a:normAutofit/>
          </a:bodyPr>
          <a:lstStyle/>
          <a:p>
            <a:pPr marL="0" indent="0">
              <a:buNone/>
            </a:pPr>
            <a:r>
              <a:rPr lang="en-US" sz="7200" dirty="0"/>
              <a:t>Thank You</a:t>
            </a:r>
            <a:endParaRPr lang="en-IN" sz="7200" dirty="0"/>
          </a:p>
        </p:txBody>
      </p:sp>
    </p:spTree>
    <p:extLst>
      <p:ext uri="{BB962C8B-B14F-4D97-AF65-F5344CB8AC3E}">
        <p14:creationId xmlns:p14="http://schemas.microsoft.com/office/powerpoint/2010/main" val="235658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3CFC-E9BB-0BBA-980A-8F57B5FF0EFF}"/>
              </a:ext>
            </a:extLst>
          </p:cNvPr>
          <p:cNvSpPr>
            <a:spLocks noGrp="1"/>
          </p:cNvSpPr>
          <p:nvPr>
            <p:ph type="title"/>
          </p:nvPr>
        </p:nvSpPr>
        <p:spPr>
          <a:xfrm>
            <a:off x="839724" y="1575505"/>
            <a:ext cx="10512552" cy="4066540"/>
          </a:xfrm>
        </p:spPr>
        <p:txBody>
          <a:bodyPr vert="horz" lIns="91440" tIns="45720" rIns="91440" bIns="45720" rtlCol="0" anchor="b">
            <a:normAutofit/>
          </a:bodyPr>
          <a:lstStyle/>
          <a:p>
            <a:pPr algn="l">
              <a:lnSpc>
                <a:spcPct val="90000"/>
              </a:lnSpc>
            </a:pPr>
            <a:r>
              <a:rPr lang="en-US" sz="2400" dirty="0">
                <a:solidFill>
                  <a:schemeClr val="accent1"/>
                </a:solidFill>
              </a:rPr>
              <a:t>WHY THE SYSTEM?</a:t>
            </a:r>
            <a:br>
              <a:rPr lang="en-US" sz="2400" dirty="0">
                <a:solidFill>
                  <a:schemeClr val="accent1"/>
                </a:solidFill>
              </a:rPr>
            </a:br>
            <a:br>
              <a:rPr lang="en-US" sz="2400" dirty="0">
                <a:solidFill>
                  <a:schemeClr val="accent1"/>
                </a:solidFill>
              </a:rPr>
            </a:br>
            <a:r>
              <a:rPr lang="en-US" sz="2400" dirty="0">
                <a:solidFill>
                  <a:schemeClr val="accent1"/>
                </a:solidFill>
              </a:rPr>
              <a:t>A </a:t>
            </a:r>
            <a:r>
              <a:rPr lang="en-US" sz="2400" b="1" dirty="0">
                <a:solidFill>
                  <a:schemeClr val="accent1"/>
                </a:solidFill>
              </a:rPr>
              <a:t>Restaurant Order Management System </a:t>
            </a:r>
            <a:r>
              <a:rPr lang="en-US" sz="2400" dirty="0">
                <a:solidFill>
                  <a:schemeClr val="accent1"/>
                </a:solidFill>
              </a:rPr>
              <a:t>is a mobile software solution that brings sophisticated and personalized user experience to simplify the order booking and managing process for the restaurant management.</a:t>
            </a:r>
            <a:br>
              <a:rPr lang="en-US" sz="2400" dirty="0">
                <a:solidFill>
                  <a:schemeClr val="accent1"/>
                </a:solidFill>
              </a:rPr>
            </a:br>
            <a:br>
              <a:rPr lang="en-US" sz="2400" dirty="0">
                <a:solidFill>
                  <a:schemeClr val="accent1"/>
                </a:solidFill>
              </a:rPr>
            </a:br>
            <a:r>
              <a:rPr lang="en-US" sz="2400" dirty="0">
                <a:solidFill>
                  <a:schemeClr val="accent1"/>
                </a:solidFill>
              </a:rPr>
              <a:t>It stores customers’ order, scheduled table booking,  and change the menu instantaneously.</a:t>
            </a:r>
            <a:br>
              <a:rPr lang="en-US" sz="2400" dirty="0">
                <a:solidFill>
                  <a:schemeClr val="accent1"/>
                </a:solidFill>
              </a:rPr>
            </a:br>
            <a:endParaRPr lang="en-US" sz="2400" dirty="0">
              <a:solidFill>
                <a:schemeClr val="accent1"/>
              </a:solidFill>
            </a:endParaRPr>
          </a:p>
          <a:p>
            <a:pPr algn="l">
              <a:lnSpc>
                <a:spcPct val="90000"/>
              </a:lnSpc>
            </a:pPr>
            <a:r>
              <a:rPr lang="en-US" sz="2400" dirty="0">
                <a:solidFill>
                  <a:schemeClr val="accent1"/>
                </a:solidFill>
              </a:rPr>
              <a:t>You can implement real-time new item availability, offer seat map functionality, and other features. This app eliminates human factor risks and improves conversion rates for your business.</a:t>
            </a:r>
          </a:p>
          <a:p>
            <a:pPr algn="l">
              <a:lnSpc>
                <a:spcPct val="90000"/>
              </a:lnSpc>
            </a:pPr>
            <a:endParaRPr lang="en-US" sz="2400" dirty="0">
              <a:solidFill>
                <a:schemeClr val="accent1"/>
              </a:solidFill>
            </a:endParaRPr>
          </a:p>
        </p:txBody>
      </p:sp>
    </p:spTree>
    <p:extLst>
      <p:ext uri="{BB962C8B-B14F-4D97-AF65-F5344CB8AC3E}">
        <p14:creationId xmlns:p14="http://schemas.microsoft.com/office/powerpoint/2010/main" val="321986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6F07-3797-AA05-373D-5490A3A5048A}"/>
              </a:ext>
            </a:extLst>
          </p:cNvPr>
          <p:cNvSpPr>
            <a:spLocks noGrp="1"/>
          </p:cNvSpPr>
          <p:nvPr>
            <p:ph type="title"/>
          </p:nvPr>
        </p:nvSpPr>
        <p:spPr>
          <a:xfrm>
            <a:off x="640941" y="1771298"/>
            <a:ext cx="10512552" cy="4630211"/>
          </a:xfrm>
        </p:spPr>
        <p:txBody>
          <a:bodyPr vert="horz" lIns="91440" tIns="45720" rIns="91440" bIns="45720" rtlCol="0" anchor="b">
            <a:normAutofit fontScale="90000"/>
          </a:bodyPr>
          <a:lstStyle/>
          <a:p>
            <a:pPr algn="l">
              <a:lnSpc>
                <a:spcPct val="90000"/>
              </a:lnSpc>
            </a:pPr>
            <a:r>
              <a:rPr lang="en-US" sz="3100" dirty="0">
                <a:solidFill>
                  <a:schemeClr val="accent1"/>
                </a:solidFill>
              </a:rPr>
              <a:t>The main objective of the project entire activity is to simplify the order booking process of day to day activities of system Library like:</a:t>
            </a:r>
            <a:br>
              <a:rPr lang="en-US" sz="3100" dirty="0">
                <a:solidFill>
                  <a:schemeClr val="accent1"/>
                </a:solidFill>
              </a:rPr>
            </a:br>
            <a:endParaRPr lang="en-US" sz="3100" dirty="0">
              <a:solidFill>
                <a:schemeClr val="accent1"/>
              </a:solidFill>
            </a:endParaRPr>
          </a:p>
          <a:p>
            <a:pPr algn="l">
              <a:lnSpc>
                <a:spcPct val="90000"/>
              </a:lnSpc>
            </a:pPr>
            <a:r>
              <a:rPr lang="en-US" sz="3100" dirty="0">
                <a:solidFill>
                  <a:schemeClr val="accent1"/>
                </a:solidFill>
              </a:rPr>
              <a:t>1.      Table Availability. </a:t>
            </a:r>
            <a:br>
              <a:rPr lang="en-US" sz="3100" dirty="0">
                <a:solidFill>
                  <a:schemeClr val="accent1"/>
                </a:solidFill>
              </a:rPr>
            </a:br>
            <a:endParaRPr lang="en-US" sz="3100" dirty="0">
              <a:solidFill>
                <a:schemeClr val="accent1"/>
              </a:solidFill>
            </a:endParaRPr>
          </a:p>
          <a:p>
            <a:pPr algn="l">
              <a:lnSpc>
                <a:spcPct val="90000"/>
              </a:lnSpc>
            </a:pPr>
            <a:r>
              <a:rPr lang="en-US" sz="3100" dirty="0">
                <a:solidFill>
                  <a:schemeClr val="accent1"/>
                </a:solidFill>
              </a:rPr>
              <a:t>2.      Instant Order Modification.</a:t>
            </a:r>
            <a:br>
              <a:rPr lang="en-US" sz="3100" dirty="0">
                <a:solidFill>
                  <a:schemeClr val="accent1"/>
                </a:solidFill>
              </a:rPr>
            </a:br>
            <a:endParaRPr lang="en-US" sz="3100" dirty="0">
              <a:solidFill>
                <a:schemeClr val="accent1"/>
              </a:solidFill>
            </a:endParaRPr>
          </a:p>
          <a:p>
            <a:pPr algn="l">
              <a:lnSpc>
                <a:spcPct val="90000"/>
              </a:lnSpc>
            </a:pPr>
            <a:r>
              <a:rPr lang="en-US" sz="3100" dirty="0">
                <a:solidFill>
                  <a:schemeClr val="accent1"/>
                </a:solidFill>
              </a:rPr>
              <a:t>3.      Updation of the menu.</a:t>
            </a:r>
            <a:br>
              <a:rPr lang="en-US" sz="3100" dirty="0">
                <a:solidFill>
                  <a:schemeClr val="accent1"/>
                </a:solidFill>
              </a:rPr>
            </a:br>
            <a:endParaRPr lang="en-US" sz="3100" dirty="0">
              <a:solidFill>
                <a:schemeClr val="accent1"/>
              </a:solidFill>
            </a:endParaRPr>
          </a:p>
          <a:p>
            <a:pPr algn="l">
              <a:lnSpc>
                <a:spcPct val="90000"/>
              </a:lnSpc>
            </a:pPr>
            <a:r>
              <a:rPr lang="en-US" sz="3100" dirty="0">
                <a:solidFill>
                  <a:schemeClr val="accent1"/>
                </a:solidFill>
              </a:rPr>
              <a:t>4.      Advance Table bookings.</a:t>
            </a:r>
            <a:br>
              <a:rPr lang="en-US" sz="3100" dirty="0">
                <a:solidFill>
                  <a:schemeClr val="accent1"/>
                </a:solidFill>
              </a:rPr>
            </a:br>
            <a:endParaRPr lang="en-US" sz="3100" dirty="0">
              <a:solidFill>
                <a:schemeClr val="accent1"/>
              </a:solidFill>
            </a:endParaRPr>
          </a:p>
          <a:p>
            <a:pPr algn="l">
              <a:lnSpc>
                <a:spcPct val="90000"/>
              </a:lnSpc>
            </a:pPr>
            <a:r>
              <a:rPr lang="en-US" sz="3100" dirty="0">
                <a:solidFill>
                  <a:schemeClr val="accent1"/>
                </a:solidFill>
              </a:rPr>
              <a:t>5.      Order Cancellation.</a:t>
            </a:r>
          </a:p>
          <a:p>
            <a:pPr algn="l">
              <a:lnSpc>
                <a:spcPct val="90000"/>
              </a:lnSpc>
            </a:pPr>
            <a:endParaRPr lang="en-US" sz="3100" dirty="0">
              <a:solidFill>
                <a:schemeClr val="accent1"/>
              </a:solidFill>
            </a:endParaRPr>
          </a:p>
          <a:p>
            <a:pPr algn="l">
              <a:lnSpc>
                <a:spcPct val="90000"/>
              </a:lnSpc>
            </a:pPr>
            <a:endParaRPr lang="en-US" sz="3100" dirty="0">
              <a:solidFill>
                <a:schemeClr val="accent1"/>
              </a:solidFill>
            </a:endParaRPr>
          </a:p>
        </p:txBody>
      </p:sp>
    </p:spTree>
    <p:extLst>
      <p:ext uri="{BB962C8B-B14F-4D97-AF65-F5344CB8AC3E}">
        <p14:creationId xmlns:p14="http://schemas.microsoft.com/office/powerpoint/2010/main" val="168578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8EF14-2F7E-E1E2-AF7C-B31007DA7CC9}"/>
              </a:ext>
            </a:extLst>
          </p:cNvPr>
          <p:cNvSpPr txBox="1"/>
          <p:nvPr/>
        </p:nvSpPr>
        <p:spPr>
          <a:xfrm>
            <a:off x="4073100" y="171810"/>
            <a:ext cx="3634106" cy="8736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0000" lnSpcReduction="20000"/>
          </a:bodyPr>
          <a:lstStyle/>
          <a:p>
            <a:pPr algn="ctr">
              <a:lnSpc>
                <a:spcPct val="90000"/>
              </a:lnSpc>
              <a:spcBef>
                <a:spcPct val="0"/>
              </a:spcBef>
              <a:spcAft>
                <a:spcPts val="600"/>
              </a:spcAft>
            </a:pPr>
            <a:r>
              <a:rPr lang="en-US" sz="5600" dirty="0">
                <a:latin typeface="+mj-lt"/>
                <a:ea typeface="+mj-ea"/>
                <a:cs typeface="+mj-cs"/>
              </a:rPr>
              <a:t>ER DIAGRAM</a:t>
            </a:r>
          </a:p>
        </p:txBody>
      </p:sp>
      <p:pic>
        <p:nvPicPr>
          <p:cNvPr id="6" name="Picture 5">
            <a:extLst>
              <a:ext uri="{FF2B5EF4-FFF2-40B4-BE49-F238E27FC236}">
                <a16:creationId xmlns:a16="http://schemas.microsoft.com/office/drawing/2014/main" id="{88D767E1-17E0-4FAB-8761-E6B4BCDB15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5548" y="1045465"/>
            <a:ext cx="5029210" cy="5486411"/>
          </a:xfrm>
          <a:prstGeom prst="rect">
            <a:avLst/>
          </a:prstGeom>
        </p:spPr>
      </p:pic>
    </p:spTree>
    <p:extLst>
      <p:ext uri="{BB962C8B-B14F-4D97-AF65-F5344CB8AC3E}">
        <p14:creationId xmlns:p14="http://schemas.microsoft.com/office/powerpoint/2010/main" val="117592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8EF14-2F7E-E1E2-AF7C-B31007DA7CC9}"/>
              </a:ext>
            </a:extLst>
          </p:cNvPr>
          <p:cNvSpPr txBox="1"/>
          <p:nvPr/>
        </p:nvSpPr>
        <p:spPr>
          <a:xfrm>
            <a:off x="4073100" y="171810"/>
            <a:ext cx="4062078" cy="8736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62500" lnSpcReduction="20000"/>
          </a:bodyPr>
          <a:lstStyle/>
          <a:p>
            <a:pPr algn="ctr">
              <a:lnSpc>
                <a:spcPct val="90000"/>
              </a:lnSpc>
              <a:spcBef>
                <a:spcPct val="0"/>
              </a:spcBef>
              <a:spcAft>
                <a:spcPts val="600"/>
              </a:spcAft>
            </a:pPr>
            <a:r>
              <a:rPr lang="en-US" sz="5600" dirty="0">
                <a:latin typeface="+mj-lt"/>
                <a:ea typeface="+mj-ea"/>
                <a:cs typeface="+mj-cs"/>
              </a:rPr>
              <a:t>METHODOLOGY</a:t>
            </a:r>
          </a:p>
        </p:txBody>
      </p:sp>
      <p:pic>
        <p:nvPicPr>
          <p:cNvPr id="2" name="Picture 4" descr="Diagram&#10;&#10;Description automatically generated">
            <a:extLst>
              <a:ext uri="{FF2B5EF4-FFF2-40B4-BE49-F238E27FC236}">
                <a16:creationId xmlns:a16="http://schemas.microsoft.com/office/drawing/2014/main" id="{123C09D3-17EC-8CBB-69A4-C84651D89A6B}"/>
              </a:ext>
            </a:extLst>
          </p:cNvPr>
          <p:cNvPicPr>
            <a:picLocks noChangeAspect="1"/>
          </p:cNvPicPr>
          <p:nvPr/>
        </p:nvPicPr>
        <p:blipFill>
          <a:blip r:embed="rId2"/>
          <a:stretch>
            <a:fillRect/>
          </a:stretch>
        </p:blipFill>
        <p:spPr>
          <a:xfrm>
            <a:off x="1540701" y="1796107"/>
            <a:ext cx="9559446" cy="4257429"/>
          </a:xfrm>
          <a:prstGeom prst="rect">
            <a:avLst/>
          </a:prstGeom>
        </p:spPr>
      </p:pic>
      <p:pic>
        <p:nvPicPr>
          <p:cNvPr id="5" name="Picture 5">
            <a:extLst>
              <a:ext uri="{FF2B5EF4-FFF2-40B4-BE49-F238E27FC236}">
                <a16:creationId xmlns:a16="http://schemas.microsoft.com/office/drawing/2014/main" id="{3842C43A-9009-8052-A961-0F9F8477EE7E}"/>
              </a:ext>
            </a:extLst>
          </p:cNvPr>
          <p:cNvPicPr>
            <a:picLocks noChangeAspect="1"/>
          </p:cNvPicPr>
          <p:nvPr/>
        </p:nvPicPr>
        <p:blipFill>
          <a:blip r:embed="rId3"/>
          <a:stretch>
            <a:fillRect/>
          </a:stretch>
        </p:blipFill>
        <p:spPr>
          <a:xfrm>
            <a:off x="6145321" y="2338256"/>
            <a:ext cx="1394042" cy="302581"/>
          </a:xfrm>
          <a:prstGeom prst="rect">
            <a:avLst/>
          </a:prstGeom>
        </p:spPr>
      </p:pic>
      <p:pic>
        <p:nvPicPr>
          <p:cNvPr id="6" name="Picture 6">
            <a:extLst>
              <a:ext uri="{FF2B5EF4-FFF2-40B4-BE49-F238E27FC236}">
                <a16:creationId xmlns:a16="http://schemas.microsoft.com/office/drawing/2014/main" id="{AF242F55-7DEC-2F26-0988-511F84565E5A}"/>
              </a:ext>
            </a:extLst>
          </p:cNvPr>
          <p:cNvPicPr>
            <a:picLocks noChangeAspect="1"/>
          </p:cNvPicPr>
          <p:nvPr/>
        </p:nvPicPr>
        <p:blipFill>
          <a:blip r:embed="rId3"/>
          <a:stretch>
            <a:fillRect/>
          </a:stretch>
        </p:blipFill>
        <p:spPr>
          <a:xfrm>
            <a:off x="6312335" y="2807983"/>
            <a:ext cx="2844973" cy="615732"/>
          </a:xfrm>
          <a:prstGeom prst="rect">
            <a:avLst/>
          </a:prstGeom>
        </p:spPr>
      </p:pic>
    </p:spTree>
    <p:extLst>
      <p:ext uri="{BB962C8B-B14F-4D97-AF65-F5344CB8AC3E}">
        <p14:creationId xmlns:p14="http://schemas.microsoft.com/office/powerpoint/2010/main" val="357445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E001-E66C-2EFD-C330-DE3B75CB69A5}"/>
              </a:ext>
            </a:extLst>
          </p:cNvPr>
          <p:cNvSpPr>
            <a:spLocks noGrp="1"/>
          </p:cNvSpPr>
          <p:nvPr>
            <p:ph type="title"/>
          </p:nvPr>
        </p:nvSpPr>
        <p:spPr>
          <a:xfrm>
            <a:off x="742785" y="1395730"/>
            <a:ext cx="8035456" cy="4066540"/>
          </a:xfrm>
        </p:spPr>
        <p:txBody>
          <a:bodyPr vert="horz" lIns="91440" tIns="45720" rIns="91440" bIns="45720" rtlCol="0" anchor="b">
            <a:normAutofit/>
          </a:bodyPr>
          <a:lstStyle/>
          <a:p>
            <a:pPr algn="l">
              <a:lnSpc>
                <a:spcPct val="90000"/>
              </a:lnSpc>
            </a:pPr>
            <a:r>
              <a:rPr lang="en-US" sz="2400" dirty="0">
                <a:solidFill>
                  <a:schemeClr val="accent4">
                    <a:lumMod val="50000"/>
                  </a:schemeClr>
                </a:solidFill>
              </a:rPr>
              <a:t>LANGUAGES USED: MIT App Inventor, Tiny DB API.</a:t>
            </a:r>
            <a:br>
              <a:rPr lang="en-US" sz="2400" dirty="0"/>
            </a:br>
            <a:br>
              <a:rPr lang="en-US" sz="2400" dirty="0"/>
            </a:br>
            <a:r>
              <a:rPr lang="en-US" sz="2400" dirty="0">
                <a:solidFill>
                  <a:schemeClr val="accent1"/>
                </a:solidFill>
              </a:rPr>
              <a:t>1. Data Security</a:t>
            </a:r>
            <a:br>
              <a:rPr lang="en-US" sz="2400" dirty="0">
                <a:solidFill>
                  <a:schemeClr val="accent1"/>
                </a:solidFill>
              </a:rPr>
            </a:br>
            <a:br>
              <a:rPr lang="en-US" sz="2400" dirty="0"/>
            </a:br>
            <a:r>
              <a:rPr lang="en-US" sz="2400" dirty="0">
                <a:solidFill>
                  <a:schemeClr val="accent1"/>
                </a:solidFill>
              </a:rPr>
              <a:t>2. On-Demand Scalability</a:t>
            </a:r>
            <a:br>
              <a:rPr lang="en-US" sz="2400" dirty="0">
                <a:solidFill>
                  <a:schemeClr val="accent1"/>
                </a:solidFill>
              </a:rPr>
            </a:br>
            <a:r>
              <a:rPr lang="en-US" sz="2400" dirty="0">
                <a:solidFill>
                  <a:schemeClr val="accent1"/>
                </a:solidFill>
              </a:rPr>
              <a:t> </a:t>
            </a:r>
            <a:br>
              <a:rPr lang="en-US" sz="2400" dirty="0"/>
            </a:br>
            <a:r>
              <a:rPr lang="en-US" sz="2400" dirty="0">
                <a:solidFill>
                  <a:schemeClr val="accent1"/>
                </a:solidFill>
              </a:rPr>
              <a:t>3. High Performance</a:t>
            </a:r>
            <a:br>
              <a:rPr lang="en-US" sz="2400" dirty="0">
                <a:solidFill>
                  <a:schemeClr val="accent1"/>
                </a:solidFill>
              </a:rPr>
            </a:br>
            <a:br>
              <a:rPr lang="en-US" sz="2400" dirty="0"/>
            </a:br>
            <a:r>
              <a:rPr lang="en-US" sz="2400" dirty="0">
                <a:solidFill>
                  <a:schemeClr val="accent1"/>
                </a:solidFill>
              </a:rPr>
              <a:t>4. Round-the-Clock Uptime </a:t>
            </a:r>
            <a:br>
              <a:rPr lang="en-US" sz="2400" dirty="0"/>
            </a:br>
            <a:r>
              <a:rPr lang="en-US" sz="2400" dirty="0">
                <a:solidFill>
                  <a:schemeClr val="accent1"/>
                </a:solidFill>
              </a:rPr>
              <a:t> </a:t>
            </a:r>
            <a:br>
              <a:rPr lang="en-US" sz="2400" dirty="0">
                <a:solidFill>
                  <a:schemeClr val="accent1"/>
                </a:solidFill>
              </a:rPr>
            </a:br>
            <a:r>
              <a:rPr lang="en-US" sz="2400" dirty="0">
                <a:solidFill>
                  <a:schemeClr val="accent1"/>
                </a:solidFill>
              </a:rPr>
              <a:t>5. Complete Workflow Control </a:t>
            </a:r>
            <a:br>
              <a:rPr lang="en-US" sz="2400" dirty="0"/>
            </a:br>
            <a:endParaRPr lang="en-US" sz="2400" dirty="0">
              <a:solidFill>
                <a:schemeClr val="accent1"/>
              </a:solidFill>
            </a:endParaRPr>
          </a:p>
        </p:txBody>
      </p:sp>
    </p:spTree>
    <p:extLst>
      <p:ext uri="{BB962C8B-B14F-4D97-AF65-F5344CB8AC3E}">
        <p14:creationId xmlns:p14="http://schemas.microsoft.com/office/powerpoint/2010/main" val="207437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7B5D-6172-4426-9C70-1BCEDC66A56D}"/>
              </a:ext>
            </a:extLst>
          </p:cNvPr>
          <p:cNvSpPr>
            <a:spLocks noGrp="1"/>
          </p:cNvSpPr>
          <p:nvPr>
            <p:ph type="title"/>
          </p:nvPr>
        </p:nvSpPr>
        <p:spPr/>
        <p:txBody>
          <a:bodyPr/>
          <a:lstStyle/>
          <a:p>
            <a:r>
              <a:rPr lang="en-US" dirty="0"/>
              <a:t>Frontend</a:t>
            </a:r>
            <a:endParaRPr lang="en-IN" dirty="0"/>
          </a:p>
        </p:txBody>
      </p:sp>
      <p:pic>
        <p:nvPicPr>
          <p:cNvPr id="4" name="Picture 3">
            <a:extLst>
              <a:ext uri="{FF2B5EF4-FFF2-40B4-BE49-F238E27FC236}">
                <a16:creationId xmlns:a16="http://schemas.microsoft.com/office/drawing/2014/main" id="{6ABFF983-2E45-4B7D-9990-772DF934F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138901"/>
            <a:ext cx="8385245" cy="4093376"/>
          </a:xfrm>
          <a:prstGeom prst="rect">
            <a:avLst/>
          </a:prstGeom>
        </p:spPr>
      </p:pic>
    </p:spTree>
    <p:extLst>
      <p:ext uri="{BB962C8B-B14F-4D97-AF65-F5344CB8AC3E}">
        <p14:creationId xmlns:p14="http://schemas.microsoft.com/office/powerpoint/2010/main" val="82127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C89C0F-D251-4319-9082-4E00AD7DA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0" y="831392"/>
            <a:ext cx="10614605" cy="5195216"/>
          </a:xfrm>
          <a:prstGeom prst="rect">
            <a:avLst/>
          </a:prstGeom>
        </p:spPr>
      </p:pic>
    </p:spTree>
    <p:extLst>
      <p:ext uri="{BB962C8B-B14F-4D97-AF65-F5344CB8AC3E}">
        <p14:creationId xmlns:p14="http://schemas.microsoft.com/office/powerpoint/2010/main" val="11633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67F9-F571-40BC-ADC9-CC67CB2DDA18}"/>
              </a:ext>
            </a:extLst>
          </p:cNvPr>
          <p:cNvSpPr>
            <a:spLocks noGrp="1"/>
          </p:cNvSpPr>
          <p:nvPr>
            <p:ph type="title"/>
          </p:nvPr>
        </p:nvSpPr>
        <p:spPr/>
        <p:txBody>
          <a:bodyPr/>
          <a:lstStyle/>
          <a:p>
            <a:r>
              <a:rPr lang="en-US" dirty="0"/>
              <a:t>Backend Development</a:t>
            </a:r>
            <a:endParaRPr lang="en-IN" dirty="0"/>
          </a:p>
        </p:txBody>
      </p:sp>
      <p:pic>
        <p:nvPicPr>
          <p:cNvPr id="4" name="Picture 3">
            <a:extLst>
              <a:ext uri="{FF2B5EF4-FFF2-40B4-BE49-F238E27FC236}">
                <a16:creationId xmlns:a16="http://schemas.microsoft.com/office/drawing/2014/main" id="{9F9A5D73-AC84-4271-AAED-2150FF642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69" y="1949091"/>
            <a:ext cx="9594850" cy="4375150"/>
          </a:xfrm>
          <a:prstGeom prst="rect">
            <a:avLst/>
          </a:prstGeom>
        </p:spPr>
      </p:pic>
    </p:spTree>
    <p:extLst>
      <p:ext uri="{BB962C8B-B14F-4D97-AF65-F5344CB8AC3E}">
        <p14:creationId xmlns:p14="http://schemas.microsoft.com/office/powerpoint/2010/main" val="23215212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92</TotalTime>
  <Words>213</Words>
  <Application>Microsoft Office PowerPoint</Application>
  <PresentationFormat>Widescreen</PresentationFormat>
  <Paragraphs>18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Century Schoolbook</vt:lpstr>
      <vt:lpstr>Wingdings 2</vt:lpstr>
      <vt:lpstr>View</vt:lpstr>
      <vt:lpstr>Restaurant Order management system</vt:lpstr>
      <vt:lpstr>WHY THE SYSTEM?  A Restaurant Order Management System is a mobile software solution that brings sophisticated and personalized user experience to simplify the order booking and managing process for the restaurant management.  It stores customers’ order, scheduled table booking,  and change the menu instantaneously.  You can implement real-time new item availability, offer seat map functionality, and other features. This app eliminates human factor risks and improves conversion rates for your business. </vt:lpstr>
      <vt:lpstr>The main objective of the project entire activity is to simplify the order booking process of day to day activities of system Library like:  1.      Table Availability.   2.      Instant Order Modification.  3.      Updation of the menu.  4.      Advance Table bookings.  5.      Order Cancellation.  </vt:lpstr>
      <vt:lpstr>PowerPoint Presentation</vt:lpstr>
      <vt:lpstr>PowerPoint Presentation</vt:lpstr>
      <vt:lpstr>LANGUAGES USED: MIT App Inventor, Tiny DB API.  1. Data Security  2. On-Demand Scalability   3. High Performance  4. Round-the-Clock Uptime    5. Complete Workflow Control  </vt:lpstr>
      <vt:lpstr>Frontend</vt:lpstr>
      <vt:lpstr>PowerPoint Presentation</vt:lpstr>
      <vt:lpstr>Backend Development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Aditya Pendyala</cp:lastModifiedBy>
  <cp:revision>237</cp:revision>
  <dcterms:created xsi:type="dcterms:W3CDTF">2022-04-20T17:39:09Z</dcterms:created>
  <dcterms:modified xsi:type="dcterms:W3CDTF">2022-04-21T07:32:43Z</dcterms:modified>
</cp:coreProperties>
</file>