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24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7772975" cy="100584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633644" y="2657400"/>
            <a:ext cx="4512536" cy="2222782"/>
          </a:xfrm>
        </p:spPr>
        <p:txBody>
          <a:bodyPr anchor="b">
            <a:noAutofit/>
          </a:bodyPr>
          <a:lstStyle>
            <a:lvl1pPr algn="ctr">
              <a:defRPr sz="4080">
                <a:effectLst/>
              </a:defRPr>
            </a:lvl1pPr>
          </a:lstStyle>
          <a:p>
            <a:r>
              <a:rPr lang="en-US"/>
              <a:t>Click to edit Master title style</a:t>
            </a:r>
            <a:endParaRPr lang="en-US" dirty="0"/>
          </a:p>
        </p:txBody>
      </p:sp>
      <p:sp>
        <p:nvSpPr>
          <p:cNvPr id="3" name="Subtitle 2"/>
          <p:cNvSpPr>
            <a:spLocks noGrp="1"/>
          </p:cNvSpPr>
          <p:nvPr>
            <p:ph type="subTitle" idx="1"/>
          </p:nvPr>
        </p:nvSpPr>
        <p:spPr>
          <a:xfrm>
            <a:off x="1633644" y="5277547"/>
            <a:ext cx="4512536" cy="2020555"/>
          </a:xfrm>
        </p:spPr>
        <p:txBody>
          <a:bodyPr anchor="t">
            <a:normAutofit/>
          </a:bodyPr>
          <a:lstStyle>
            <a:lvl1pPr marL="0" indent="0" algn="ctr">
              <a:buNone/>
              <a:defRPr sz="1700">
                <a:solidFill>
                  <a:schemeClr val="tx1"/>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155604" y="7413416"/>
            <a:ext cx="572285" cy="409787"/>
          </a:xfrm>
        </p:spPr>
        <p:txBody>
          <a:bodyPr/>
          <a:lstStyle/>
          <a:p>
            <a:fld id="{F2029F02-73A6-45D3-89A2-86F0A9DE8CB1}" type="datetimeFigureOut">
              <a:rPr lang="en-US" smtClean="0"/>
              <a:t>23-Oct-18</a:t>
            </a:fld>
            <a:endParaRPr lang="en-US"/>
          </a:p>
        </p:txBody>
      </p:sp>
      <p:sp>
        <p:nvSpPr>
          <p:cNvPr id="5" name="Footer Placeholder 4"/>
          <p:cNvSpPr>
            <a:spLocks noGrp="1"/>
          </p:cNvSpPr>
          <p:nvPr>
            <p:ph type="ftr" sz="quarter" idx="11"/>
          </p:nvPr>
        </p:nvSpPr>
        <p:spPr>
          <a:xfrm>
            <a:off x="1633644" y="7413416"/>
            <a:ext cx="3455131" cy="409787"/>
          </a:xfrm>
        </p:spPr>
        <p:txBody>
          <a:bodyPr/>
          <a:lstStyle/>
          <a:p>
            <a:endParaRPr lang="en-US"/>
          </a:p>
        </p:txBody>
      </p:sp>
      <p:sp>
        <p:nvSpPr>
          <p:cNvPr id="6" name="Slide Number Placeholder 5"/>
          <p:cNvSpPr>
            <a:spLocks noGrp="1"/>
          </p:cNvSpPr>
          <p:nvPr>
            <p:ph type="sldNum" sz="quarter" idx="12"/>
          </p:nvPr>
        </p:nvSpPr>
        <p:spPr>
          <a:xfrm>
            <a:off x="5794720" y="7413416"/>
            <a:ext cx="351461" cy="409787"/>
          </a:xfrm>
        </p:spPr>
        <p:txBody>
          <a:bodyPr/>
          <a:lstStyle/>
          <a:p>
            <a:fld id="{FB8DC88A-2B22-4BCE-9B82-820A6FDC43ED}" type="slidenum">
              <a:rPr lang="en-US" smtClean="0"/>
              <a:t>‹#›</a:t>
            </a:fld>
            <a:endParaRPr lang="en-US"/>
          </a:p>
        </p:txBody>
      </p:sp>
      <p:cxnSp>
        <p:nvCxnSpPr>
          <p:cNvPr id="15" name="Straight Connector 14"/>
          <p:cNvCxnSpPr/>
          <p:nvPr/>
        </p:nvCxnSpPr>
        <p:spPr>
          <a:xfrm>
            <a:off x="1716851" y="5091283"/>
            <a:ext cx="43461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24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336" y="7062609"/>
            <a:ext cx="5778924" cy="831216"/>
          </a:xfrm>
        </p:spPr>
        <p:txBody>
          <a:bodyPr anchor="b">
            <a:normAutofit/>
          </a:bodyPr>
          <a:lstStyle>
            <a:lvl1pPr algn="ctr">
              <a:defRPr sz="20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2321" y="1514969"/>
            <a:ext cx="6027760" cy="4929861"/>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4" name="Text Placeholder 3"/>
          <p:cNvSpPr>
            <a:spLocks noGrp="1"/>
          </p:cNvSpPr>
          <p:nvPr>
            <p:ph type="body" sz="half" idx="2"/>
          </p:nvPr>
        </p:nvSpPr>
        <p:spPr>
          <a:xfrm>
            <a:off x="1000336" y="7893824"/>
            <a:ext cx="5778924" cy="724111"/>
          </a:xfrm>
        </p:spPr>
        <p:txBody>
          <a:bodyPr anchor="t">
            <a:normAutofit/>
          </a:bodyPr>
          <a:lstStyle>
            <a:lvl1pPr marL="0" indent="0" algn="ctr">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Edit Master text styles</a:t>
            </a:r>
          </a:p>
        </p:txBody>
      </p:sp>
      <p:sp>
        <p:nvSpPr>
          <p:cNvPr id="5" name="Date Placeholder 4"/>
          <p:cNvSpPr>
            <a:spLocks noGrp="1"/>
          </p:cNvSpPr>
          <p:nvPr>
            <p:ph type="dt" sz="half" idx="10"/>
          </p:nvPr>
        </p:nvSpPr>
        <p:spPr/>
        <p:txBody>
          <a:bodyPr/>
          <a:lstStyle/>
          <a:p>
            <a:fld id="{F2029F02-73A6-45D3-89A2-86F0A9DE8CB1}" type="datetimeFigureOut">
              <a:rPr lang="en-US" smtClean="0"/>
              <a:t>23-Oct-18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C88A-2B22-4BCE-9B82-820A6FDC43ED}" type="slidenum">
              <a:rPr lang="en-US" smtClean="0"/>
              <a:t>‹#›</a:t>
            </a:fld>
            <a:endParaRPr lang="en-US"/>
          </a:p>
        </p:txBody>
      </p:sp>
    </p:spTree>
    <p:extLst>
      <p:ext uri="{BB962C8B-B14F-4D97-AF65-F5344CB8AC3E}">
        <p14:creationId xmlns:p14="http://schemas.microsoft.com/office/powerpoint/2010/main" val="386858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336" y="1330080"/>
            <a:ext cx="5778924" cy="4543528"/>
          </a:xfrm>
        </p:spPr>
        <p:txBody>
          <a:bodyPr anchor="ctr">
            <a:normAutofit/>
          </a:bodyPr>
          <a:lstStyle>
            <a:lvl1pPr algn="ctr">
              <a:defRPr sz="2720" b="0" cap="none"/>
            </a:lvl1pPr>
          </a:lstStyle>
          <a:p>
            <a:r>
              <a:rPr lang="en-US"/>
              <a:t>Click to edit Master title style</a:t>
            </a:r>
            <a:endParaRPr lang="en-US" dirty="0"/>
          </a:p>
        </p:txBody>
      </p:sp>
      <p:sp>
        <p:nvSpPr>
          <p:cNvPr id="3" name="Text Placeholder 2"/>
          <p:cNvSpPr>
            <a:spLocks noGrp="1"/>
          </p:cNvSpPr>
          <p:nvPr>
            <p:ph type="body" idx="1"/>
          </p:nvPr>
        </p:nvSpPr>
        <p:spPr>
          <a:xfrm>
            <a:off x="1000335" y="6270977"/>
            <a:ext cx="5778926" cy="2346963"/>
          </a:xfrm>
        </p:spPr>
        <p:txBody>
          <a:bodyPr anchor="ctr">
            <a:normAutofit/>
          </a:bodyPr>
          <a:lstStyle>
            <a:lvl1pPr marL="0" indent="0" algn="ctr">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9F02-73A6-45D3-89A2-86F0A9DE8CB1}" type="datetimeFigureOut">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C88A-2B22-4BCE-9B82-820A6FDC43ED}" type="slidenum">
              <a:rPr lang="en-US" smtClean="0"/>
              <a:t>‹#›</a:t>
            </a:fld>
            <a:endParaRPr lang="en-US"/>
          </a:p>
        </p:txBody>
      </p:sp>
      <p:cxnSp>
        <p:nvCxnSpPr>
          <p:cNvPr id="15" name="Straight Connector 14"/>
          <p:cNvCxnSpPr/>
          <p:nvPr/>
        </p:nvCxnSpPr>
        <p:spPr>
          <a:xfrm>
            <a:off x="1086696" y="6072292"/>
            <a:ext cx="561546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7854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4183" y="1440460"/>
            <a:ext cx="5440213" cy="3476980"/>
          </a:xfrm>
        </p:spPr>
        <p:txBody>
          <a:bodyPr anchor="ctr">
            <a:normAutofit/>
          </a:bodyPr>
          <a:lstStyle>
            <a:lvl1pPr algn="ctr">
              <a:defRPr sz="272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60170" y="4917439"/>
            <a:ext cx="5008878" cy="956168"/>
          </a:xfrm>
        </p:spPr>
        <p:txBody>
          <a:bodyPr anchor="ctr">
            <a:normAutofit/>
          </a:bodyPr>
          <a:lstStyle>
            <a:lvl1pPr marL="0" indent="0" algn="r">
              <a:buFontTx/>
              <a:buNone/>
              <a:defRPr sz="1530"/>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Edit Master text styles</a:t>
            </a:r>
          </a:p>
        </p:txBody>
      </p:sp>
      <p:sp>
        <p:nvSpPr>
          <p:cNvPr id="3" name="Text Placeholder 2"/>
          <p:cNvSpPr>
            <a:spLocks noGrp="1"/>
          </p:cNvSpPr>
          <p:nvPr>
            <p:ph type="body" idx="1"/>
          </p:nvPr>
        </p:nvSpPr>
        <p:spPr>
          <a:xfrm>
            <a:off x="1000334" y="6370321"/>
            <a:ext cx="5778927" cy="2247618"/>
          </a:xfrm>
        </p:spPr>
        <p:txBody>
          <a:bodyPr anchor="ctr">
            <a:normAutofit/>
          </a:bodyPr>
          <a:lstStyle>
            <a:lvl1pPr marL="0" indent="0" algn="ctr">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9F02-73A6-45D3-89A2-86F0A9DE8CB1}" type="datetimeFigureOut">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C88A-2B22-4BCE-9B82-820A6FDC43ED}" type="slidenum">
              <a:rPr lang="en-US" smtClean="0"/>
              <a:t>‹#›</a:t>
            </a:fld>
            <a:endParaRPr lang="en-US"/>
          </a:p>
        </p:txBody>
      </p:sp>
      <p:sp>
        <p:nvSpPr>
          <p:cNvPr id="14" name="TextBox 13"/>
          <p:cNvSpPr txBox="1"/>
          <p:nvPr/>
        </p:nvSpPr>
        <p:spPr>
          <a:xfrm>
            <a:off x="722474" y="1327865"/>
            <a:ext cx="388721" cy="857671"/>
          </a:xfrm>
          <a:prstGeom prst="rect">
            <a:avLst/>
          </a:prstGeom>
        </p:spPr>
        <p:txBody>
          <a:bodyPr vert="horz" lIns="77724" tIns="38862" rIns="77724" bIns="38862" rtlCol="0" anchor="ctr">
            <a:noAutofit/>
          </a:bodyPr>
          <a:lstStyle/>
          <a:p>
            <a:pPr lvl="0"/>
            <a:r>
              <a:rPr lang="en-US" sz="6120" dirty="0">
                <a:solidFill>
                  <a:schemeClr val="tx1"/>
                </a:solidFill>
                <a:effectLst/>
              </a:rPr>
              <a:t>“</a:t>
            </a:r>
          </a:p>
        </p:txBody>
      </p:sp>
      <p:sp>
        <p:nvSpPr>
          <p:cNvPr id="15" name="TextBox 14"/>
          <p:cNvSpPr txBox="1"/>
          <p:nvPr/>
        </p:nvSpPr>
        <p:spPr>
          <a:xfrm>
            <a:off x="6488478" y="4147543"/>
            <a:ext cx="388721" cy="857671"/>
          </a:xfrm>
          <a:prstGeom prst="rect">
            <a:avLst/>
          </a:prstGeom>
        </p:spPr>
        <p:txBody>
          <a:bodyPr vert="horz" lIns="77724" tIns="38862" rIns="77724" bIns="38862" rtlCol="0" anchor="ctr">
            <a:noAutofit/>
          </a:bodyPr>
          <a:lstStyle/>
          <a:p>
            <a:pPr lvl="0" algn="r"/>
            <a:r>
              <a:rPr lang="en-US" sz="6120" dirty="0">
                <a:solidFill>
                  <a:schemeClr val="tx1"/>
                </a:solidFill>
                <a:effectLst/>
              </a:rPr>
              <a:t>”</a:t>
            </a:r>
          </a:p>
        </p:txBody>
      </p:sp>
      <p:cxnSp>
        <p:nvCxnSpPr>
          <p:cNvPr id="19" name="Straight Connector 18"/>
          <p:cNvCxnSpPr/>
          <p:nvPr/>
        </p:nvCxnSpPr>
        <p:spPr>
          <a:xfrm>
            <a:off x="1086696" y="6072292"/>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392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00339" y="4852585"/>
            <a:ext cx="5778919" cy="2154240"/>
          </a:xfrm>
        </p:spPr>
        <p:txBody>
          <a:bodyPr anchor="b">
            <a:normAutofit/>
          </a:bodyPr>
          <a:lstStyle>
            <a:lvl1pPr algn="l">
              <a:defRPr sz="2720" b="0" cap="none"/>
            </a:lvl1pPr>
          </a:lstStyle>
          <a:p>
            <a:r>
              <a:rPr lang="en-US"/>
              <a:t>Click to edit Master title style</a:t>
            </a:r>
            <a:endParaRPr lang="en-US" dirty="0"/>
          </a:p>
        </p:txBody>
      </p:sp>
      <p:sp>
        <p:nvSpPr>
          <p:cNvPr id="3" name="Text Placeholder 2"/>
          <p:cNvSpPr>
            <a:spLocks noGrp="1"/>
          </p:cNvSpPr>
          <p:nvPr>
            <p:ph type="body" idx="1"/>
          </p:nvPr>
        </p:nvSpPr>
        <p:spPr>
          <a:xfrm>
            <a:off x="1000338" y="7006825"/>
            <a:ext cx="5778921" cy="1261920"/>
          </a:xfrm>
        </p:spPr>
        <p:txBody>
          <a:bodyPr anchor="t">
            <a:normAutofit/>
          </a:bodyPr>
          <a:lstStyle>
            <a:lvl1pPr marL="0" indent="0" algn="l">
              <a:buNone/>
              <a:defRPr sz="153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9F02-73A6-45D3-89A2-86F0A9DE8CB1}" type="datetimeFigureOut">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C88A-2B22-4BCE-9B82-820A6FDC43ED}" type="slidenum">
              <a:rPr lang="en-US" smtClean="0"/>
              <a:t>‹#›</a:t>
            </a:fld>
            <a:endParaRPr lang="en-US"/>
          </a:p>
        </p:txBody>
      </p:sp>
    </p:spTree>
    <p:extLst>
      <p:ext uri="{BB962C8B-B14F-4D97-AF65-F5344CB8AC3E}">
        <p14:creationId xmlns:p14="http://schemas.microsoft.com/office/powerpoint/2010/main" val="248673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98004" y="1440460"/>
            <a:ext cx="5376393" cy="3290713"/>
          </a:xfrm>
        </p:spPr>
        <p:txBody>
          <a:bodyPr anchor="ctr">
            <a:normAutofit/>
          </a:bodyPr>
          <a:lstStyle>
            <a:lvl1pPr algn="ctr">
              <a:defRPr sz="272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000338" y="5337658"/>
            <a:ext cx="5778921" cy="1300886"/>
          </a:xfrm>
        </p:spPr>
        <p:txBody>
          <a:bodyPr anchor="b">
            <a:normAutofit/>
          </a:bodyPr>
          <a:lstStyle>
            <a:lvl1pPr marL="0" indent="0" algn="l">
              <a:spcBef>
                <a:spcPts val="0"/>
              </a:spcBef>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000335" y="6643511"/>
            <a:ext cx="5778926" cy="1974427"/>
          </a:xfrm>
        </p:spPr>
        <p:txBody>
          <a:bodyPr anchor="t">
            <a:normAutofit/>
          </a:bodyPr>
          <a:lstStyle>
            <a:lvl1pPr marL="0" indent="0" algn="l">
              <a:buNone/>
              <a:defRPr sz="1360">
                <a:solidFill>
                  <a:schemeClr val="tx1"/>
                </a:solidFill>
              </a:defRPr>
            </a:lvl1pPr>
            <a:lvl2pPr marL="388620" indent="0">
              <a:buNone/>
              <a:defRPr sz="136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9F02-73A6-45D3-89A2-86F0A9DE8CB1}" type="datetimeFigureOut">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C88A-2B22-4BCE-9B82-820A6FDC43ED}" type="slidenum">
              <a:rPr lang="en-US" smtClean="0"/>
              <a:t>‹#›</a:t>
            </a:fld>
            <a:endParaRPr lang="en-US"/>
          </a:p>
        </p:txBody>
      </p:sp>
      <p:sp>
        <p:nvSpPr>
          <p:cNvPr id="12" name="TextBox 11"/>
          <p:cNvSpPr txBox="1"/>
          <p:nvPr/>
        </p:nvSpPr>
        <p:spPr>
          <a:xfrm>
            <a:off x="746352" y="1315446"/>
            <a:ext cx="388721" cy="857671"/>
          </a:xfrm>
          <a:prstGeom prst="rect">
            <a:avLst/>
          </a:prstGeom>
        </p:spPr>
        <p:txBody>
          <a:bodyPr vert="horz" lIns="77724" tIns="38862" rIns="77724" bIns="38862" rtlCol="0" anchor="ctr">
            <a:noAutofit/>
          </a:bodyPr>
          <a:lstStyle/>
          <a:p>
            <a:pPr lvl="0"/>
            <a:r>
              <a:rPr lang="en-US" sz="6800" dirty="0">
                <a:solidFill>
                  <a:schemeClr val="tx1"/>
                </a:solidFill>
                <a:effectLst/>
              </a:rPr>
              <a:t>“</a:t>
            </a:r>
          </a:p>
        </p:txBody>
      </p:sp>
      <p:sp>
        <p:nvSpPr>
          <p:cNvPr id="13" name="TextBox 12"/>
          <p:cNvSpPr txBox="1"/>
          <p:nvPr/>
        </p:nvSpPr>
        <p:spPr>
          <a:xfrm>
            <a:off x="6502327" y="3824668"/>
            <a:ext cx="388721" cy="857671"/>
          </a:xfrm>
          <a:prstGeom prst="rect">
            <a:avLst/>
          </a:prstGeom>
        </p:spPr>
        <p:txBody>
          <a:bodyPr vert="horz" lIns="77724" tIns="38862" rIns="77724" bIns="38862" rtlCol="0" anchor="ctr">
            <a:noAutofit/>
          </a:bodyPr>
          <a:lstStyle/>
          <a:p>
            <a:pPr lvl="0" algn="r"/>
            <a:r>
              <a:rPr lang="en-US" sz="6800" dirty="0">
                <a:solidFill>
                  <a:schemeClr val="tx1"/>
                </a:solidFill>
                <a:effectLst/>
              </a:rPr>
              <a:t>”</a:t>
            </a:r>
          </a:p>
        </p:txBody>
      </p:sp>
      <p:cxnSp>
        <p:nvCxnSpPr>
          <p:cNvPr id="26" name="Straight Connector 25"/>
          <p:cNvCxnSpPr/>
          <p:nvPr/>
        </p:nvCxnSpPr>
        <p:spPr>
          <a:xfrm>
            <a:off x="1086696" y="5029200"/>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039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00335" y="1440460"/>
            <a:ext cx="5778924" cy="3365218"/>
          </a:xfrm>
        </p:spPr>
        <p:txBody>
          <a:bodyPr vert="horz" lIns="91440" tIns="45720" rIns="91440" bIns="45720" rtlCol="0" anchor="ctr">
            <a:normAutofit/>
          </a:bodyPr>
          <a:lstStyle>
            <a:lvl1pPr>
              <a:defRPr lang="en-US" sz="272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000338" y="5230368"/>
            <a:ext cx="5778921" cy="1327709"/>
          </a:xfrm>
        </p:spPr>
        <p:txBody>
          <a:bodyPr anchor="b">
            <a:normAutofit/>
          </a:bodyPr>
          <a:lstStyle>
            <a:lvl1pPr marL="0" indent="0" algn="l">
              <a:spcBef>
                <a:spcPts val="0"/>
              </a:spcBef>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000336" y="6556587"/>
            <a:ext cx="5778924" cy="2061352"/>
          </a:xfrm>
        </p:spPr>
        <p:txBody>
          <a:bodyPr anchor="t">
            <a:normAutofit/>
          </a:bodyPr>
          <a:lstStyle>
            <a:lvl1pPr marL="0" indent="0" algn="l">
              <a:buNone/>
              <a:defRPr sz="1360">
                <a:solidFill>
                  <a:schemeClr val="tx1"/>
                </a:solidFill>
              </a:defRPr>
            </a:lvl1pPr>
            <a:lvl2pPr marL="388620" indent="0">
              <a:buNone/>
              <a:defRPr sz="136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9F02-73A6-45D3-89A2-86F0A9DE8CB1}" type="datetimeFigureOut">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C88A-2B22-4BCE-9B82-820A6FDC43ED}" type="slidenum">
              <a:rPr lang="en-US" smtClean="0"/>
              <a:t>‹#›</a:t>
            </a:fld>
            <a:endParaRPr lang="en-US"/>
          </a:p>
        </p:txBody>
      </p:sp>
      <p:cxnSp>
        <p:nvCxnSpPr>
          <p:cNvPr id="15" name="Straight Connector 14"/>
          <p:cNvCxnSpPr/>
          <p:nvPr/>
        </p:nvCxnSpPr>
        <p:spPr>
          <a:xfrm>
            <a:off x="1086699" y="5029200"/>
            <a:ext cx="56154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941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00335" y="3652199"/>
            <a:ext cx="5778926" cy="496574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29F02-73A6-45D3-89A2-86F0A9DE8CB1}" type="datetimeFigureOut">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C88A-2B22-4BCE-9B82-820A6FDC43ED}" type="slidenum">
              <a:rPr lang="en-US" smtClean="0"/>
              <a:t>‹#›</a:t>
            </a:fld>
            <a:endParaRPr lang="en-US"/>
          </a:p>
        </p:txBody>
      </p:sp>
      <p:cxnSp>
        <p:nvCxnSpPr>
          <p:cNvPr id="14" name="Straight Connector 13"/>
          <p:cNvCxnSpPr/>
          <p:nvPr/>
        </p:nvCxnSpPr>
        <p:spPr>
          <a:xfrm>
            <a:off x="1086696" y="3453516"/>
            <a:ext cx="561546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71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3167" y="1330081"/>
            <a:ext cx="1376091" cy="728785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0337" y="1330081"/>
            <a:ext cx="4178183" cy="728785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29F02-73A6-45D3-89A2-86F0A9DE8CB1}" type="datetimeFigureOut">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C88A-2B22-4BCE-9B82-820A6FDC43ED}" type="slidenum">
              <a:rPr lang="en-US" smtClean="0"/>
              <a:t>‹#›</a:t>
            </a:fld>
            <a:endParaRPr lang="en-US"/>
          </a:p>
        </p:txBody>
      </p:sp>
      <p:cxnSp>
        <p:nvCxnSpPr>
          <p:cNvPr id="14" name="Straight Connector 13"/>
          <p:cNvCxnSpPr/>
          <p:nvPr/>
        </p:nvCxnSpPr>
        <p:spPr>
          <a:xfrm>
            <a:off x="5308685" y="1330081"/>
            <a:ext cx="0" cy="7287856"/>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34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03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86695" y="3455848"/>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29F02-73A6-45D3-89A2-86F0A9DE8CB1}" type="datetimeFigureOut">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C88A-2B22-4BCE-9B82-820A6FDC43ED}" type="slidenum">
              <a:rPr lang="en-US" smtClean="0"/>
              <a:t>‹#›</a:t>
            </a:fld>
            <a:endParaRPr lang="en-US"/>
          </a:p>
        </p:txBody>
      </p:sp>
    </p:spTree>
    <p:extLst>
      <p:ext uri="{BB962C8B-B14F-4D97-AF65-F5344CB8AC3E}">
        <p14:creationId xmlns:p14="http://schemas.microsoft.com/office/powerpoint/2010/main" val="423538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6695" y="2407406"/>
            <a:ext cx="5606204" cy="2673021"/>
          </a:xfrm>
        </p:spPr>
        <p:txBody>
          <a:bodyPr anchor="b">
            <a:normAutofit/>
          </a:bodyPr>
          <a:lstStyle>
            <a:lvl1pPr algn="ctr">
              <a:defRPr sz="3400" b="0" cap="none"/>
            </a:lvl1pPr>
          </a:lstStyle>
          <a:p>
            <a:r>
              <a:rPr lang="en-US"/>
              <a:t>Click to edit Master title style</a:t>
            </a:r>
            <a:endParaRPr lang="en-US" dirty="0"/>
          </a:p>
        </p:txBody>
      </p:sp>
      <p:sp>
        <p:nvSpPr>
          <p:cNvPr id="3" name="Text Placeholder 2"/>
          <p:cNvSpPr>
            <a:spLocks noGrp="1"/>
          </p:cNvSpPr>
          <p:nvPr>
            <p:ph type="body" idx="1"/>
          </p:nvPr>
        </p:nvSpPr>
        <p:spPr>
          <a:xfrm>
            <a:off x="1086695" y="5477794"/>
            <a:ext cx="5606204" cy="1598689"/>
          </a:xfrm>
        </p:spPr>
        <p:txBody>
          <a:bodyPr anchor="t">
            <a:normAutofit/>
          </a:bodyPr>
          <a:lstStyle>
            <a:lvl1pPr marL="0" indent="0" algn="ctr">
              <a:buNone/>
              <a:defRPr sz="204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29F02-73A6-45D3-89A2-86F0A9DE8CB1}" type="datetimeFigureOut">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DC88A-2B22-4BCE-9B82-820A6FDC43ED}" type="slidenum">
              <a:rPr lang="en-US" smtClean="0"/>
              <a:t>‹#›</a:t>
            </a:fld>
            <a:endParaRPr lang="en-US"/>
          </a:p>
        </p:txBody>
      </p:sp>
      <p:cxnSp>
        <p:nvCxnSpPr>
          <p:cNvPr id="31" name="Straight Connector 30"/>
          <p:cNvCxnSpPr/>
          <p:nvPr/>
        </p:nvCxnSpPr>
        <p:spPr>
          <a:xfrm>
            <a:off x="1086697" y="5279108"/>
            <a:ext cx="560620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82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86695" y="3455848"/>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00336" y="1342495"/>
            <a:ext cx="5778924" cy="19123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00336" y="3647847"/>
            <a:ext cx="2836926" cy="50560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48379" y="3647847"/>
            <a:ext cx="2836926" cy="50560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029F02-73A6-45D3-89A2-86F0A9DE8CB1}" type="datetimeFigureOut">
              <a:rPr lang="en-US" smtClean="0"/>
              <a:t>23-Oct-18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C88A-2B22-4BCE-9B82-820A6FDC43ED}" type="slidenum">
              <a:rPr lang="en-US" smtClean="0"/>
              <a:t>‹#›</a:t>
            </a:fld>
            <a:endParaRPr lang="en-US"/>
          </a:p>
        </p:txBody>
      </p:sp>
    </p:spTree>
    <p:extLst>
      <p:ext uri="{BB962C8B-B14F-4D97-AF65-F5344CB8AC3E}">
        <p14:creationId xmlns:p14="http://schemas.microsoft.com/office/powerpoint/2010/main" val="363662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0338" y="3899182"/>
            <a:ext cx="2836926" cy="845184"/>
          </a:xfrm>
        </p:spPr>
        <p:txBody>
          <a:bodyPr anchor="b">
            <a:noAutofit/>
          </a:bodyPr>
          <a:lstStyle>
            <a:lvl1pPr marL="0" indent="0">
              <a:buNone/>
              <a:defRPr sz="2040" b="0">
                <a:solidFill>
                  <a:schemeClr val="accent1"/>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1000338" y="4756786"/>
            <a:ext cx="2836926" cy="396971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45557" y="3899182"/>
            <a:ext cx="2836926" cy="845184"/>
          </a:xfrm>
        </p:spPr>
        <p:txBody>
          <a:bodyPr anchor="b">
            <a:noAutofit/>
          </a:bodyPr>
          <a:lstStyle>
            <a:lvl1pPr marL="0" indent="0">
              <a:buNone/>
              <a:defRPr sz="2040" b="0">
                <a:solidFill>
                  <a:schemeClr val="accent1"/>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45557" y="4756786"/>
            <a:ext cx="2836926" cy="396971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029F02-73A6-45D3-89A2-86F0A9DE8CB1}" type="datetimeFigureOut">
              <a:rPr lang="en-US" smtClean="0"/>
              <a:t>23-Oct-18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8DC88A-2B22-4BCE-9B82-820A6FDC43ED}" type="slidenum">
              <a:rPr lang="en-US" smtClean="0"/>
              <a:t>‹#›</a:t>
            </a:fld>
            <a:endParaRPr lang="en-US"/>
          </a:p>
        </p:txBody>
      </p:sp>
      <p:cxnSp>
        <p:nvCxnSpPr>
          <p:cNvPr id="41" name="Straight Connector 40"/>
          <p:cNvCxnSpPr/>
          <p:nvPr/>
        </p:nvCxnSpPr>
        <p:spPr>
          <a:xfrm>
            <a:off x="1086696" y="3453516"/>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910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0336" y="1342495"/>
            <a:ext cx="5778925" cy="191233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029F02-73A6-45D3-89A2-86F0A9DE8CB1}" type="datetimeFigureOut">
              <a:rPr lang="en-US" smtClean="0"/>
              <a:t>23-Oct-18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8DC88A-2B22-4BCE-9B82-820A6FDC43ED}" type="slidenum">
              <a:rPr lang="en-US" smtClean="0"/>
              <a:t>‹#›</a:t>
            </a:fld>
            <a:endParaRPr lang="en-US"/>
          </a:p>
        </p:txBody>
      </p:sp>
      <p:cxnSp>
        <p:nvCxnSpPr>
          <p:cNvPr id="14" name="Straight Connector 13"/>
          <p:cNvCxnSpPr/>
          <p:nvPr/>
        </p:nvCxnSpPr>
        <p:spPr>
          <a:xfrm>
            <a:off x="1086696" y="3453516"/>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772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29F02-73A6-45D3-89A2-86F0A9DE8CB1}" type="datetimeFigureOut">
              <a:rPr lang="en-US" smtClean="0"/>
              <a:t>23-Oct-18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8DC88A-2B22-4BCE-9B82-820A6FDC43ED}" type="slidenum">
              <a:rPr lang="en-US" smtClean="0"/>
              <a:t>‹#›</a:t>
            </a:fld>
            <a:endParaRPr lang="en-US"/>
          </a:p>
        </p:txBody>
      </p:sp>
    </p:spTree>
    <p:extLst>
      <p:ext uri="{BB962C8B-B14F-4D97-AF65-F5344CB8AC3E}">
        <p14:creationId xmlns:p14="http://schemas.microsoft.com/office/powerpoint/2010/main" val="309745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335" y="2036517"/>
            <a:ext cx="2156278" cy="2011680"/>
          </a:xfrm>
        </p:spPr>
        <p:txBody>
          <a:bodyPr anchor="b">
            <a:normAutofit/>
          </a:bodyPr>
          <a:lstStyle>
            <a:lvl1pPr algn="ctr">
              <a:defRPr sz="2040" b="0"/>
            </a:lvl1pPr>
          </a:lstStyle>
          <a:p>
            <a:r>
              <a:rPr lang="en-US"/>
              <a:t>Click to edit Master title style</a:t>
            </a:r>
            <a:endParaRPr lang="en-US" dirty="0"/>
          </a:p>
        </p:txBody>
      </p:sp>
      <p:sp>
        <p:nvSpPr>
          <p:cNvPr id="3" name="Content Placeholder 2"/>
          <p:cNvSpPr>
            <a:spLocks noGrp="1"/>
          </p:cNvSpPr>
          <p:nvPr>
            <p:ph idx="1"/>
          </p:nvPr>
        </p:nvSpPr>
        <p:spPr>
          <a:xfrm>
            <a:off x="3502053" y="1440461"/>
            <a:ext cx="3277208" cy="7177478"/>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0335" y="4445562"/>
            <a:ext cx="2156278" cy="3576326"/>
          </a:xfrm>
        </p:spPr>
        <p:txBody>
          <a:bodyPr anchor="t">
            <a:normAutofit/>
          </a:bodyPr>
          <a:lstStyle>
            <a:lvl1pPr marL="0" indent="0" algn="ctr">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Edit Master text styles</a:t>
            </a:r>
          </a:p>
        </p:txBody>
      </p:sp>
      <p:sp>
        <p:nvSpPr>
          <p:cNvPr id="5" name="Date Placeholder 4"/>
          <p:cNvSpPr>
            <a:spLocks noGrp="1"/>
          </p:cNvSpPr>
          <p:nvPr>
            <p:ph type="dt" sz="half" idx="10"/>
          </p:nvPr>
        </p:nvSpPr>
        <p:spPr/>
        <p:txBody>
          <a:bodyPr/>
          <a:lstStyle/>
          <a:p>
            <a:fld id="{F2029F02-73A6-45D3-89A2-86F0A9DE8CB1}" type="datetimeFigureOut">
              <a:rPr lang="en-US" smtClean="0"/>
              <a:t>23-Oct-18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C88A-2B22-4BCE-9B82-820A6FDC43ED}" type="slidenum">
              <a:rPr lang="en-US" smtClean="0"/>
              <a:t>‹#›</a:t>
            </a:fld>
            <a:endParaRPr lang="en-US"/>
          </a:p>
        </p:txBody>
      </p:sp>
      <p:cxnSp>
        <p:nvCxnSpPr>
          <p:cNvPr id="16" name="Straight Connector 15"/>
          <p:cNvCxnSpPr/>
          <p:nvPr/>
        </p:nvCxnSpPr>
        <p:spPr>
          <a:xfrm>
            <a:off x="1086696" y="4271715"/>
            <a:ext cx="19835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907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335" y="2762954"/>
            <a:ext cx="3087372" cy="2011680"/>
          </a:xfrm>
        </p:spPr>
        <p:txBody>
          <a:bodyPr anchor="b">
            <a:normAutofit/>
          </a:bodyPr>
          <a:lstStyle>
            <a:lvl1pPr algn="ctr">
              <a:defRPr sz="204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4405609" y="1514968"/>
            <a:ext cx="2490044" cy="702846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4" name="Text Placeholder 3"/>
          <p:cNvSpPr>
            <a:spLocks noGrp="1"/>
          </p:cNvSpPr>
          <p:nvPr>
            <p:ph type="body" sz="half" idx="2"/>
          </p:nvPr>
        </p:nvSpPr>
        <p:spPr>
          <a:xfrm>
            <a:off x="1000336" y="4774634"/>
            <a:ext cx="3087371" cy="2682240"/>
          </a:xfrm>
        </p:spPr>
        <p:txBody>
          <a:bodyPr anchor="t">
            <a:normAutofit/>
          </a:bodyPr>
          <a:lstStyle>
            <a:lvl1pPr marL="0" indent="0" algn="ctr">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Edit Master text styles</a:t>
            </a:r>
          </a:p>
        </p:txBody>
      </p:sp>
      <p:sp>
        <p:nvSpPr>
          <p:cNvPr id="5" name="Date Placeholder 4"/>
          <p:cNvSpPr>
            <a:spLocks noGrp="1"/>
          </p:cNvSpPr>
          <p:nvPr>
            <p:ph type="dt" sz="half" idx="10"/>
          </p:nvPr>
        </p:nvSpPr>
        <p:spPr/>
        <p:txBody>
          <a:bodyPr/>
          <a:lstStyle/>
          <a:p>
            <a:fld id="{F2029F02-73A6-45D3-89A2-86F0A9DE8CB1}" type="datetimeFigureOut">
              <a:rPr lang="en-US" smtClean="0"/>
              <a:t>23-Oct-18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DC88A-2B22-4BCE-9B82-820A6FDC43ED}" type="slidenum">
              <a:rPr lang="en-US" smtClean="0"/>
              <a:t>‹#›</a:t>
            </a:fld>
            <a:endParaRPr lang="en-US"/>
          </a:p>
        </p:txBody>
      </p:sp>
    </p:spTree>
    <p:extLst>
      <p:ext uri="{BB962C8B-B14F-4D97-AF65-F5344CB8AC3E}">
        <p14:creationId xmlns:p14="http://schemas.microsoft.com/office/powerpoint/2010/main" val="374903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7779597" cy="100584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000336" y="1342495"/>
            <a:ext cx="5778924" cy="191233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0335" y="3652199"/>
            <a:ext cx="5778926" cy="5052662"/>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170" y="8742115"/>
            <a:ext cx="976041" cy="409787"/>
          </a:xfrm>
          <a:prstGeom prst="rect">
            <a:avLst/>
          </a:prstGeom>
        </p:spPr>
        <p:txBody>
          <a:bodyPr vert="horz" lIns="91440" tIns="45720" rIns="91440" bIns="45720" rtlCol="0" anchor="ctr"/>
          <a:lstStyle>
            <a:lvl1pPr algn="r">
              <a:defRPr sz="850" b="0" i="0">
                <a:solidFill>
                  <a:schemeClr val="tx1"/>
                </a:solidFill>
                <a:effectLst/>
                <a:latin typeface="+mn-lt"/>
              </a:defRPr>
            </a:lvl1pPr>
          </a:lstStyle>
          <a:p>
            <a:fld id="{F2029F02-73A6-45D3-89A2-86F0A9DE8CB1}" type="datetimeFigureOut">
              <a:rPr lang="en-US" smtClean="0"/>
              <a:t>23-Oct-18</a:t>
            </a:fld>
            <a:endParaRPr lang="en-US"/>
          </a:p>
        </p:txBody>
      </p:sp>
      <p:sp>
        <p:nvSpPr>
          <p:cNvPr id="5" name="Footer Placeholder 4"/>
          <p:cNvSpPr>
            <a:spLocks noGrp="1"/>
          </p:cNvSpPr>
          <p:nvPr>
            <p:ph type="ftr" sz="quarter" idx="3"/>
          </p:nvPr>
        </p:nvSpPr>
        <p:spPr>
          <a:xfrm>
            <a:off x="1000336" y="8742115"/>
            <a:ext cx="4338967" cy="409787"/>
          </a:xfrm>
          <a:prstGeom prst="rect">
            <a:avLst/>
          </a:prstGeom>
        </p:spPr>
        <p:txBody>
          <a:bodyPr vert="horz" lIns="91440" tIns="45720" rIns="91440" bIns="45720" rtlCol="0" anchor="ctr"/>
          <a:lstStyle>
            <a:lvl1pPr algn="l">
              <a:defRPr sz="8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6443077" y="8742115"/>
            <a:ext cx="336184" cy="409787"/>
          </a:xfrm>
          <a:prstGeom prst="rect">
            <a:avLst/>
          </a:prstGeom>
        </p:spPr>
        <p:txBody>
          <a:bodyPr vert="horz" lIns="91440" tIns="45720" rIns="91440" bIns="45720" rtlCol="0" anchor="ctr"/>
          <a:lstStyle>
            <a:lvl1pPr algn="r">
              <a:defRPr sz="850" b="0" i="0">
                <a:solidFill>
                  <a:schemeClr val="tx1"/>
                </a:solidFill>
                <a:effectLst/>
                <a:latin typeface="+mn-lt"/>
              </a:defRPr>
            </a:lvl1pPr>
          </a:lstStyle>
          <a:p>
            <a:fld id="{FB8DC88A-2B22-4BCE-9B82-820A6FDC43ED}" type="slidenum">
              <a:rPr lang="en-US" smtClean="0"/>
              <a:t>‹#›</a:t>
            </a:fld>
            <a:endParaRPr lang="en-US"/>
          </a:p>
        </p:txBody>
      </p:sp>
    </p:spTree>
    <p:extLst>
      <p:ext uri="{BB962C8B-B14F-4D97-AF65-F5344CB8AC3E}">
        <p14:creationId xmlns:p14="http://schemas.microsoft.com/office/powerpoint/2010/main" val="354473999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Lst>
  <p:txStyles>
    <p:titleStyle>
      <a:lvl1pPr algn="ctr" defTabSz="388620" rtl="0" eaLnBrk="1" latinLnBrk="0" hangingPunct="1">
        <a:spcBef>
          <a:spcPct val="0"/>
        </a:spcBef>
        <a:buNone/>
        <a:defRPr sz="3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42888" indent="-242888" algn="l" defTabSz="388620" rtl="0" eaLnBrk="1" latinLnBrk="0" hangingPunct="1">
        <a:spcBef>
          <a:spcPct val="20000"/>
        </a:spcBef>
        <a:spcAft>
          <a:spcPts val="510"/>
        </a:spcAft>
        <a:buClr>
          <a:schemeClr val="accent1"/>
        </a:buClr>
        <a:buSzPct val="115000"/>
        <a:buFont typeface="Arial"/>
        <a:buChar char="•"/>
        <a:defRPr sz="2040" kern="1200" cap="none">
          <a:solidFill>
            <a:schemeClr val="tx1">
              <a:lumMod val="85000"/>
              <a:lumOff val="15000"/>
            </a:schemeClr>
          </a:solidFill>
          <a:effectLst/>
          <a:latin typeface="+mn-lt"/>
          <a:ea typeface="+mn-ea"/>
          <a:cs typeface="+mn-cs"/>
        </a:defRPr>
      </a:lvl1pPr>
      <a:lvl2pPr marL="631508" indent="-242888" algn="l" defTabSz="388620" rtl="0" eaLnBrk="1" latinLnBrk="0" hangingPunct="1">
        <a:spcBef>
          <a:spcPct val="20000"/>
        </a:spcBef>
        <a:spcAft>
          <a:spcPts val="510"/>
        </a:spcAft>
        <a:buClr>
          <a:schemeClr val="accent1"/>
        </a:buClr>
        <a:buSzPct val="115000"/>
        <a:buFont typeface="Arial"/>
        <a:buChar char="•"/>
        <a:defRPr sz="1700" kern="1200" cap="none">
          <a:solidFill>
            <a:schemeClr val="tx1">
              <a:lumMod val="85000"/>
              <a:lumOff val="15000"/>
            </a:schemeClr>
          </a:solidFill>
          <a:effectLst/>
          <a:latin typeface="+mn-lt"/>
          <a:ea typeface="+mn-ea"/>
          <a:cs typeface="+mn-cs"/>
        </a:defRPr>
      </a:lvl2pPr>
      <a:lvl3pPr marL="1020128" indent="-242888" algn="l" defTabSz="388620" rtl="0" eaLnBrk="1" latinLnBrk="0" hangingPunct="1">
        <a:spcBef>
          <a:spcPct val="20000"/>
        </a:spcBef>
        <a:spcAft>
          <a:spcPts val="510"/>
        </a:spcAft>
        <a:buClr>
          <a:schemeClr val="accent1"/>
        </a:buClr>
        <a:buSzPct val="115000"/>
        <a:buFont typeface="Arial"/>
        <a:buChar char="•"/>
        <a:defRPr sz="1530" kern="1200" cap="none">
          <a:solidFill>
            <a:schemeClr val="tx1">
              <a:lumMod val="85000"/>
              <a:lumOff val="15000"/>
            </a:schemeClr>
          </a:solidFill>
          <a:effectLst/>
          <a:latin typeface="+mn-lt"/>
          <a:ea typeface="+mn-ea"/>
          <a:cs typeface="+mn-cs"/>
        </a:defRPr>
      </a:lvl3pPr>
      <a:lvl4pPr marL="1311593" indent="-145733" algn="l" defTabSz="388620" rtl="0" eaLnBrk="1" latinLnBrk="0" hangingPunct="1">
        <a:spcBef>
          <a:spcPct val="20000"/>
        </a:spcBef>
        <a:spcAft>
          <a:spcPts val="510"/>
        </a:spcAft>
        <a:buClr>
          <a:schemeClr val="accent1"/>
        </a:buClr>
        <a:buSzPct val="115000"/>
        <a:buFont typeface="Arial"/>
        <a:buChar char="•"/>
        <a:defRPr sz="1360" kern="1200" cap="none">
          <a:solidFill>
            <a:schemeClr val="tx1">
              <a:lumMod val="85000"/>
              <a:lumOff val="15000"/>
            </a:schemeClr>
          </a:solidFill>
          <a:effectLst/>
          <a:latin typeface="+mn-lt"/>
          <a:ea typeface="+mn-ea"/>
          <a:cs typeface="+mn-cs"/>
        </a:defRPr>
      </a:lvl4pPr>
      <a:lvl5pPr marL="1700213" indent="-145733"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5pPr>
      <a:lvl6pPr marL="213741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6pPr>
      <a:lvl7pPr marL="252603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7pPr>
      <a:lvl8pPr marL="291465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8pPr>
      <a:lvl9pPr marL="330327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8.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2928" y="1670304"/>
            <a:ext cx="2066544" cy="2212848"/>
          </a:xfrm>
          <a:prstGeom prst="rect">
            <a:avLst/>
          </a:prstGeom>
        </p:spPr>
      </p:pic>
      <p:sp>
        <p:nvSpPr>
          <p:cNvPr id="3" name="Rectangle 2"/>
          <p:cNvSpPr/>
          <p:nvPr/>
        </p:nvSpPr>
        <p:spPr>
          <a:xfrm>
            <a:off x="3849624" y="478536"/>
            <a:ext cx="76200" cy="137160"/>
          </a:xfrm>
          <a:prstGeom prst="rect">
            <a:avLst/>
          </a:prstGeom>
        </p:spPr>
        <p:txBody>
          <a:bodyPr wrap="none" lIns="0" tIns="0" rIns="0" bIns="0">
            <a:noAutofit/>
          </a:bodyPr>
          <a:lstStyle/>
          <a:p>
            <a:pPr indent="0"/>
            <a:r>
              <a:rPr lang="en-US" sz="1100">
                <a:latin typeface="Times New Roman"/>
              </a:rPr>
              <a:t>1</a:t>
            </a:r>
          </a:p>
        </p:txBody>
      </p:sp>
      <p:sp>
        <p:nvSpPr>
          <p:cNvPr id="4" name="Rectangle 3"/>
          <p:cNvSpPr/>
          <p:nvPr/>
        </p:nvSpPr>
        <p:spPr>
          <a:xfrm>
            <a:off x="1249680" y="947928"/>
            <a:ext cx="5269992" cy="569976"/>
          </a:xfrm>
          <a:prstGeom prst="rect">
            <a:avLst/>
          </a:prstGeom>
        </p:spPr>
        <p:txBody>
          <a:bodyPr lIns="0" tIns="0" rIns="0" bIns="0">
            <a:noAutofit/>
          </a:bodyPr>
          <a:lstStyle/>
          <a:p>
            <a:pPr indent="0">
              <a:spcAft>
                <a:spcPts val="1260"/>
              </a:spcAft>
            </a:pPr>
            <a:r>
              <a:rPr lang="en-US" sz="1500" b="1" dirty="0">
                <a:latin typeface="Times New Roman"/>
              </a:rPr>
              <a:t>GOVERNMENT COLLEGE OF ENGINEERING ,KARAD</a:t>
            </a:r>
          </a:p>
          <a:p>
            <a:pPr indent="0" algn="ctr"/>
            <a:r>
              <a:rPr lang="en-US" sz="1300" dirty="0">
                <a:latin typeface="Times New Roman"/>
              </a:rPr>
              <a:t>(An Autonomous institute of govt. of Maharashtra)</a:t>
            </a:r>
          </a:p>
        </p:txBody>
      </p:sp>
      <p:sp>
        <p:nvSpPr>
          <p:cNvPr id="5" name="Rectangle 4"/>
          <p:cNvSpPr/>
          <p:nvPr/>
        </p:nvSpPr>
        <p:spPr>
          <a:xfrm>
            <a:off x="818866" y="3883152"/>
            <a:ext cx="5722142" cy="1313688"/>
          </a:xfrm>
          <a:prstGeom prst="rect">
            <a:avLst/>
          </a:prstGeom>
        </p:spPr>
        <p:txBody>
          <a:bodyPr lIns="0" tIns="0" rIns="0" bIns="0">
            <a:noAutofit/>
          </a:bodyPr>
          <a:lstStyle/>
          <a:p>
            <a:pPr indent="0" algn="ctr">
              <a:lnSpc>
                <a:spcPts val="6360"/>
              </a:lnSpc>
              <a:spcBef>
                <a:spcPts val="1050"/>
              </a:spcBef>
            </a:pPr>
            <a:r>
              <a:rPr lang="en-US" sz="3200" dirty="0">
                <a:latin typeface="Times New Roman"/>
              </a:rPr>
              <a:t>MINI PROJECT USING DESIGN TOOLS PROJECT</a:t>
            </a:r>
          </a:p>
          <a:p>
            <a:pPr indent="0" algn="ctr">
              <a:lnSpc>
                <a:spcPts val="6360"/>
              </a:lnSpc>
              <a:spcBef>
                <a:spcPts val="1050"/>
              </a:spcBef>
            </a:pPr>
            <a:r>
              <a:rPr lang="en-US" sz="3200" dirty="0">
                <a:latin typeface="Times New Roman"/>
              </a:rPr>
              <a:t>REPORT</a:t>
            </a:r>
          </a:p>
          <a:p>
            <a:pPr indent="0">
              <a:spcAft>
                <a:spcPts val="1260"/>
              </a:spcAft>
            </a:pPr>
            <a:r>
              <a:rPr lang="en-US" sz="3200" dirty="0">
                <a:latin typeface="Times New Roman"/>
              </a:rPr>
              <a:t>TITLE: -TEMPERATURE MONITORING SYSTEM USING ANDROID</a:t>
            </a:r>
          </a:p>
          <a:p>
            <a:pPr indent="0">
              <a:spcAft>
                <a:spcPts val="1260"/>
              </a:spcAft>
            </a:pPr>
            <a:endParaRPr lang="en-US" sz="3200" dirty="0">
              <a:latin typeface="Times New Roman"/>
            </a:endParaRPr>
          </a:p>
        </p:txBody>
      </p:sp>
      <p:sp>
        <p:nvSpPr>
          <p:cNvPr id="6" name="Rectangle 5"/>
          <p:cNvSpPr/>
          <p:nvPr/>
        </p:nvSpPr>
        <p:spPr>
          <a:xfrm>
            <a:off x="2488692" y="8226552"/>
            <a:ext cx="2721864" cy="161544"/>
          </a:xfrm>
          <a:prstGeom prst="rect">
            <a:avLst/>
          </a:prstGeom>
        </p:spPr>
        <p:txBody>
          <a:bodyPr wrap="none" lIns="0" tIns="0" rIns="0" bIns="0">
            <a:noAutofit/>
          </a:bodyPr>
          <a:lstStyle/>
          <a:p>
            <a:pPr indent="0" algn="ctr">
              <a:spcBef>
                <a:spcPts val="1260"/>
              </a:spcBef>
            </a:pPr>
            <a:r>
              <a:rPr lang="en-US" sz="3200" dirty="0">
                <a:latin typeface="Times New Roman"/>
              </a:rPr>
              <a:t>PROJECT GUIDE:-SHAH MADAM</a:t>
            </a:r>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10000" y="478536"/>
            <a:ext cx="164592" cy="137160"/>
          </a:xfrm>
          <a:prstGeom prst="rect">
            <a:avLst/>
          </a:prstGeom>
        </p:spPr>
        <p:txBody>
          <a:bodyPr wrap="none" lIns="0" tIns="0" rIns="0" bIns="0">
            <a:noAutofit/>
          </a:bodyPr>
          <a:lstStyle/>
          <a:p>
            <a:pPr indent="0"/>
            <a:r>
              <a:rPr lang="en-US" sz="1100">
                <a:latin typeface="Times New Roman"/>
              </a:rPr>
              <a:t>10</a:t>
            </a:r>
          </a:p>
        </p:txBody>
      </p:sp>
      <p:sp>
        <p:nvSpPr>
          <p:cNvPr id="3" name="Rectangle 2"/>
          <p:cNvSpPr/>
          <p:nvPr/>
        </p:nvSpPr>
        <p:spPr>
          <a:xfrm>
            <a:off x="896112" y="941832"/>
            <a:ext cx="5992368" cy="2620234"/>
          </a:xfrm>
          <a:prstGeom prst="rect">
            <a:avLst/>
          </a:prstGeom>
        </p:spPr>
        <p:txBody>
          <a:bodyPr lIns="0" tIns="0" rIns="0" bIns="0">
            <a:noAutofit/>
          </a:bodyPr>
          <a:lstStyle/>
          <a:p>
            <a:pPr indent="0" algn="just">
              <a:spcAft>
                <a:spcPts val="1680"/>
              </a:spcAft>
            </a:pPr>
            <a:r>
              <a:rPr lang="en-US" sz="1500" b="1" dirty="0">
                <a:latin typeface="Times New Roman"/>
              </a:rPr>
              <a:t>ARDUINO UNO:</a:t>
            </a:r>
          </a:p>
          <a:p>
            <a:pPr indent="0" algn="just">
              <a:lnSpc>
                <a:spcPts val="2064"/>
              </a:lnSpc>
              <a:spcAft>
                <a:spcPts val="3990"/>
              </a:spcAft>
            </a:pPr>
            <a:r>
              <a:rPr lang="en-US" sz="1200" dirty="0">
                <a:solidFill>
                  <a:srgbClr val="292929"/>
                </a:solidFill>
                <a:latin typeface="Times New Roman"/>
              </a:rPr>
              <a:t>The Arduino UNO is an open-source microcontroller board based on the </a:t>
            </a:r>
            <a:r>
              <a:rPr lang="en-US" sz="1200" dirty="0">
                <a:latin typeface="Times New Roman"/>
              </a:rPr>
              <a:t>Microchip ATmega328P </a:t>
            </a:r>
            <a:r>
              <a:rPr lang="en-US" sz="1200" dirty="0">
                <a:solidFill>
                  <a:srgbClr val="292929"/>
                </a:solidFill>
                <a:latin typeface="Times New Roman"/>
              </a:rPr>
              <a:t>microcontroller and developed by </a:t>
            </a:r>
            <a:r>
              <a:rPr lang="en-US" sz="1200" dirty="0" err="1">
                <a:latin typeface="Times New Roman"/>
              </a:rPr>
              <a:t>Arduino.cc</a:t>
            </a:r>
            <a:r>
              <a:rPr lang="en-US" sz="1200" dirty="0" err="1">
                <a:solidFill>
                  <a:srgbClr val="292929"/>
                </a:solidFill>
                <a:latin typeface="Times New Roman"/>
              </a:rPr>
              <a:t>.The</a:t>
            </a:r>
            <a:r>
              <a:rPr lang="en-US" sz="1200" dirty="0">
                <a:solidFill>
                  <a:srgbClr val="292929"/>
                </a:solidFill>
                <a:latin typeface="Times New Roman"/>
              </a:rPr>
              <a:t> board is equipped with sets of digital and analog input/output (I/O) pins that may be interfaced to various expansion boards (shields) and other circuits. The board has 14 Digital pins, 6 Analog pins, and programmable with the </a:t>
            </a:r>
            <a:r>
              <a:rPr lang="en-US" sz="1200" dirty="0">
                <a:latin typeface="Times New Roman"/>
              </a:rPr>
              <a:t>Arduino IDE</a:t>
            </a:r>
            <a:r>
              <a:rPr lang="en-US" sz="1200" dirty="0">
                <a:solidFill>
                  <a:srgbClr val="292929"/>
                </a:solidFill>
                <a:latin typeface="Times New Roman"/>
              </a:rPr>
              <a:t>(Integrated Development Environment) via a type B USB </a:t>
            </a:r>
            <a:r>
              <a:rPr lang="en-US" sz="1200" dirty="0" err="1">
                <a:solidFill>
                  <a:srgbClr val="292929"/>
                </a:solidFill>
                <a:latin typeface="Times New Roman"/>
              </a:rPr>
              <a:t>cable.It</a:t>
            </a:r>
            <a:r>
              <a:rPr lang="en-US" sz="1200" dirty="0">
                <a:solidFill>
                  <a:srgbClr val="292929"/>
                </a:solidFill>
                <a:latin typeface="Times New Roman"/>
              </a:rPr>
              <a:t> can be powered by a USB cable or by an external 9 volt battery, though it accepts voltages between 7 and 20 volts. It is also similar to the Arduino Nano and Leonardo.</a:t>
            </a:r>
          </a:p>
        </p:txBody>
      </p:sp>
      <p:sp>
        <p:nvSpPr>
          <p:cNvPr id="4" name="Rectangle 3"/>
          <p:cNvSpPr/>
          <p:nvPr/>
        </p:nvSpPr>
        <p:spPr>
          <a:xfrm>
            <a:off x="896112" y="3950208"/>
            <a:ext cx="5980176" cy="2371344"/>
          </a:xfrm>
          <a:prstGeom prst="rect">
            <a:avLst/>
          </a:prstGeom>
        </p:spPr>
        <p:txBody>
          <a:bodyPr lIns="0" tIns="0" rIns="0" bIns="0">
            <a:noAutofit/>
          </a:bodyPr>
          <a:lstStyle/>
          <a:p>
            <a:pPr indent="0" algn="just">
              <a:spcBef>
                <a:spcPts val="3990"/>
              </a:spcBef>
              <a:spcAft>
                <a:spcPts val="1260"/>
              </a:spcAft>
            </a:pPr>
            <a:r>
              <a:rPr lang="en-US" sz="1500" b="1" dirty="0">
                <a:solidFill>
                  <a:srgbClr val="292929"/>
                </a:solidFill>
                <a:latin typeface="Times New Roman"/>
              </a:rPr>
              <a:t>LM35(TEMPERATURE SENSOR):</a:t>
            </a:r>
          </a:p>
          <a:p>
            <a:pPr indent="0" algn="just">
              <a:lnSpc>
                <a:spcPts val="2064"/>
              </a:lnSpc>
              <a:spcAft>
                <a:spcPts val="3150"/>
              </a:spcAft>
            </a:pPr>
            <a:r>
              <a:rPr lang="en-US" sz="1200" dirty="0">
                <a:solidFill>
                  <a:srgbClr val="292929"/>
                </a:solidFill>
                <a:latin typeface="Times New Roman"/>
              </a:rPr>
              <a:t>LM35 series are precision integrated circuit (IC) temperature sensors, whose output voltages are linearly proportional to Celsius (Centigrade) temperature. LM35, thus, has an advantage over linear temperature sensors calibrated in ° Kelvin You are not required to subtract a large constant voltage from its output to obtain convenient Centigrade scaling.LM35 does not require any external calibration or trimming to provide typical accuracies of ±14°C at room temperature and ±3/4°C over a full -55 to +150°C temperature range. Scale factor is 10mV/°C. </a:t>
            </a:r>
            <a:r>
              <a:rPr lang="en-US" sz="1200" dirty="0" err="1">
                <a:solidFill>
                  <a:srgbClr val="292929"/>
                </a:solidFill>
                <a:latin typeface="Times New Roman"/>
              </a:rPr>
              <a:t>Vout</a:t>
            </a:r>
            <a:r>
              <a:rPr lang="en-US" sz="1200" dirty="0">
                <a:solidFill>
                  <a:srgbClr val="292929"/>
                </a:solidFill>
                <a:latin typeface="Times New Roman"/>
              </a:rPr>
              <a:t> pin of LM35 temperature sensor is connected to analogue input pin A0 of Arduino Uno on the transmitter side.</a:t>
            </a:r>
          </a:p>
        </p:txBody>
      </p:sp>
      <p:sp>
        <p:nvSpPr>
          <p:cNvPr id="5" name="Rectangle 4"/>
          <p:cNvSpPr/>
          <p:nvPr/>
        </p:nvSpPr>
        <p:spPr>
          <a:xfrm>
            <a:off x="896112" y="7010400"/>
            <a:ext cx="5980176" cy="1874520"/>
          </a:xfrm>
          <a:prstGeom prst="rect">
            <a:avLst/>
          </a:prstGeom>
        </p:spPr>
        <p:txBody>
          <a:bodyPr lIns="0" tIns="0" rIns="0" bIns="0">
            <a:noAutofit/>
          </a:bodyPr>
          <a:lstStyle/>
          <a:p>
            <a:pPr indent="0" algn="just">
              <a:spcBef>
                <a:spcPts val="3150"/>
              </a:spcBef>
              <a:spcAft>
                <a:spcPts val="1260"/>
              </a:spcAft>
            </a:pPr>
            <a:r>
              <a:rPr lang="en-US" sz="1500" b="1" dirty="0">
                <a:solidFill>
                  <a:srgbClr val="292929"/>
                </a:solidFill>
                <a:latin typeface="Times New Roman"/>
              </a:rPr>
              <a:t>HC-05 BLUETOOTH MODULE:</a:t>
            </a:r>
          </a:p>
          <a:p>
            <a:pPr indent="0" algn="just">
              <a:lnSpc>
                <a:spcPts val="2064"/>
              </a:lnSpc>
            </a:pPr>
            <a:r>
              <a:rPr lang="en-US" sz="1200" dirty="0">
                <a:latin typeface="Times New Roman"/>
              </a:rPr>
              <a:t>HC-05 module is an easy to use Bluetooth SPP (Serial Port Protocol) module, designed for transparent wireless serial connection setup. Serial port Bluetooth module is fully qualified Bluetooth V2.0+EDR (Enhanced Data Rate) 3Mbps Modulation with complete 2.4GHz radio transceiver and baseband. It uses CSR </a:t>
            </a:r>
            <a:r>
              <a:rPr lang="en-US" sz="1200" dirty="0" err="1">
                <a:latin typeface="Times New Roman"/>
              </a:rPr>
              <a:t>Bluecore</a:t>
            </a:r>
            <a:r>
              <a:rPr lang="en-US" sz="1200" dirty="0">
                <a:latin typeface="Times New Roman"/>
              </a:rPr>
              <a:t> 04-External single chip Bluetooth system with CMOS technology and with AFH(Adaptive Frequency Hopping Feature). It has the footprint as small as 12.7mmx27mm. Hope it will simplify your overall design/development cycle.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10000" y="478536"/>
            <a:ext cx="152400" cy="137160"/>
          </a:xfrm>
          <a:prstGeom prst="rect">
            <a:avLst/>
          </a:prstGeom>
        </p:spPr>
        <p:txBody>
          <a:bodyPr wrap="none" lIns="0" tIns="0" rIns="0" bIns="0">
            <a:noAutofit/>
          </a:bodyPr>
          <a:lstStyle/>
          <a:p>
            <a:pPr indent="0"/>
            <a:r>
              <a:rPr lang="en-US" sz="1100">
                <a:latin typeface="Times New Roman"/>
              </a:rPr>
              <a:t>11</a:t>
            </a:r>
          </a:p>
        </p:txBody>
      </p:sp>
      <p:sp>
        <p:nvSpPr>
          <p:cNvPr id="3" name="Rectangle 2"/>
          <p:cNvSpPr/>
          <p:nvPr/>
        </p:nvSpPr>
        <p:spPr>
          <a:xfrm>
            <a:off x="2260888" y="1092867"/>
            <a:ext cx="2764536" cy="5245608"/>
          </a:xfrm>
          <a:prstGeom prst="rect">
            <a:avLst/>
          </a:prstGeom>
        </p:spPr>
        <p:txBody>
          <a:bodyPr lIns="0" tIns="0" rIns="0" bIns="0">
            <a:noAutofit/>
          </a:bodyPr>
          <a:lstStyle/>
          <a:p>
            <a:pPr marL="317500" indent="0" algn="just">
              <a:spcAft>
                <a:spcPts val="3360"/>
              </a:spcAft>
            </a:pPr>
            <a:r>
              <a:rPr lang="en-US" sz="2000" b="1" dirty="0">
                <a:latin typeface="Times New Roman"/>
              </a:rPr>
              <a:t>5.ARDUINO PROGRAM-</a:t>
            </a:r>
          </a:p>
          <a:p>
            <a:pPr marR="1852168" indent="0">
              <a:lnSpc>
                <a:spcPts val="3072"/>
              </a:lnSpc>
              <a:spcAft>
                <a:spcPts val="1890"/>
              </a:spcAft>
            </a:pPr>
            <a:r>
              <a:rPr lang="en-US" sz="2000" dirty="0" err="1">
                <a:latin typeface="Times New Roman"/>
              </a:rPr>
              <a:t>int</a:t>
            </a:r>
            <a:r>
              <a:rPr lang="en-US" sz="2000" dirty="0">
                <a:latin typeface="Times New Roman"/>
              </a:rPr>
              <a:t> </a:t>
            </a:r>
            <a:r>
              <a:rPr lang="en-US" sz="2000" dirty="0" err="1">
                <a:latin typeface="Times New Roman"/>
              </a:rPr>
              <a:t>i</a:t>
            </a:r>
            <a:r>
              <a:rPr lang="en-US" sz="2000" dirty="0">
                <a:latin typeface="Times New Roman"/>
              </a:rPr>
              <a:t> = 0; float temp =0;</a:t>
            </a:r>
          </a:p>
          <a:p>
            <a:pPr marL="101600" indent="-101600">
              <a:spcAft>
                <a:spcPts val="1470"/>
              </a:spcAft>
            </a:pPr>
            <a:r>
              <a:rPr lang="en-US" sz="2000" dirty="0">
                <a:latin typeface="Times New Roman"/>
              </a:rPr>
              <a:t>void setup() </a:t>
            </a:r>
          </a:p>
          <a:p>
            <a:pPr marL="101600" indent="-101600">
              <a:spcAft>
                <a:spcPts val="1470"/>
              </a:spcAft>
            </a:pPr>
            <a:r>
              <a:rPr lang="en-US" sz="2000" dirty="0">
                <a:latin typeface="Times New Roman"/>
              </a:rPr>
              <a:t>{</a:t>
            </a:r>
          </a:p>
          <a:p>
            <a:pPr marL="101600" indent="0">
              <a:spcAft>
                <a:spcPts val="1470"/>
              </a:spcAft>
            </a:pPr>
            <a:r>
              <a:rPr lang="en-US" sz="2000" dirty="0" err="1">
                <a:latin typeface="Times New Roman"/>
              </a:rPr>
              <a:t>Serial.begin</a:t>
            </a:r>
            <a:r>
              <a:rPr lang="en-US" sz="2000" dirty="0">
                <a:latin typeface="Times New Roman"/>
              </a:rPr>
              <a:t>(9600);</a:t>
            </a:r>
          </a:p>
          <a:p>
            <a:pPr marL="101600" indent="-101600">
              <a:spcAft>
                <a:spcPts val="3360"/>
              </a:spcAft>
            </a:pPr>
            <a:r>
              <a:rPr lang="en-US" sz="2000" dirty="0">
                <a:latin typeface="Times New Roman"/>
              </a:rPr>
              <a:t>}</a:t>
            </a:r>
          </a:p>
          <a:p>
            <a:pPr marL="101600" marR="1267968" indent="-101600">
              <a:lnSpc>
                <a:spcPts val="3048"/>
              </a:lnSpc>
            </a:pPr>
            <a:r>
              <a:rPr lang="en-US" sz="2000" dirty="0">
                <a:latin typeface="Times New Roman"/>
              </a:rPr>
              <a:t>void loop() { </a:t>
            </a:r>
          </a:p>
          <a:p>
            <a:pPr marL="101600" marR="1267968" indent="-101600">
              <a:lnSpc>
                <a:spcPts val="3048"/>
              </a:lnSpc>
            </a:pPr>
            <a:r>
              <a:rPr lang="en-US" sz="2000" dirty="0" err="1">
                <a:latin typeface="Times New Roman"/>
              </a:rPr>
              <a:t>i</a:t>
            </a:r>
            <a:r>
              <a:rPr lang="en-US" sz="2000" dirty="0">
                <a:latin typeface="Times New Roman"/>
              </a:rPr>
              <a:t>=</a:t>
            </a:r>
            <a:r>
              <a:rPr lang="en-US" sz="2000" dirty="0" err="1">
                <a:latin typeface="Times New Roman"/>
              </a:rPr>
              <a:t>analogRead</a:t>
            </a:r>
            <a:r>
              <a:rPr lang="en-US" sz="2000" dirty="0">
                <a:latin typeface="Times New Roman"/>
              </a:rPr>
              <a:t>(A1);</a:t>
            </a:r>
          </a:p>
          <a:p>
            <a:pPr marL="101600" marR="1267968" indent="-101600">
              <a:lnSpc>
                <a:spcPts val="3048"/>
              </a:lnSpc>
            </a:pPr>
            <a:r>
              <a:rPr lang="en-US" sz="2000" dirty="0">
                <a:latin typeface="Times New Roman"/>
              </a:rPr>
              <a:t>temp=(</a:t>
            </a:r>
            <a:r>
              <a:rPr lang="en-US" sz="2000" dirty="0" err="1">
                <a:latin typeface="Times New Roman"/>
              </a:rPr>
              <a:t>i</a:t>
            </a:r>
            <a:r>
              <a:rPr lang="en-US" sz="2000" dirty="0">
                <a:latin typeface="Times New Roman"/>
              </a:rPr>
              <a:t>/1024.0)*500; (</a:t>
            </a:r>
            <a:r>
              <a:rPr lang="en-US" sz="2000" dirty="0" err="1">
                <a:latin typeface="Times New Roman"/>
              </a:rPr>
              <a:t>i</a:t>
            </a:r>
            <a:r>
              <a:rPr lang="en-US" sz="2000" dirty="0">
                <a:latin typeface="Times New Roman"/>
              </a:rPr>
              <a:t>/1024.0)*500;</a:t>
            </a:r>
          </a:p>
          <a:p>
            <a:pPr marL="101600" indent="0">
              <a:lnSpc>
                <a:spcPts val="3048"/>
              </a:lnSpc>
            </a:pPr>
            <a:r>
              <a:rPr lang="en-US" sz="2000" dirty="0" err="1">
                <a:latin typeface="Times New Roman"/>
              </a:rPr>
              <a:t>Serial.println</a:t>
            </a:r>
            <a:r>
              <a:rPr lang="en-US" sz="2000" dirty="0">
                <a:latin typeface="Times New Roman"/>
              </a:rPr>
              <a:t>(temp);</a:t>
            </a:r>
          </a:p>
          <a:p>
            <a:pPr marL="101600" indent="0">
              <a:lnSpc>
                <a:spcPts val="3048"/>
              </a:lnSpc>
            </a:pPr>
            <a:r>
              <a:rPr lang="en-US" sz="2000" dirty="0">
                <a:latin typeface="Times New Roman"/>
              </a:rPr>
              <a:t>delay(2000);</a:t>
            </a:r>
          </a:p>
        </p:txBody>
      </p:sp>
      <p:sp>
        <p:nvSpPr>
          <p:cNvPr id="4" name="Rectangle 3"/>
          <p:cNvSpPr/>
          <p:nvPr/>
        </p:nvSpPr>
        <p:spPr>
          <a:xfrm>
            <a:off x="911352" y="7190232"/>
            <a:ext cx="79248" cy="176784"/>
          </a:xfrm>
          <a:prstGeom prst="rect">
            <a:avLst/>
          </a:prstGeom>
        </p:spPr>
        <p:txBody>
          <a:bodyPr wrap="none" lIns="0" tIns="0" rIns="0" bIns="0">
            <a:noAutofit/>
          </a:bodyPr>
          <a:lstStyle/>
          <a:p>
            <a:pPr marL="86360" indent="-101600"/>
            <a:r>
              <a:rPr lang="en-US" sz="1200" baseline="30000">
                <a:latin typeface="Times New Roman"/>
              </a:rPr>
              <a:t>}</a:t>
            </a:r>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10000" y="478536"/>
            <a:ext cx="164592" cy="137160"/>
          </a:xfrm>
          <a:prstGeom prst="rect">
            <a:avLst/>
          </a:prstGeom>
        </p:spPr>
        <p:txBody>
          <a:bodyPr wrap="none" lIns="0" tIns="0" rIns="0" bIns="0">
            <a:noAutofit/>
          </a:bodyPr>
          <a:lstStyle/>
          <a:p>
            <a:pPr indent="0"/>
            <a:r>
              <a:rPr lang="en-US" sz="1100">
                <a:latin typeface="Times New Roman"/>
              </a:rPr>
              <a:t>12</a:t>
            </a:r>
          </a:p>
        </p:txBody>
      </p:sp>
      <p:sp>
        <p:nvSpPr>
          <p:cNvPr id="3" name="Rectangle 2"/>
          <p:cNvSpPr/>
          <p:nvPr/>
        </p:nvSpPr>
        <p:spPr>
          <a:xfrm flipH="1">
            <a:off x="1343167" y="1515038"/>
            <a:ext cx="62552" cy="190932"/>
          </a:xfrm>
          <a:prstGeom prst="rect">
            <a:avLst/>
          </a:prstGeom>
        </p:spPr>
        <p:txBody>
          <a:bodyPr wrap="none" lIns="0" tIns="0" rIns="0" bIns="0">
            <a:noAutofit/>
          </a:bodyPr>
          <a:lstStyle/>
          <a:p>
            <a:pPr indent="0" algn="just">
              <a:spcAft>
                <a:spcPts val="5670"/>
              </a:spcAft>
            </a:pPr>
            <a:r>
              <a:rPr lang="en-US" sz="3200" b="1" dirty="0">
                <a:latin typeface="Times New Roman"/>
              </a:rPr>
              <a:t>6. WORKING</a:t>
            </a:r>
          </a:p>
        </p:txBody>
      </p:sp>
      <p:sp>
        <p:nvSpPr>
          <p:cNvPr id="4" name="Rectangle 3"/>
          <p:cNvSpPr/>
          <p:nvPr/>
        </p:nvSpPr>
        <p:spPr>
          <a:xfrm>
            <a:off x="1219200" y="2536937"/>
            <a:ext cx="5510784" cy="2383536"/>
          </a:xfrm>
          <a:prstGeom prst="rect">
            <a:avLst/>
          </a:prstGeom>
        </p:spPr>
        <p:txBody>
          <a:bodyPr lIns="0" tIns="0" rIns="0" bIns="0">
            <a:noAutofit/>
          </a:bodyPr>
          <a:lstStyle/>
          <a:p>
            <a:pPr indent="0" algn="just">
              <a:spcBef>
                <a:spcPts val="5670"/>
              </a:spcBef>
              <a:spcAft>
                <a:spcPts val="630"/>
              </a:spcAft>
            </a:pPr>
            <a:r>
              <a:rPr lang="en-US" sz="1200" dirty="0">
                <a:latin typeface="Times New Roman"/>
              </a:rPr>
              <a:t>•    </a:t>
            </a:r>
            <a:r>
              <a:rPr lang="en-US" sz="2400" dirty="0">
                <a:latin typeface="Times New Roman"/>
              </a:rPr>
              <a:t>Design the circuit as per the circuit diagram shown above.</a:t>
            </a:r>
          </a:p>
          <a:p>
            <a:pPr marL="235204" indent="-215900">
              <a:lnSpc>
                <a:spcPts val="2064"/>
              </a:lnSpc>
            </a:pPr>
            <a:r>
              <a:rPr lang="en-US" sz="2400" dirty="0">
                <a:latin typeface="Times New Roman"/>
              </a:rPr>
              <a:t>•    The lm35 temperature sensor senses its surrounding temperature in the form of AC voltage.</a:t>
            </a:r>
          </a:p>
          <a:p>
            <a:pPr indent="0" algn="just">
              <a:spcAft>
                <a:spcPts val="630"/>
              </a:spcAft>
            </a:pPr>
            <a:r>
              <a:rPr lang="en-US" sz="2400" dirty="0">
                <a:latin typeface="Times New Roman"/>
              </a:rPr>
              <a:t>•    The output of lm35 sensor which is the AC voltage is given as input to the </a:t>
            </a:r>
            <a:r>
              <a:rPr lang="en-US" sz="2400" dirty="0" err="1">
                <a:latin typeface="Times New Roman"/>
              </a:rPr>
              <a:t>arduino</a:t>
            </a:r>
            <a:r>
              <a:rPr lang="en-US" sz="2400" dirty="0">
                <a:latin typeface="Times New Roman"/>
              </a:rPr>
              <a:t>.</a:t>
            </a:r>
          </a:p>
          <a:p>
            <a:pPr indent="0" algn="just">
              <a:spcAft>
                <a:spcPts val="630"/>
              </a:spcAft>
            </a:pPr>
            <a:r>
              <a:rPr lang="en-US" sz="2400" dirty="0">
                <a:latin typeface="Times New Roman"/>
              </a:rPr>
              <a:t>•    The Arduino converts the AC voltage of sensor to the DC voltage.</a:t>
            </a:r>
          </a:p>
          <a:p>
            <a:pPr marL="235204" indent="-215900">
              <a:lnSpc>
                <a:spcPts val="2064"/>
              </a:lnSpc>
            </a:pPr>
            <a:r>
              <a:rPr lang="en-US" sz="2400" dirty="0">
                <a:latin typeface="Times New Roman"/>
              </a:rPr>
              <a:t>•    According to the program, the DC voltage is converted into the required temperature which is then given as an input to the HC05 </a:t>
            </a:r>
            <a:r>
              <a:rPr lang="en-US" sz="2400" dirty="0" err="1">
                <a:latin typeface="Times New Roman"/>
              </a:rPr>
              <a:t>bluetooth</a:t>
            </a:r>
            <a:r>
              <a:rPr lang="en-US" sz="2400" dirty="0">
                <a:latin typeface="Times New Roman"/>
              </a:rPr>
              <a:t> module.</a:t>
            </a:r>
          </a:p>
          <a:p>
            <a:pPr marL="235204" indent="-215900">
              <a:lnSpc>
                <a:spcPts val="2064"/>
              </a:lnSpc>
            </a:pPr>
            <a:endParaRPr lang="en-US" sz="2400" dirty="0">
              <a:latin typeface="Times New Roman"/>
            </a:endParaRPr>
          </a:p>
          <a:p>
            <a:pPr marL="235204" indent="-215900">
              <a:lnSpc>
                <a:spcPts val="2256"/>
              </a:lnSpc>
            </a:pPr>
            <a:r>
              <a:rPr lang="en-US" sz="2400" dirty="0">
                <a:latin typeface="Times New Roman"/>
              </a:rPr>
              <a:t>•    The HC05 </a:t>
            </a:r>
            <a:r>
              <a:rPr lang="en-US" sz="2400" dirty="0" err="1">
                <a:latin typeface="Times New Roman"/>
              </a:rPr>
              <a:t>bluetooth</a:t>
            </a:r>
            <a:r>
              <a:rPr lang="en-US" sz="2400" dirty="0">
                <a:latin typeface="Times New Roman"/>
              </a:rPr>
              <a:t> module is paired with the smartphone app where we can see the temperature sensed by the sensor in degree </a:t>
            </a:r>
            <a:r>
              <a:rPr lang="en-US" sz="2400" dirty="0" err="1">
                <a:latin typeface="Times New Roman"/>
              </a:rPr>
              <a:t>celcius</a:t>
            </a:r>
            <a:r>
              <a:rPr lang="en-US" sz="2400" dirty="0">
                <a:latin typeface="Times New Roman"/>
              </a:rPr>
              <a:t>.</a:t>
            </a:r>
          </a:p>
        </p:txBody>
      </p:sp>
    </p:spTree>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10000" y="478536"/>
            <a:ext cx="155448" cy="137160"/>
          </a:xfrm>
          <a:prstGeom prst="rect">
            <a:avLst/>
          </a:prstGeom>
        </p:spPr>
        <p:txBody>
          <a:bodyPr wrap="none" lIns="0" tIns="0" rIns="0" bIns="0">
            <a:noAutofit/>
          </a:bodyPr>
          <a:lstStyle/>
          <a:p>
            <a:pPr indent="0"/>
            <a:r>
              <a:rPr lang="en-US" sz="1100">
                <a:latin typeface="Times New Roman"/>
              </a:rPr>
              <a:t>13</a:t>
            </a:r>
          </a:p>
        </p:txBody>
      </p:sp>
      <p:sp>
        <p:nvSpPr>
          <p:cNvPr id="3" name="Rectangle 2"/>
          <p:cNvSpPr/>
          <p:nvPr/>
        </p:nvSpPr>
        <p:spPr>
          <a:xfrm>
            <a:off x="765639" y="934280"/>
            <a:ext cx="2002536" cy="179832"/>
          </a:xfrm>
          <a:prstGeom prst="rect">
            <a:avLst/>
          </a:prstGeom>
        </p:spPr>
        <p:txBody>
          <a:bodyPr wrap="none" lIns="0" tIns="0" rIns="0" bIns="0">
            <a:noAutofit/>
          </a:bodyPr>
          <a:lstStyle/>
          <a:p>
            <a:pPr indent="0" algn="just">
              <a:spcAft>
                <a:spcPts val="2730"/>
              </a:spcAft>
            </a:pPr>
            <a:r>
              <a:rPr lang="en-US" sz="2000" b="1" dirty="0">
                <a:latin typeface="Times New Roman"/>
              </a:rPr>
              <a:t>7. OBSERVATIONS:-</a:t>
            </a:r>
          </a:p>
        </p:txBody>
      </p:sp>
      <p:graphicFrame>
        <p:nvGraphicFramePr>
          <p:cNvPr id="4" name="Table 3"/>
          <p:cNvGraphicFramePr>
            <a:graphicFrameLocks noGrp="1"/>
          </p:cNvGraphicFramePr>
          <p:nvPr>
            <p:extLst>
              <p:ext uri="{D42A27DB-BD31-4B8C-83A1-F6EECF244321}">
                <p14:modId xmlns:p14="http://schemas.microsoft.com/office/powerpoint/2010/main" val="3294848943"/>
              </p:ext>
            </p:extLst>
          </p:nvPr>
        </p:nvGraphicFramePr>
        <p:xfrm>
          <a:off x="638033" y="2101755"/>
          <a:ext cx="6496334" cy="2199521"/>
        </p:xfrm>
        <a:graphic>
          <a:graphicData uri="http://schemas.openxmlformats.org/drawingml/2006/table">
            <a:tbl>
              <a:tblPr/>
              <a:tblGrid>
                <a:gridCol w="442193">
                  <a:extLst>
                    <a:ext uri="{9D8B030D-6E8A-4147-A177-3AD203B41FA5}">
                      <a16:colId xmlns:a16="http://schemas.microsoft.com/office/drawing/2014/main" val="20000"/>
                    </a:ext>
                  </a:extLst>
                </a:gridCol>
                <a:gridCol w="4061568">
                  <a:extLst>
                    <a:ext uri="{9D8B030D-6E8A-4147-A177-3AD203B41FA5}">
                      <a16:colId xmlns:a16="http://schemas.microsoft.com/office/drawing/2014/main" val="20001"/>
                    </a:ext>
                  </a:extLst>
                </a:gridCol>
                <a:gridCol w="1992573">
                  <a:extLst>
                    <a:ext uri="{9D8B030D-6E8A-4147-A177-3AD203B41FA5}">
                      <a16:colId xmlns:a16="http://schemas.microsoft.com/office/drawing/2014/main" val="20002"/>
                    </a:ext>
                  </a:extLst>
                </a:gridCol>
              </a:tblGrid>
              <a:tr h="409433">
                <a:tc>
                  <a:txBody>
                    <a:bodyPr/>
                    <a:lstStyle/>
                    <a:p>
                      <a:pPr indent="0">
                        <a:spcAft>
                          <a:spcPts val="210"/>
                        </a:spcAft>
                      </a:pPr>
                      <a:r>
                        <a:rPr lang="en-US" sz="1800" dirty="0">
                          <a:latin typeface="Times New Roman"/>
                        </a:rPr>
                        <a:t>Sr.</a:t>
                      </a:r>
                    </a:p>
                    <a:p>
                      <a:pPr indent="0"/>
                      <a:r>
                        <a:rPr lang="en-US" sz="1800" dirty="0">
                          <a:latin typeface="Times New Roman"/>
                        </a:rPr>
                        <a:t>No</a:t>
                      </a:r>
                    </a:p>
                  </a:txBody>
                  <a:tcPr marL="0" marR="0" marT="0" marB="0" anchor="b"/>
                </a:tc>
                <a:tc>
                  <a:txBody>
                    <a:bodyPr/>
                    <a:lstStyle/>
                    <a:p>
                      <a:pPr indent="0"/>
                      <a:r>
                        <a:rPr lang="en-US" sz="1800" dirty="0">
                          <a:latin typeface="Times New Roman"/>
                        </a:rPr>
                        <a:t>SURROUNDING CONDITIONS</a:t>
                      </a:r>
                    </a:p>
                  </a:txBody>
                  <a:tcPr marL="0" marR="0" marT="0" marB="0"/>
                </a:tc>
                <a:tc>
                  <a:txBody>
                    <a:bodyPr/>
                    <a:lstStyle/>
                    <a:p>
                      <a:pPr indent="0"/>
                      <a:r>
                        <a:rPr lang="en-US" sz="1800" dirty="0">
                          <a:latin typeface="Times New Roman"/>
                        </a:rPr>
                        <a:t>TEMPERATURE</a:t>
                      </a:r>
                    </a:p>
                  </a:txBody>
                  <a:tcPr marL="0" marR="0" marT="0" marB="0"/>
                </a:tc>
                <a:extLst>
                  <a:ext uri="{0D108BD9-81ED-4DB2-BD59-A6C34878D82A}">
                    <a16:rowId xmlns:a16="http://schemas.microsoft.com/office/drawing/2014/main" val="10000"/>
                  </a:ext>
                </a:extLst>
              </a:tr>
              <a:tr h="804384">
                <a:tc>
                  <a:txBody>
                    <a:bodyPr/>
                    <a:lstStyle/>
                    <a:p>
                      <a:pPr indent="0"/>
                      <a:r>
                        <a:rPr lang="en-US" sz="1800" dirty="0">
                          <a:latin typeface="Times New Roman"/>
                        </a:rPr>
                        <a:t>1.</a:t>
                      </a:r>
                    </a:p>
                  </a:txBody>
                  <a:tcPr marL="0" marR="0" marT="0" marB="0"/>
                </a:tc>
                <a:tc>
                  <a:txBody>
                    <a:bodyPr/>
                    <a:lstStyle/>
                    <a:p>
                      <a:pPr indent="0">
                        <a:lnSpc>
                          <a:spcPts val="1368"/>
                        </a:lnSpc>
                      </a:pPr>
                      <a:endParaRPr lang="en-US" sz="1800" dirty="0">
                        <a:latin typeface="Times New Roman"/>
                      </a:endParaRPr>
                    </a:p>
                    <a:p>
                      <a:pPr indent="0">
                        <a:lnSpc>
                          <a:spcPts val="1368"/>
                        </a:lnSpc>
                      </a:pPr>
                      <a:r>
                        <a:rPr lang="en-US" sz="1800" dirty="0">
                          <a:latin typeface="Times New Roman"/>
                        </a:rPr>
                        <a:t>WHEN TEMPERATURE SENSOR IS IN NORMAL ENVIRONMENT</a:t>
                      </a:r>
                    </a:p>
                  </a:txBody>
                  <a:tcPr marL="0" marR="0" marT="0" marB="0"/>
                </a:tc>
                <a:tc>
                  <a:txBody>
                    <a:bodyPr/>
                    <a:lstStyle/>
                    <a:p>
                      <a:endParaRPr sz="1800" dirty="0"/>
                    </a:p>
                  </a:txBody>
                  <a:tcPr marL="0" marR="0" marT="0" marB="0"/>
                </a:tc>
                <a:extLst>
                  <a:ext uri="{0D108BD9-81ED-4DB2-BD59-A6C34878D82A}">
                    <a16:rowId xmlns:a16="http://schemas.microsoft.com/office/drawing/2014/main" val="10001"/>
                  </a:ext>
                </a:extLst>
              </a:tr>
              <a:tr h="821097">
                <a:tc>
                  <a:txBody>
                    <a:bodyPr/>
                    <a:lstStyle/>
                    <a:p>
                      <a:pPr indent="0"/>
                      <a:r>
                        <a:rPr lang="en-US" sz="1800" dirty="0">
                          <a:latin typeface="Times New Roman"/>
                        </a:rPr>
                        <a:t>2.</a:t>
                      </a:r>
                    </a:p>
                  </a:txBody>
                  <a:tcPr marL="0" marR="0" marT="0" marB="0"/>
                </a:tc>
                <a:tc>
                  <a:txBody>
                    <a:bodyPr/>
                    <a:lstStyle/>
                    <a:p>
                      <a:pPr marR="279400" indent="0">
                        <a:lnSpc>
                          <a:spcPts val="1392"/>
                        </a:lnSpc>
                      </a:pPr>
                      <a:endParaRPr lang="en-US" sz="1800" dirty="0">
                        <a:latin typeface="Times New Roman"/>
                      </a:endParaRPr>
                    </a:p>
                    <a:p>
                      <a:pPr marR="279400" indent="0">
                        <a:lnSpc>
                          <a:spcPts val="1392"/>
                        </a:lnSpc>
                      </a:pPr>
                      <a:r>
                        <a:rPr lang="en-US" sz="1800" dirty="0">
                          <a:latin typeface="Times New Roman"/>
                        </a:rPr>
                        <a:t>WHEN TEMPERATURE SENSOR SURROUNDED BY HOT BODY</a:t>
                      </a:r>
                    </a:p>
                  </a:txBody>
                  <a:tcPr marL="0" marR="0" marT="0" marB="0"/>
                </a:tc>
                <a:tc>
                  <a:txBody>
                    <a:bodyPr/>
                    <a:lstStyle/>
                    <a:p>
                      <a:endParaRPr sz="1800" dirty="0"/>
                    </a:p>
                  </a:txBody>
                  <a:tcPr marL="0" marR="0" marT="0" marB="0"/>
                </a:tc>
                <a:extLst>
                  <a:ext uri="{0D108BD9-81ED-4DB2-BD59-A6C34878D82A}">
                    <a16:rowId xmlns:a16="http://schemas.microsoft.com/office/drawing/2014/main" val="10002"/>
                  </a:ext>
                </a:extLst>
              </a:tr>
            </a:tbl>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10000" y="478536"/>
            <a:ext cx="164592" cy="137160"/>
          </a:xfrm>
          <a:prstGeom prst="rect">
            <a:avLst/>
          </a:prstGeom>
        </p:spPr>
        <p:txBody>
          <a:bodyPr wrap="none" lIns="0" tIns="0" rIns="0" bIns="0">
            <a:noAutofit/>
          </a:bodyPr>
          <a:lstStyle/>
          <a:p>
            <a:pPr indent="0"/>
            <a:r>
              <a:rPr lang="en-US" sz="1100">
                <a:latin typeface="Times New Roman"/>
              </a:rPr>
              <a:t>14</a:t>
            </a:r>
          </a:p>
        </p:txBody>
      </p:sp>
      <p:sp>
        <p:nvSpPr>
          <p:cNvPr id="3" name="Rectangle 2"/>
          <p:cNvSpPr/>
          <p:nvPr/>
        </p:nvSpPr>
        <p:spPr>
          <a:xfrm>
            <a:off x="1188720" y="947928"/>
            <a:ext cx="1923288" cy="179832"/>
          </a:xfrm>
          <a:prstGeom prst="rect">
            <a:avLst/>
          </a:prstGeom>
        </p:spPr>
        <p:txBody>
          <a:bodyPr wrap="none" lIns="0" tIns="0" rIns="0" bIns="0">
            <a:noAutofit/>
          </a:bodyPr>
          <a:lstStyle/>
          <a:p>
            <a:pPr indent="0" algn="just">
              <a:spcAft>
                <a:spcPts val="5460"/>
              </a:spcAft>
            </a:pPr>
            <a:r>
              <a:rPr lang="en-US" sz="2800" b="1" dirty="0">
                <a:latin typeface="Times New Roman"/>
              </a:rPr>
              <a:t>8. APPLICATION S: -</a:t>
            </a:r>
          </a:p>
        </p:txBody>
      </p:sp>
      <p:sp>
        <p:nvSpPr>
          <p:cNvPr id="4" name="Rectangle 3"/>
          <p:cNvSpPr/>
          <p:nvPr/>
        </p:nvSpPr>
        <p:spPr>
          <a:xfrm>
            <a:off x="1130808" y="2127504"/>
            <a:ext cx="5620512" cy="1645920"/>
          </a:xfrm>
          <a:prstGeom prst="rect">
            <a:avLst/>
          </a:prstGeom>
        </p:spPr>
        <p:txBody>
          <a:bodyPr lIns="0" tIns="0" rIns="0" bIns="0">
            <a:noAutofit/>
          </a:bodyPr>
          <a:lstStyle/>
          <a:p>
            <a:pPr indent="0" algn="just">
              <a:spcBef>
                <a:spcPts val="5460"/>
              </a:spcBef>
              <a:spcAft>
                <a:spcPts val="840"/>
              </a:spcAft>
            </a:pPr>
            <a:r>
              <a:rPr lang="en-US" sz="2800" dirty="0">
                <a:latin typeface="Times New Roman"/>
              </a:rPr>
              <a:t>•    It can be used in environmental temperature monitoring.</a:t>
            </a:r>
          </a:p>
          <a:p>
            <a:pPr indent="0" algn="just">
              <a:spcAft>
                <a:spcPts val="840"/>
              </a:spcAft>
            </a:pPr>
            <a:r>
              <a:rPr lang="en-US" sz="2800" dirty="0">
                <a:latin typeface="Times New Roman"/>
              </a:rPr>
              <a:t>•    It is used in large scale industries where it can detect if the temperature of the</a:t>
            </a:r>
          </a:p>
          <a:p>
            <a:pPr marL="243840" indent="0">
              <a:spcAft>
                <a:spcPts val="1050"/>
              </a:spcAft>
            </a:pPr>
            <a:r>
              <a:rPr lang="en-US" sz="2800" dirty="0">
                <a:latin typeface="Times New Roman"/>
              </a:rPr>
              <a:t>surrounding is above a permissible level or not.</a:t>
            </a:r>
          </a:p>
          <a:p>
            <a:pPr marL="243840" indent="-215900">
              <a:lnSpc>
                <a:spcPts val="2064"/>
              </a:lnSpc>
            </a:pPr>
            <a:r>
              <a:rPr lang="en-US" sz="2800" dirty="0">
                <a:latin typeface="Times New Roman"/>
              </a:rPr>
              <a:t>•    it can be used to monitor temperature sensitive products such as foods, pharmaceuticals, some chemicals </a:t>
            </a:r>
            <a:r>
              <a:rPr lang="en-US" sz="2800" dirty="0" err="1">
                <a:latin typeface="Times New Roman"/>
              </a:rPr>
              <a:t>etc</a:t>
            </a:r>
            <a:r>
              <a:rPr lang="en-US" sz="2800" dirty="0">
                <a:latin typeface="Times New Roman"/>
              </a:rPr>
              <a:t> because they can get degraded after the exposure to temperatures outside of an acceptable range.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10000" y="478536"/>
            <a:ext cx="158496" cy="137160"/>
          </a:xfrm>
          <a:prstGeom prst="rect">
            <a:avLst/>
          </a:prstGeom>
        </p:spPr>
        <p:txBody>
          <a:bodyPr wrap="none" lIns="0" tIns="0" rIns="0" bIns="0">
            <a:noAutofit/>
          </a:bodyPr>
          <a:lstStyle/>
          <a:p>
            <a:pPr indent="0"/>
            <a:r>
              <a:rPr lang="en-US" sz="1100">
                <a:latin typeface="Times New Roman"/>
              </a:rPr>
              <a:t>15</a:t>
            </a:r>
          </a:p>
        </p:txBody>
      </p:sp>
      <p:sp>
        <p:nvSpPr>
          <p:cNvPr id="3" name="Rectangle 2"/>
          <p:cNvSpPr/>
          <p:nvPr/>
        </p:nvSpPr>
        <p:spPr>
          <a:xfrm>
            <a:off x="1130808" y="944880"/>
            <a:ext cx="2926080" cy="1804416"/>
          </a:xfrm>
          <a:prstGeom prst="rect">
            <a:avLst/>
          </a:prstGeom>
        </p:spPr>
        <p:txBody>
          <a:bodyPr lIns="0" tIns="0" rIns="0" bIns="0">
            <a:noAutofit/>
          </a:bodyPr>
          <a:lstStyle/>
          <a:p>
            <a:pPr indent="0" algn="just">
              <a:spcAft>
                <a:spcPts val="1890"/>
              </a:spcAft>
            </a:pPr>
            <a:r>
              <a:rPr lang="en-US" sz="2800" b="1" dirty="0">
                <a:latin typeface="Times New Roman"/>
              </a:rPr>
              <a:t>9.ADVANTAGES:-</a:t>
            </a:r>
          </a:p>
          <a:p>
            <a:pPr indent="0" algn="just">
              <a:lnSpc>
                <a:spcPts val="2136"/>
              </a:lnSpc>
            </a:pPr>
            <a:r>
              <a:rPr lang="en-US" sz="2800" dirty="0">
                <a:latin typeface="Times New Roman"/>
              </a:rPr>
              <a:t>•It is a wireless system.</a:t>
            </a:r>
          </a:p>
          <a:p>
            <a:pPr indent="0" algn="just">
              <a:lnSpc>
                <a:spcPts val="2136"/>
              </a:lnSpc>
            </a:pPr>
            <a:r>
              <a:rPr lang="en-US" sz="2800" dirty="0">
                <a:latin typeface="Times New Roman"/>
              </a:rPr>
              <a:t>•It gives better performance and reliability.</a:t>
            </a:r>
          </a:p>
          <a:p>
            <a:pPr indent="0" algn="just">
              <a:lnSpc>
                <a:spcPts val="2136"/>
              </a:lnSpc>
            </a:pPr>
            <a:endParaRPr lang="en-US" sz="2800" dirty="0">
              <a:latin typeface="Times New Roman"/>
            </a:endParaRPr>
          </a:p>
          <a:p>
            <a:pPr indent="0" algn="just">
              <a:lnSpc>
                <a:spcPts val="2136"/>
              </a:lnSpc>
            </a:pPr>
            <a:r>
              <a:rPr lang="en-US" sz="2800" dirty="0">
                <a:latin typeface="Times New Roman"/>
              </a:rPr>
              <a:t>•  Light in weight.</a:t>
            </a:r>
          </a:p>
          <a:p>
            <a:pPr indent="0" algn="just">
              <a:lnSpc>
                <a:spcPts val="2136"/>
              </a:lnSpc>
            </a:pPr>
            <a:r>
              <a:rPr lang="en-US" sz="2800" dirty="0">
                <a:latin typeface="Times New Roman"/>
              </a:rPr>
              <a:t>•    Compact in size.</a:t>
            </a:r>
          </a:p>
          <a:p>
            <a:pPr indent="0" algn="just">
              <a:lnSpc>
                <a:spcPts val="2136"/>
              </a:lnSpc>
              <a:spcAft>
                <a:spcPts val="2940"/>
              </a:spcAft>
            </a:pPr>
            <a:r>
              <a:rPr lang="en-US" sz="2800" dirty="0">
                <a:latin typeface="Times New Roman"/>
              </a:rPr>
              <a:t>•    It is portable so we can carry it to anywhere</a:t>
            </a:r>
          </a:p>
        </p:txBody>
      </p:sp>
      <p:sp>
        <p:nvSpPr>
          <p:cNvPr id="4" name="Rectangle 3"/>
          <p:cNvSpPr/>
          <p:nvPr/>
        </p:nvSpPr>
        <p:spPr>
          <a:xfrm>
            <a:off x="1197864" y="3374135"/>
            <a:ext cx="5419344" cy="938557"/>
          </a:xfrm>
          <a:prstGeom prst="rect">
            <a:avLst/>
          </a:prstGeom>
        </p:spPr>
        <p:txBody>
          <a:bodyPr lIns="0" tIns="0" rIns="0" bIns="0">
            <a:noAutofit/>
          </a:bodyPr>
          <a:lstStyle/>
          <a:p>
            <a:pPr indent="0" algn="just">
              <a:spcBef>
                <a:spcPts val="2940"/>
              </a:spcBef>
              <a:spcAft>
                <a:spcPts val="630"/>
              </a:spcAft>
            </a:pPr>
            <a:endParaRPr lang="en-US" sz="2800" b="1" dirty="0">
              <a:latin typeface="Times New Roman"/>
            </a:endParaRPr>
          </a:p>
          <a:p>
            <a:pPr indent="0" algn="just">
              <a:spcBef>
                <a:spcPts val="2940"/>
              </a:spcBef>
              <a:spcAft>
                <a:spcPts val="630"/>
              </a:spcAft>
            </a:pPr>
            <a:endParaRPr lang="en-US" sz="2800" b="1" dirty="0">
              <a:latin typeface="Times New Roman"/>
            </a:endParaRPr>
          </a:p>
          <a:p>
            <a:pPr indent="0" algn="just">
              <a:spcBef>
                <a:spcPts val="2940"/>
              </a:spcBef>
              <a:spcAft>
                <a:spcPts val="630"/>
              </a:spcAft>
            </a:pPr>
            <a:r>
              <a:rPr lang="en-US" sz="2800" b="1" dirty="0">
                <a:latin typeface="Times New Roman"/>
              </a:rPr>
              <a:t>10. DISADVANTAGES:-</a:t>
            </a:r>
          </a:p>
          <a:p>
            <a:pPr marL="291084" indent="0" algn="just">
              <a:spcAft>
                <a:spcPts val="630"/>
              </a:spcAft>
            </a:pPr>
            <a:r>
              <a:rPr lang="en-US" sz="2800" dirty="0">
                <a:latin typeface="Times New Roman"/>
              </a:rPr>
              <a:t>•    The Bluetooth module has low range so we cannot operate it for long distances.</a:t>
            </a:r>
          </a:p>
          <a:p>
            <a:pPr marL="291084" indent="0" algn="just"/>
            <a:r>
              <a:rPr lang="en-US" sz="2800" dirty="0">
                <a:latin typeface="Times New Roman"/>
              </a:rPr>
              <a:t>•    Due to temperature variations, sometimes its efficiency may decrease.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10000" y="478536"/>
            <a:ext cx="164592" cy="137160"/>
          </a:xfrm>
          <a:prstGeom prst="rect">
            <a:avLst/>
          </a:prstGeom>
        </p:spPr>
        <p:txBody>
          <a:bodyPr wrap="none" lIns="0" tIns="0" rIns="0" bIns="0">
            <a:noAutofit/>
          </a:bodyPr>
          <a:lstStyle/>
          <a:p>
            <a:pPr indent="0"/>
            <a:r>
              <a:rPr lang="en-US" sz="1100">
                <a:latin typeface="Times New Roman"/>
              </a:rPr>
              <a:t>16</a:t>
            </a:r>
          </a:p>
        </p:txBody>
      </p:sp>
      <p:sp>
        <p:nvSpPr>
          <p:cNvPr id="3" name="Rectangle 2"/>
          <p:cNvSpPr/>
          <p:nvPr/>
        </p:nvSpPr>
        <p:spPr>
          <a:xfrm>
            <a:off x="1207008" y="941832"/>
            <a:ext cx="3005328" cy="179832"/>
          </a:xfrm>
          <a:prstGeom prst="rect">
            <a:avLst/>
          </a:prstGeom>
        </p:spPr>
        <p:txBody>
          <a:bodyPr wrap="none" lIns="0" tIns="0" rIns="0" bIns="0">
            <a:noAutofit/>
          </a:bodyPr>
          <a:lstStyle/>
          <a:p>
            <a:pPr indent="0" algn="just">
              <a:spcAft>
                <a:spcPts val="3780"/>
              </a:spcAft>
            </a:pPr>
            <a:r>
              <a:rPr lang="en-US" sz="2800" b="1" dirty="0">
                <a:latin typeface="Times New Roman"/>
              </a:rPr>
              <a:t>11. RESULT/CONCLUSION</a:t>
            </a:r>
          </a:p>
        </p:txBody>
      </p:sp>
      <p:sp>
        <p:nvSpPr>
          <p:cNvPr id="4" name="Rectangle 3"/>
          <p:cNvSpPr/>
          <p:nvPr/>
        </p:nvSpPr>
        <p:spPr>
          <a:xfrm>
            <a:off x="1353312" y="1801368"/>
            <a:ext cx="5535168" cy="960120"/>
          </a:xfrm>
          <a:prstGeom prst="rect">
            <a:avLst/>
          </a:prstGeom>
        </p:spPr>
        <p:txBody>
          <a:bodyPr lIns="0" tIns="0" rIns="0" bIns="0">
            <a:noAutofit/>
          </a:bodyPr>
          <a:lstStyle/>
          <a:p>
            <a:pPr indent="0" algn="just">
              <a:lnSpc>
                <a:spcPts val="2064"/>
              </a:lnSpc>
              <a:spcBef>
                <a:spcPts val="3780"/>
              </a:spcBef>
              <a:spcAft>
                <a:spcPts val="4620"/>
              </a:spcAft>
            </a:pPr>
            <a:r>
              <a:rPr lang="en-US" sz="2800" dirty="0">
                <a:latin typeface="Times New Roman"/>
              </a:rPr>
              <a:t>Hence, we can monitor the surrounding temperature in degree </a:t>
            </a:r>
            <a:r>
              <a:rPr lang="en-US" sz="2800" dirty="0" err="1">
                <a:latin typeface="Times New Roman"/>
              </a:rPr>
              <a:t>celcius</a:t>
            </a:r>
            <a:r>
              <a:rPr lang="en-US" sz="2800" dirty="0">
                <a:latin typeface="Times New Roman"/>
              </a:rPr>
              <a:t> with the help of temperature sensor using </a:t>
            </a:r>
            <a:r>
              <a:rPr lang="en-US" sz="2800" dirty="0" err="1">
                <a:latin typeface="Times New Roman"/>
              </a:rPr>
              <a:t>arduino</a:t>
            </a:r>
            <a:r>
              <a:rPr lang="en-US" sz="2800" dirty="0">
                <a:latin typeface="Times New Roman"/>
              </a:rPr>
              <a:t> by pairing the smartphone with Bluetooth </a:t>
            </a:r>
            <a:r>
              <a:rPr lang="en-US" sz="2800" dirty="0" err="1">
                <a:latin typeface="Times New Roman"/>
              </a:rPr>
              <a:t>module.the</a:t>
            </a:r>
            <a:r>
              <a:rPr lang="en-US" sz="2800" dirty="0">
                <a:latin typeface="Times New Roman"/>
              </a:rPr>
              <a:t> output was verified by monitoring the temperature at different conditions such as extreme hot </a:t>
            </a:r>
            <a:r>
              <a:rPr lang="en-US" sz="2800" dirty="0" err="1">
                <a:latin typeface="Times New Roman"/>
              </a:rPr>
              <a:t>conditions,extreme</a:t>
            </a:r>
            <a:r>
              <a:rPr lang="en-US" sz="2800" dirty="0">
                <a:latin typeface="Times New Roman"/>
              </a:rPr>
              <a:t> cold conditions and also normal conditions.</a:t>
            </a:r>
          </a:p>
        </p:txBody>
      </p:sp>
      <p:sp>
        <p:nvSpPr>
          <p:cNvPr id="5" name="Rectangle 4"/>
          <p:cNvSpPr/>
          <p:nvPr/>
        </p:nvSpPr>
        <p:spPr>
          <a:xfrm>
            <a:off x="1197864" y="3675888"/>
            <a:ext cx="5675376" cy="1831848"/>
          </a:xfrm>
          <a:prstGeom prst="rect">
            <a:avLst/>
          </a:prstGeom>
        </p:spPr>
        <p:txBody>
          <a:bodyPr lIns="0" tIns="0" rIns="0" bIns="0">
            <a:noAutofit/>
          </a:bodyPr>
          <a:lstStyle/>
          <a:p>
            <a:pPr indent="0" algn="just">
              <a:spcBef>
                <a:spcPts val="4620"/>
              </a:spcBef>
              <a:spcAft>
                <a:spcPts val="2310"/>
              </a:spcAft>
            </a:pPr>
            <a:endParaRPr lang="en-US" sz="2400" b="1" dirty="0">
              <a:latin typeface="Times New Roman"/>
            </a:endParaRPr>
          </a:p>
          <a:p>
            <a:pPr indent="0" algn="just">
              <a:spcBef>
                <a:spcPts val="4620"/>
              </a:spcBef>
              <a:spcAft>
                <a:spcPts val="2310"/>
              </a:spcAft>
            </a:pPr>
            <a:r>
              <a:rPr lang="en-US" sz="2800" b="1" dirty="0">
                <a:latin typeface="Times New Roman"/>
              </a:rPr>
              <a:t>12. FUTURE SCOPE:-</a:t>
            </a:r>
          </a:p>
          <a:p>
            <a:pPr marL="176784" indent="0" algn="just">
              <a:lnSpc>
                <a:spcPts val="2064"/>
              </a:lnSpc>
            </a:pPr>
            <a:r>
              <a:rPr lang="en-US" sz="2400" dirty="0">
                <a:latin typeface="Times New Roman"/>
              </a:rPr>
              <a:t>The temperature monitoring system is a simple whereas useful circuit with which the temperature can be monitored using LM35 temperature sensor. in the future, the circuit can be enhanced by connecting it to a GSM module so that in industrial area when a machine crosses the set temperature around its surroundings, we can inform the control room by sending a message so that the damage can be avoided.</a:t>
            </a:r>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34384" y="478536"/>
            <a:ext cx="103632" cy="137160"/>
          </a:xfrm>
          <a:prstGeom prst="rect">
            <a:avLst/>
          </a:prstGeom>
        </p:spPr>
        <p:txBody>
          <a:bodyPr wrap="none" lIns="0" tIns="0" rIns="0" bIns="0">
            <a:noAutofit/>
          </a:bodyPr>
          <a:lstStyle/>
          <a:p>
            <a:pPr indent="0"/>
            <a:r>
              <a:rPr lang="en-US" sz="1100">
                <a:latin typeface="Times New Roman"/>
              </a:rPr>
              <a:t>2</a:t>
            </a:r>
          </a:p>
        </p:txBody>
      </p:sp>
      <p:sp>
        <p:nvSpPr>
          <p:cNvPr id="3" name="Rectangle 2"/>
          <p:cNvSpPr/>
          <p:nvPr/>
        </p:nvSpPr>
        <p:spPr>
          <a:xfrm>
            <a:off x="573206" y="913832"/>
            <a:ext cx="1880616" cy="179832"/>
          </a:xfrm>
          <a:prstGeom prst="rect">
            <a:avLst/>
          </a:prstGeom>
        </p:spPr>
        <p:txBody>
          <a:bodyPr wrap="none" lIns="0" tIns="0" rIns="0" bIns="0">
            <a:noAutofit/>
          </a:bodyPr>
          <a:lstStyle/>
          <a:p>
            <a:pPr indent="0"/>
            <a:r>
              <a:rPr lang="en-US" sz="2400" b="1" dirty="0">
                <a:latin typeface="Times New Roman"/>
              </a:rPr>
              <a:t>GROUP MEMBERS:-</a:t>
            </a:r>
          </a:p>
        </p:txBody>
      </p:sp>
      <p:graphicFrame>
        <p:nvGraphicFramePr>
          <p:cNvPr id="4" name="Table 3"/>
          <p:cNvGraphicFramePr>
            <a:graphicFrameLocks noGrp="1"/>
          </p:cNvGraphicFramePr>
          <p:nvPr>
            <p:extLst>
              <p:ext uri="{D42A27DB-BD31-4B8C-83A1-F6EECF244321}">
                <p14:modId xmlns:p14="http://schemas.microsoft.com/office/powerpoint/2010/main" val="3993318206"/>
              </p:ext>
            </p:extLst>
          </p:nvPr>
        </p:nvGraphicFramePr>
        <p:xfrm>
          <a:off x="573206" y="1751463"/>
          <a:ext cx="6296986" cy="2560320"/>
        </p:xfrm>
        <a:graphic>
          <a:graphicData uri="http://schemas.openxmlformats.org/drawingml/2006/table">
            <a:tbl>
              <a:tblPr/>
              <a:tblGrid>
                <a:gridCol w="2098995">
                  <a:extLst>
                    <a:ext uri="{9D8B030D-6E8A-4147-A177-3AD203B41FA5}">
                      <a16:colId xmlns:a16="http://schemas.microsoft.com/office/drawing/2014/main" val="20000"/>
                    </a:ext>
                  </a:extLst>
                </a:gridCol>
                <a:gridCol w="2095844">
                  <a:extLst>
                    <a:ext uri="{9D8B030D-6E8A-4147-A177-3AD203B41FA5}">
                      <a16:colId xmlns:a16="http://schemas.microsoft.com/office/drawing/2014/main" val="20001"/>
                    </a:ext>
                  </a:extLst>
                </a:gridCol>
                <a:gridCol w="2102147">
                  <a:extLst>
                    <a:ext uri="{9D8B030D-6E8A-4147-A177-3AD203B41FA5}">
                      <a16:colId xmlns:a16="http://schemas.microsoft.com/office/drawing/2014/main" val="20002"/>
                    </a:ext>
                  </a:extLst>
                </a:gridCol>
              </a:tblGrid>
              <a:tr h="213360">
                <a:tc>
                  <a:txBody>
                    <a:bodyPr/>
                    <a:lstStyle/>
                    <a:p>
                      <a:pPr indent="0"/>
                      <a:r>
                        <a:rPr lang="en-US" sz="2400" dirty="0">
                          <a:latin typeface="Times New Roman"/>
                        </a:rPr>
                        <a:t>NAME:</a:t>
                      </a:r>
                    </a:p>
                  </a:txBody>
                  <a:tcPr marL="0" marR="0" marT="0" marB="0" anchor="b"/>
                </a:tc>
                <a:tc>
                  <a:txBody>
                    <a:bodyPr/>
                    <a:lstStyle/>
                    <a:p>
                      <a:pPr indent="0"/>
                      <a:r>
                        <a:rPr lang="en-US" sz="2400">
                          <a:latin typeface="Times New Roman"/>
                        </a:rPr>
                        <a:t>ROLL NO:</a:t>
                      </a:r>
                    </a:p>
                  </a:txBody>
                  <a:tcPr marL="0" marR="0" marT="0" marB="0" anchor="b"/>
                </a:tc>
                <a:tc>
                  <a:txBody>
                    <a:bodyPr/>
                    <a:lstStyle/>
                    <a:p>
                      <a:pPr indent="0"/>
                      <a:r>
                        <a:rPr lang="en-US" sz="2400">
                          <a:latin typeface="Times New Roman"/>
                        </a:rPr>
                        <a:t>SIGN:</a:t>
                      </a:r>
                    </a:p>
                  </a:txBody>
                  <a:tcPr marL="0" marR="0" marT="0" marB="0" anchor="b"/>
                </a:tc>
                <a:extLst>
                  <a:ext uri="{0D108BD9-81ED-4DB2-BD59-A6C34878D82A}">
                    <a16:rowId xmlns:a16="http://schemas.microsoft.com/office/drawing/2014/main" val="10000"/>
                  </a:ext>
                </a:extLst>
              </a:tr>
              <a:tr h="283464">
                <a:tc>
                  <a:txBody>
                    <a:bodyPr/>
                    <a:lstStyle/>
                    <a:p>
                      <a:pPr indent="0"/>
                      <a:r>
                        <a:rPr lang="en-US" sz="2400" dirty="0">
                          <a:latin typeface="Times New Roman"/>
                        </a:rPr>
                        <a:t>RIGVED V.PURNEKAR</a:t>
                      </a:r>
                    </a:p>
                  </a:txBody>
                  <a:tcPr marL="0" marR="0" marT="0" marB="0"/>
                </a:tc>
                <a:tc>
                  <a:txBody>
                    <a:bodyPr/>
                    <a:lstStyle/>
                    <a:p>
                      <a:pPr indent="0"/>
                      <a:r>
                        <a:rPr lang="en-US" sz="2400" dirty="0">
                          <a:latin typeface="Times New Roman"/>
                        </a:rPr>
                        <a:t>16151270</a:t>
                      </a:r>
                    </a:p>
                  </a:txBody>
                  <a:tcPr marL="0" marR="0" marT="0" marB="0"/>
                </a:tc>
                <a:tc>
                  <a:txBody>
                    <a:bodyPr/>
                    <a:lstStyle/>
                    <a:p>
                      <a:endParaRPr sz="2400"/>
                    </a:p>
                  </a:txBody>
                  <a:tcPr marL="0" marR="0" marT="0" marB="0"/>
                </a:tc>
                <a:extLst>
                  <a:ext uri="{0D108BD9-81ED-4DB2-BD59-A6C34878D82A}">
                    <a16:rowId xmlns:a16="http://schemas.microsoft.com/office/drawing/2014/main" val="10001"/>
                  </a:ext>
                </a:extLst>
              </a:tr>
              <a:tr h="286512">
                <a:tc>
                  <a:txBody>
                    <a:bodyPr/>
                    <a:lstStyle/>
                    <a:p>
                      <a:pPr indent="0"/>
                      <a:r>
                        <a:rPr lang="en-US" sz="2400">
                          <a:latin typeface="Times New Roman"/>
                        </a:rPr>
                        <a:t>MAHESH V SHEJUL</a:t>
                      </a:r>
                    </a:p>
                  </a:txBody>
                  <a:tcPr marL="0" marR="0" marT="0" marB="0"/>
                </a:tc>
                <a:tc>
                  <a:txBody>
                    <a:bodyPr/>
                    <a:lstStyle/>
                    <a:p>
                      <a:pPr indent="0"/>
                      <a:r>
                        <a:rPr lang="en-US" sz="2400" dirty="0">
                          <a:latin typeface="Times New Roman"/>
                        </a:rPr>
                        <a:t>16151271</a:t>
                      </a:r>
                    </a:p>
                  </a:txBody>
                  <a:tcPr marL="0" marR="0" marT="0" marB="0"/>
                </a:tc>
                <a:tc>
                  <a:txBody>
                    <a:bodyPr/>
                    <a:lstStyle/>
                    <a:p>
                      <a:endParaRPr sz="2400"/>
                    </a:p>
                  </a:txBody>
                  <a:tcPr marL="0" marR="0" marT="0" marB="0"/>
                </a:tc>
                <a:extLst>
                  <a:ext uri="{0D108BD9-81ED-4DB2-BD59-A6C34878D82A}">
                    <a16:rowId xmlns:a16="http://schemas.microsoft.com/office/drawing/2014/main" val="10002"/>
                  </a:ext>
                </a:extLst>
              </a:tr>
              <a:tr h="292608">
                <a:tc>
                  <a:txBody>
                    <a:bodyPr/>
                    <a:lstStyle/>
                    <a:p>
                      <a:pPr indent="0"/>
                      <a:r>
                        <a:rPr lang="en-US" sz="2400">
                          <a:latin typeface="Times New Roman"/>
                        </a:rPr>
                        <a:t>AKASH DESHMUKH</a:t>
                      </a:r>
                    </a:p>
                  </a:txBody>
                  <a:tcPr marL="0" marR="0" marT="0" marB="0"/>
                </a:tc>
                <a:tc>
                  <a:txBody>
                    <a:bodyPr/>
                    <a:lstStyle/>
                    <a:p>
                      <a:pPr indent="0"/>
                      <a:r>
                        <a:rPr lang="en-US" sz="2400" dirty="0">
                          <a:latin typeface="Times New Roman"/>
                        </a:rPr>
                        <a:t>14153201</a:t>
                      </a:r>
                    </a:p>
                  </a:txBody>
                  <a:tcPr marL="0" marR="0" marT="0" marB="0"/>
                </a:tc>
                <a:tc>
                  <a:txBody>
                    <a:bodyPr/>
                    <a:lstStyle/>
                    <a:p>
                      <a:endParaRPr sz="2400" dirty="0"/>
                    </a:p>
                  </a:txBody>
                  <a:tcPr marL="0" marR="0" marT="0" marB="0"/>
                </a:tc>
                <a:extLst>
                  <a:ext uri="{0D108BD9-81ED-4DB2-BD59-A6C34878D82A}">
                    <a16:rowId xmlns:a16="http://schemas.microsoft.com/office/drawing/2014/main" val="10003"/>
                  </a:ext>
                </a:extLst>
              </a:tr>
            </a:tbl>
          </a:graphicData>
        </a:graphic>
      </p:graphicFrame>
      <p:sp>
        <p:nvSpPr>
          <p:cNvPr id="5" name="Rectangle 4"/>
          <p:cNvSpPr/>
          <p:nvPr/>
        </p:nvSpPr>
        <p:spPr>
          <a:xfrm>
            <a:off x="5355336" y="5090160"/>
            <a:ext cx="1514856" cy="201168"/>
          </a:xfrm>
          <a:prstGeom prst="rect">
            <a:avLst/>
          </a:prstGeom>
        </p:spPr>
        <p:txBody>
          <a:bodyPr wrap="none" lIns="0" tIns="0" rIns="0" bIns="0">
            <a:noAutofit/>
          </a:bodyPr>
          <a:lstStyle/>
          <a:p>
            <a:pPr indent="0" algn="r">
              <a:spcBef>
                <a:spcPts val="14910"/>
              </a:spcBef>
            </a:pPr>
            <a:r>
              <a:rPr lang="en-US" sz="1300">
                <a:latin typeface="Times New Roman"/>
              </a:rPr>
              <a:t>Sign of project guide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37432" y="478536"/>
            <a:ext cx="91440" cy="137160"/>
          </a:xfrm>
          <a:prstGeom prst="rect">
            <a:avLst/>
          </a:prstGeom>
        </p:spPr>
        <p:txBody>
          <a:bodyPr wrap="none" lIns="0" tIns="0" rIns="0" bIns="0">
            <a:noAutofit/>
          </a:bodyPr>
          <a:lstStyle/>
          <a:p>
            <a:pPr indent="0"/>
            <a:r>
              <a:rPr lang="en-US" sz="1100">
                <a:latin typeface="Times New Roman"/>
              </a:rPr>
              <a:t>3</a:t>
            </a:r>
          </a:p>
        </p:txBody>
      </p:sp>
      <p:sp>
        <p:nvSpPr>
          <p:cNvPr id="3" name="Rectangle 2"/>
          <p:cNvSpPr/>
          <p:nvPr/>
        </p:nvSpPr>
        <p:spPr>
          <a:xfrm>
            <a:off x="902208" y="950976"/>
            <a:ext cx="734568" cy="176784"/>
          </a:xfrm>
          <a:prstGeom prst="rect">
            <a:avLst/>
          </a:prstGeom>
        </p:spPr>
        <p:txBody>
          <a:bodyPr wrap="none" lIns="0" tIns="0" rIns="0" bIns="0">
            <a:noAutofit/>
          </a:bodyPr>
          <a:lstStyle/>
          <a:p>
            <a:pPr indent="0">
              <a:spcAft>
                <a:spcPts val="3150"/>
              </a:spcAft>
            </a:pPr>
            <a:r>
              <a:rPr lang="en-US" sz="2800" b="1" dirty="0">
                <a:latin typeface="Times New Roman"/>
              </a:rPr>
              <a:t>INDEX:</a:t>
            </a:r>
          </a:p>
        </p:txBody>
      </p:sp>
      <p:graphicFrame>
        <p:nvGraphicFramePr>
          <p:cNvPr id="4" name="Table 3"/>
          <p:cNvGraphicFramePr>
            <a:graphicFrameLocks noGrp="1"/>
          </p:cNvGraphicFramePr>
          <p:nvPr>
            <p:extLst>
              <p:ext uri="{D42A27DB-BD31-4B8C-83A1-F6EECF244321}">
                <p14:modId xmlns:p14="http://schemas.microsoft.com/office/powerpoint/2010/main" val="304014831"/>
              </p:ext>
            </p:extLst>
          </p:nvPr>
        </p:nvGraphicFramePr>
        <p:xfrm>
          <a:off x="587763" y="2277039"/>
          <a:ext cx="6089904" cy="5293043"/>
        </p:xfrm>
        <a:graphic>
          <a:graphicData uri="http://schemas.openxmlformats.org/drawingml/2006/table">
            <a:tbl>
              <a:tblPr/>
              <a:tblGrid>
                <a:gridCol w="3738577">
                  <a:extLst>
                    <a:ext uri="{9D8B030D-6E8A-4147-A177-3AD203B41FA5}">
                      <a16:colId xmlns:a16="http://schemas.microsoft.com/office/drawing/2014/main" val="20000"/>
                    </a:ext>
                  </a:extLst>
                </a:gridCol>
                <a:gridCol w="2351327">
                  <a:extLst>
                    <a:ext uri="{9D8B030D-6E8A-4147-A177-3AD203B41FA5}">
                      <a16:colId xmlns:a16="http://schemas.microsoft.com/office/drawing/2014/main" val="20001"/>
                    </a:ext>
                  </a:extLst>
                </a:gridCol>
              </a:tblGrid>
              <a:tr h="216408">
                <a:tc>
                  <a:txBody>
                    <a:bodyPr/>
                    <a:lstStyle/>
                    <a:p>
                      <a:pPr marL="698500" indent="0"/>
                      <a:r>
                        <a:rPr lang="en-US" sz="2400" dirty="0">
                          <a:latin typeface="Times New Roman"/>
                        </a:rPr>
                        <a:t>CONTENTS</a:t>
                      </a:r>
                    </a:p>
                  </a:txBody>
                  <a:tcPr marL="0" marR="0" marT="0" marB="0" anchor="b"/>
                </a:tc>
                <a:tc>
                  <a:txBody>
                    <a:bodyPr/>
                    <a:lstStyle/>
                    <a:p>
                      <a:pPr marL="558800" indent="0"/>
                      <a:r>
                        <a:rPr lang="en-US" sz="2400">
                          <a:latin typeface="Times New Roman"/>
                        </a:rPr>
                        <a:t>PAGE NO.</a:t>
                      </a:r>
                    </a:p>
                  </a:txBody>
                  <a:tcPr marL="0" marR="0" marT="0" marB="0" anchor="b"/>
                </a:tc>
                <a:extLst>
                  <a:ext uri="{0D108BD9-81ED-4DB2-BD59-A6C34878D82A}">
                    <a16:rowId xmlns:a16="http://schemas.microsoft.com/office/drawing/2014/main" val="10000"/>
                  </a:ext>
                </a:extLst>
              </a:tr>
              <a:tr h="268224">
                <a:tc>
                  <a:txBody>
                    <a:bodyPr/>
                    <a:lstStyle/>
                    <a:p>
                      <a:pPr marL="88900" indent="0" algn="just"/>
                      <a:r>
                        <a:rPr lang="en-US" sz="2400" dirty="0">
                          <a:latin typeface="Times New Roman"/>
                        </a:rPr>
                        <a:t>ABSTRACT</a:t>
                      </a:r>
                    </a:p>
                  </a:txBody>
                  <a:tcPr marL="0" marR="0" marT="0" marB="0"/>
                </a:tc>
                <a:tc>
                  <a:txBody>
                    <a:bodyPr/>
                    <a:lstStyle/>
                    <a:p>
                      <a:pPr indent="0"/>
                      <a:r>
                        <a:rPr lang="en-US" sz="2400" dirty="0">
                          <a:latin typeface="Times New Roman"/>
                        </a:rPr>
                        <a:t> 4</a:t>
                      </a:r>
                    </a:p>
                  </a:txBody>
                  <a:tcPr marL="0" marR="0" marT="0" marB="0"/>
                </a:tc>
                <a:extLst>
                  <a:ext uri="{0D108BD9-81ED-4DB2-BD59-A6C34878D82A}">
                    <a16:rowId xmlns:a16="http://schemas.microsoft.com/office/drawing/2014/main" val="10001"/>
                  </a:ext>
                </a:extLst>
              </a:tr>
              <a:tr h="268224">
                <a:tc>
                  <a:txBody>
                    <a:bodyPr/>
                    <a:lstStyle/>
                    <a:p>
                      <a:pPr marL="88900" indent="0" algn="just"/>
                      <a:r>
                        <a:rPr lang="en-US" sz="2400" dirty="0">
                          <a:latin typeface="Times New Roman"/>
                        </a:rPr>
                        <a:t>INTRODUCTION</a:t>
                      </a:r>
                    </a:p>
                  </a:txBody>
                  <a:tcPr marL="0" marR="0" marT="0" marB="0"/>
                </a:tc>
                <a:tc>
                  <a:txBody>
                    <a:bodyPr/>
                    <a:lstStyle/>
                    <a:p>
                      <a:pPr indent="0"/>
                      <a:r>
                        <a:rPr lang="en-US" sz="2400" dirty="0">
                          <a:latin typeface="Times New Roman"/>
                        </a:rPr>
                        <a:t> 5</a:t>
                      </a:r>
                    </a:p>
                  </a:txBody>
                  <a:tcPr marL="0" marR="0" marT="0" marB="0"/>
                </a:tc>
                <a:extLst>
                  <a:ext uri="{0D108BD9-81ED-4DB2-BD59-A6C34878D82A}">
                    <a16:rowId xmlns:a16="http://schemas.microsoft.com/office/drawing/2014/main" val="10002"/>
                  </a:ext>
                </a:extLst>
              </a:tr>
              <a:tr h="271272">
                <a:tc>
                  <a:txBody>
                    <a:bodyPr/>
                    <a:lstStyle/>
                    <a:p>
                      <a:pPr marL="88900" indent="0" algn="just"/>
                      <a:r>
                        <a:rPr lang="en-US" sz="2400" dirty="0">
                          <a:latin typeface="Times New Roman"/>
                        </a:rPr>
                        <a:t>BLOCK DIAGRAM</a:t>
                      </a:r>
                    </a:p>
                  </a:txBody>
                  <a:tcPr marL="0" marR="0" marT="0" marB="0"/>
                </a:tc>
                <a:tc>
                  <a:txBody>
                    <a:bodyPr/>
                    <a:lstStyle/>
                    <a:p>
                      <a:pPr indent="0"/>
                      <a:r>
                        <a:rPr lang="en-US" sz="2400" dirty="0">
                          <a:latin typeface="Times New Roman"/>
                        </a:rPr>
                        <a:t> 6</a:t>
                      </a:r>
                    </a:p>
                  </a:txBody>
                  <a:tcPr marL="0" marR="0" marT="0" marB="0" anchor="ctr"/>
                </a:tc>
                <a:extLst>
                  <a:ext uri="{0D108BD9-81ED-4DB2-BD59-A6C34878D82A}">
                    <a16:rowId xmlns:a16="http://schemas.microsoft.com/office/drawing/2014/main" val="10003"/>
                  </a:ext>
                </a:extLst>
              </a:tr>
              <a:tr h="268224">
                <a:tc>
                  <a:txBody>
                    <a:bodyPr/>
                    <a:lstStyle/>
                    <a:p>
                      <a:pPr marL="88900" indent="0" algn="just"/>
                      <a:r>
                        <a:rPr lang="en-US" sz="2400" dirty="0">
                          <a:latin typeface="Times New Roman"/>
                        </a:rPr>
                        <a:t>CIRCUIT DIAGRAM</a:t>
                      </a:r>
                    </a:p>
                  </a:txBody>
                  <a:tcPr marL="0" marR="0" marT="0" marB="0"/>
                </a:tc>
                <a:tc>
                  <a:txBody>
                    <a:bodyPr/>
                    <a:lstStyle/>
                    <a:p>
                      <a:pPr indent="0"/>
                      <a:r>
                        <a:rPr lang="en-US" sz="2400" dirty="0">
                          <a:latin typeface="Times New Roman"/>
                        </a:rPr>
                        <a:t> 7</a:t>
                      </a:r>
                    </a:p>
                  </a:txBody>
                  <a:tcPr marL="0" marR="0" marT="0" marB="0"/>
                </a:tc>
                <a:extLst>
                  <a:ext uri="{0D108BD9-81ED-4DB2-BD59-A6C34878D82A}">
                    <a16:rowId xmlns:a16="http://schemas.microsoft.com/office/drawing/2014/main" val="10004"/>
                  </a:ext>
                </a:extLst>
              </a:tr>
              <a:tr h="530352">
                <a:tc>
                  <a:txBody>
                    <a:bodyPr/>
                    <a:lstStyle/>
                    <a:p>
                      <a:pPr marL="88900" indent="0" algn="just">
                        <a:lnSpc>
                          <a:spcPts val="2064"/>
                        </a:lnSpc>
                      </a:pPr>
                      <a:r>
                        <a:rPr lang="en-US" sz="2400" dirty="0">
                          <a:latin typeface="Times New Roman"/>
                        </a:rPr>
                        <a:t>COMPONENTS AND THEIR DESCRIPTION</a:t>
                      </a:r>
                    </a:p>
                  </a:txBody>
                  <a:tcPr marL="0" marR="0" marT="0" marB="0"/>
                </a:tc>
                <a:tc>
                  <a:txBody>
                    <a:bodyPr/>
                    <a:lstStyle/>
                    <a:p>
                      <a:pPr indent="0"/>
                      <a:r>
                        <a:rPr lang="en-US" sz="2400" dirty="0">
                          <a:latin typeface="Times New Roman"/>
                        </a:rPr>
                        <a:t> 8-10</a:t>
                      </a:r>
                    </a:p>
                  </a:txBody>
                  <a:tcPr marL="0" marR="0" marT="0" marB="0"/>
                </a:tc>
                <a:extLst>
                  <a:ext uri="{0D108BD9-81ED-4DB2-BD59-A6C34878D82A}">
                    <a16:rowId xmlns:a16="http://schemas.microsoft.com/office/drawing/2014/main" val="10005"/>
                  </a:ext>
                </a:extLst>
              </a:tr>
              <a:tr h="271272">
                <a:tc>
                  <a:txBody>
                    <a:bodyPr/>
                    <a:lstStyle/>
                    <a:p>
                      <a:pPr marL="88900" indent="0" algn="just"/>
                      <a:r>
                        <a:rPr lang="en-US" sz="2400" dirty="0">
                          <a:latin typeface="Times New Roman"/>
                        </a:rPr>
                        <a:t>PROGRAM</a:t>
                      </a:r>
                    </a:p>
                  </a:txBody>
                  <a:tcPr marL="0" marR="0" marT="0" marB="0"/>
                </a:tc>
                <a:tc>
                  <a:txBody>
                    <a:bodyPr/>
                    <a:lstStyle/>
                    <a:p>
                      <a:pPr indent="0"/>
                      <a:r>
                        <a:rPr lang="en-US" sz="2400" dirty="0">
                          <a:latin typeface="Times New Roman"/>
                        </a:rPr>
                        <a:t> 11</a:t>
                      </a:r>
                    </a:p>
                  </a:txBody>
                  <a:tcPr marL="0" marR="0" marT="0" marB="0" anchor="ctr"/>
                </a:tc>
                <a:extLst>
                  <a:ext uri="{0D108BD9-81ED-4DB2-BD59-A6C34878D82A}">
                    <a16:rowId xmlns:a16="http://schemas.microsoft.com/office/drawing/2014/main" val="10006"/>
                  </a:ext>
                </a:extLst>
              </a:tr>
              <a:tr h="268224">
                <a:tc>
                  <a:txBody>
                    <a:bodyPr/>
                    <a:lstStyle/>
                    <a:p>
                      <a:pPr marL="88900" indent="0" algn="just"/>
                      <a:r>
                        <a:rPr lang="en-US" sz="2400">
                          <a:latin typeface="Times New Roman"/>
                        </a:rPr>
                        <a:t>WORKING</a:t>
                      </a:r>
                    </a:p>
                  </a:txBody>
                  <a:tcPr marL="0" marR="0" marT="0" marB="0"/>
                </a:tc>
                <a:tc>
                  <a:txBody>
                    <a:bodyPr/>
                    <a:lstStyle/>
                    <a:p>
                      <a:pPr indent="0"/>
                      <a:r>
                        <a:rPr lang="en-US" sz="2400" dirty="0">
                          <a:latin typeface="Times New Roman"/>
                        </a:rPr>
                        <a:t> 12</a:t>
                      </a:r>
                    </a:p>
                  </a:txBody>
                  <a:tcPr marL="0" marR="0" marT="0" marB="0" anchor="ctr"/>
                </a:tc>
                <a:extLst>
                  <a:ext uri="{0D108BD9-81ED-4DB2-BD59-A6C34878D82A}">
                    <a16:rowId xmlns:a16="http://schemas.microsoft.com/office/drawing/2014/main" val="10007"/>
                  </a:ext>
                </a:extLst>
              </a:tr>
              <a:tr h="286512">
                <a:tc>
                  <a:txBody>
                    <a:bodyPr/>
                    <a:lstStyle/>
                    <a:p>
                      <a:pPr marL="88900" indent="0" algn="just"/>
                      <a:r>
                        <a:rPr lang="en-US" sz="2400">
                          <a:latin typeface="Times New Roman"/>
                        </a:rPr>
                        <a:t>OBSERVATIONS</a:t>
                      </a:r>
                    </a:p>
                  </a:txBody>
                  <a:tcPr marL="0" marR="0" marT="0" marB="0"/>
                </a:tc>
                <a:tc>
                  <a:txBody>
                    <a:bodyPr/>
                    <a:lstStyle/>
                    <a:p>
                      <a:endParaRPr sz="2400" dirty="0"/>
                    </a:p>
                  </a:txBody>
                  <a:tcPr marL="0" marR="0" marT="0" marB="0"/>
                </a:tc>
                <a:extLst>
                  <a:ext uri="{0D108BD9-81ED-4DB2-BD59-A6C34878D82A}">
                    <a16:rowId xmlns:a16="http://schemas.microsoft.com/office/drawing/2014/main" val="10008"/>
                  </a:ext>
                </a:extLst>
              </a:tr>
              <a:tr h="283464">
                <a:tc>
                  <a:txBody>
                    <a:bodyPr/>
                    <a:lstStyle/>
                    <a:p>
                      <a:pPr marL="88900" indent="0" algn="just"/>
                      <a:r>
                        <a:rPr lang="en-US" sz="2400">
                          <a:latin typeface="Times New Roman"/>
                        </a:rPr>
                        <a:t>APPLICATIONS</a:t>
                      </a:r>
                    </a:p>
                  </a:txBody>
                  <a:tcPr marL="0" marR="0" marT="0" marB="0"/>
                </a:tc>
                <a:tc>
                  <a:txBody>
                    <a:bodyPr/>
                    <a:lstStyle/>
                    <a:p>
                      <a:endParaRPr sz="2400" dirty="0"/>
                    </a:p>
                  </a:txBody>
                  <a:tcPr marL="0" marR="0" marT="0" marB="0"/>
                </a:tc>
                <a:extLst>
                  <a:ext uri="{0D108BD9-81ED-4DB2-BD59-A6C34878D82A}">
                    <a16:rowId xmlns:a16="http://schemas.microsoft.com/office/drawing/2014/main" val="10009"/>
                  </a:ext>
                </a:extLst>
              </a:tr>
              <a:tr h="286512">
                <a:tc>
                  <a:txBody>
                    <a:bodyPr/>
                    <a:lstStyle/>
                    <a:p>
                      <a:pPr marL="88900" indent="0" algn="just"/>
                      <a:r>
                        <a:rPr lang="en-US" sz="2400">
                          <a:latin typeface="Times New Roman"/>
                        </a:rPr>
                        <a:t>ADVANTAGES,DISADVANTAGES</a:t>
                      </a:r>
                    </a:p>
                  </a:txBody>
                  <a:tcPr marL="0" marR="0" marT="0" marB="0"/>
                </a:tc>
                <a:tc>
                  <a:txBody>
                    <a:bodyPr/>
                    <a:lstStyle/>
                    <a:p>
                      <a:endParaRPr sz="2400" dirty="0"/>
                    </a:p>
                  </a:txBody>
                  <a:tcPr marL="0" marR="0" marT="0" marB="0"/>
                </a:tc>
                <a:extLst>
                  <a:ext uri="{0D108BD9-81ED-4DB2-BD59-A6C34878D82A}">
                    <a16:rowId xmlns:a16="http://schemas.microsoft.com/office/drawing/2014/main" val="10010"/>
                  </a:ext>
                </a:extLst>
              </a:tr>
              <a:tr h="286512">
                <a:tc>
                  <a:txBody>
                    <a:bodyPr/>
                    <a:lstStyle/>
                    <a:p>
                      <a:pPr marL="88900" indent="0" algn="just"/>
                      <a:r>
                        <a:rPr lang="en-US" sz="2400">
                          <a:latin typeface="Times New Roman"/>
                        </a:rPr>
                        <a:t>RESULT/CONCLUSION</a:t>
                      </a:r>
                    </a:p>
                  </a:txBody>
                  <a:tcPr marL="0" marR="0" marT="0" marB="0"/>
                </a:tc>
                <a:tc>
                  <a:txBody>
                    <a:bodyPr/>
                    <a:lstStyle/>
                    <a:p>
                      <a:endParaRPr sz="2400" dirty="0"/>
                    </a:p>
                  </a:txBody>
                  <a:tcPr marL="0" marR="0" marT="0" marB="0"/>
                </a:tc>
                <a:extLst>
                  <a:ext uri="{0D108BD9-81ED-4DB2-BD59-A6C34878D82A}">
                    <a16:rowId xmlns:a16="http://schemas.microsoft.com/office/drawing/2014/main" val="10011"/>
                  </a:ext>
                </a:extLst>
              </a:tr>
              <a:tr h="289560">
                <a:tc>
                  <a:txBody>
                    <a:bodyPr/>
                    <a:lstStyle/>
                    <a:p>
                      <a:pPr marL="88900" indent="0" algn="just"/>
                      <a:r>
                        <a:rPr lang="en-US" sz="2400" dirty="0">
                          <a:latin typeface="Times New Roman"/>
                        </a:rPr>
                        <a:t>FUTURE SCOPE</a:t>
                      </a:r>
                    </a:p>
                  </a:txBody>
                  <a:tcPr marL="0" marR="0" marT="0" marB="0"/>
                </a:tc>
                <a:tc>
                  <a:txBody>
                    <a:bodyPr/>
                    <a:lstStyle/>
                    <a:p>
                      <a:endParaRPr sz="2400" dirty="0"/>
                    </a:p>
                  </a:txBody>
                  <a:tcPr marL="0" marR="0" marT="0" marB="0"/>
                </a:tc>
                <a:extLst>
                  <a:ext uri="{0D108BD9-81ED-4DB2-BD59-A6C34878D82A}">
                    <a16:rowId xmlns:a16="http://schemas.microsoft.com/office/drawing/2014/main" val="10012"/>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34384" y="478536"/>
            <a:ext cx="103632" cy="137160"/>
          </a:xfrm>
          <a:prstGeom prst="rect">
            <a:avLst/>
          </a:prstGeom>
        </p:spPr>
        <p:txBody>
          <a:bodyPr wrap="none" lIns="0" tIns="0" rIns="0" bIns="0">
            <a:noAutofit/>
          </a:bodyPr>
          <a:lstStyle/>
          <a:p>
            <a:pPr indent="0"/>
            <a:r>
              <a:rPr lang="en-US" sz="1100">
                <a:latin typeface="Times New Roman"/>
              </a:rPr>
              <a:t>4</a:t>
            </a:r>
          </a:p>
        </p:txBody>
      </p:sp>
      <p:sp>
        <p:nvSpPr>
          <p:cNvPr id="3" name="Rectangle 2"/>
          <p:cNvSpPr/>
          <p:nvPr/>
        </p:nvSpPr>
        <p:spPr>
          <a:xfrm>
            <a:off x="789113" y="1184307"/>
            <a:ext cx="1271016" cy="179832"/>
          </a:xfrm>
          <a:prstGeom prst="rect">
            <a:avLst/>
          </a:prstGeom>
        </p:spPr>
        <p:txBody>
          <a:bodyPr wrap="none" lIns="0" tIns="0" rIns="0" bIns="0">
            <a:noAutofit/>
          </a:bodyPr>
          <a:lstStyle/>
          <a:p>
            <a:pPr indent="0">
              <a:spcAft>
                <a:spcPts val="6720"/>
              </a:spcAft>
            </a:pPr>
            <a:r>
              <a:rPr lang="en-US" sz="3200" b="1" dirty="0">
                <a:latin typeface="Times New Roman"/>
              </a:rPr>
              <a:t>ABSTRACT</a:t>
            </a:r>
            <a:r>
              <a:rPr lang="en-US" sz="1500" b="1" dirty="0">
                <a:latin typeface="Times New Roman"/>
              </a:rPr>
              <a:t>:-</a:t>
            </a:r>
          </a:p>
        </p:txBody>
      </p:sp>
      <p:sp>
        <p:nvSpPr>
          <p:cNvPr id="4" name="Rectangle 3"/>
          <p:cNvSpPr/>
          <p:nvPr/>
        </p:nvSpPr>
        <p:spPr>
          <a:xfrm>
            <a:off x="789113" y="2307336"/>
            <a:ext cx="5977128" cy="1740408"/>
          </a:xfrm>
          <a:prstGeom prst="rect">
            <a:avLst/>
          </a:prstGeom>
        </p:spPr>
        <p:txBody>
          <a:bodyPr lIns="0" tIns="0" rIns="0" bIns="0">
            <a:noAutofit/>
          </a:bodyPr>
          <a:lstStyle/>
          <a:p>
            <a:pPr indent="0" algn="just">
              <a:lnSpc>
                <a:spcPts val="2064"/>
              </a:lnSpc>
              <a:spcBef>
                <a:spcPts val="6720"/>
              </a:spcBef>
              <a:spcAft>
                <a:spcPts val="1260"/>
              </a:spcAft>
            </a:pPr>
            <a:r>
              <a:rPr lang="en-US" sz="2800" dirty="0">
                <a:solidFill>
                  <a:srgbClr val="292929"/>
                </a:solidFill>
                <a:latin typeface="Times New Roman"/>
              </a:rPr>
              <a:t>This article describes a temperature monitoring system on an Android smartphone. Temperature is sensed by a temperature sensor installed in the circuit and is sent over Bluetooth to the smartphone. An Android application is used in the smartphone to display temperature data. The system provides easy monitoring of process data on a smartphone.</a:t>
            </a:r>
          </a:p>
          <a:p>
            <a:pPr indent="0" algn="just">
              <a:lnSpc>
                <a:spcPts val="2064"/>
              </a:lnSpc>
            </a:pPr>
            <a:r>
              <a:rPr lang="en-US" sz="2800" dirty="0">
                <a:solidFill>
                  <a:srgbClr val="292929"/>
                </a:solidFill>
                <a:latin typeface="Times New Roman"/>
              </a:rPr>
              <a:t>You can connect the smartphone wirelessly with the system and monitor the process variable, when desired. The system can easily be </a:t>
            </a:r>
            <a:r>
              <a:rPr lang="en-US" sz="2800" dirty="0" err="1">
                <a:solidFill>
                  <a:srgbClr val="292929"/>
                </a:solidFill>
                <a:latin typeface="Times New Roman"/>
              </a:rPr>
              <a:t>customised</a:t>
            </a:r>
            <a:r>
              <a:rPr lang="en-US" sz="2800" dirty="0">
                <a:solidFill>
                  <a:srgbClr val="292929"/>
                </a:solidFill>
                <a:latin typeface="Times New Roman"/>
              </a:rPr>
              <a:t> to monitor other process variables also.</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840480" y="478536"/>
            <a:ext cx="91440" cy="137160"/>
          </a:xfrm>
          <a:prstGeom prst="rect">
            <a:avLst/>
          </a:prstGeom>
        </p:spPr>
        <p:txBody>
          <a:bodyPr wrap="none" lIns="0" tIns="0" rIns="0" bIns="0">
            <a:noAutofit/>
          </a:bodyPr>
          <a:lstStyle/>
          <a:p>
            <a:pPr indent="0"/>
            <a:r>
              <a:rPr lang="en-US" sz="1100">
                <a:latin typeface="Times New Roman"/>
              </a:rPr>
              <a:t>5</a:t>
            </a:r>
          </a:p>
        </p:txBody>
      </p:sp>
      <p:sp>
        <p:nvSpPr>
          <p:cNvPr id="3" name="Rectangle 2"/>
          <p:cNvSpPr/>
          <p:nvPr/>
        </p:nvSpPr>
        <p:spPr>
          <a:xfrm>
            <a:off x="650452" y="1068620"/>
            <a:ext cx="5989320" cy="1953768"/>
          </a:xfrm>
          <a:prstGeom prst="rect">
            <a:avLst/>
          </a:prstGeom>
        </p:spPr>
        <p:txBody>
          <a:bodyPr lIns="0" tIns="0" rIns="0" bIns="0">
            <a:noAutofit/>
          </a:bodyPr>
          <a:lstStyle/>
          <a:p>
            <a:pPr marL="317500" indent="0">
              <a:spcAft>
                <a:spcPts val="1470"/>
              </a:spcAft>
            </a:pPr>
            <a:r>
              <a:rPr lang="en-US" b="1" dirty="0">
                <a:solidFill>
                  <a:srgbClr val="292929"/>
                </a:solidFill>
                <a:latin typeface="Times New Roman"/>
              </a:rPr>
              <a:t>1. INTRODUCTION</a:t>
            </a:r>
          </a:p>
          <a:p>
            <a:pPr indent="0" algn="just">
              <a:lnSpc>
                <a:spcPts val="2064"/>
              </a:lnSpc>
              <a:spcAft>
                <a:spcPts val="2730"/>
              </a:spcAft>
            </a:pPr>
            <a:r>
              <a:rPr lang="en-US" sz="2000" dirty="0">
                <a:solidFill>
                  <a:srgbClr val="292929"/>
                </a:solidFill>
                <a:latin typeface="Times New Roman"/>
              </a:rPr>
              <a:t>This project explains about a simple low cost circuit which can be mainly used in large scale industries to detect the high temperature or low temperature and take immediate action. this circuit is used to measure or sense the temperature at a place.it indicates temperature on the android application which is paired with the HC05 </a:t>
            </a:r>
            <a:r>
              <a:rPr lang="en-US" sz="2000" dirty="0" err="1">
                <a:solidFill>
                  <a:srgbClr val="292929"/>
                </a:solidFill>
                <a:latin typeface="Times New Roman"/>
              </a:rPr>
              <a:t>bluetooth</a:t>
            </a:r>
            <a:r>
              <a:rPr lang="en-US" sz="2000" dirty="0">
                <a:solidFill>
                  <a:srgbClr val="292929"/>
                </a:solidFill>
                <a:latin typeface="Times New Roman"/>
              </a:rPr>
              <a:t> </a:t>
            </a:r>
            <a:r>
              <a:rPr lang="en-US" sz="2000" dirty="0" err="1">
                <a:solidFill>
                  <a:srgbClr val="292929"/>
                </a:solidFill>
                <a:latin typeface="Times New Roman"/>
              </a:rPr>
              <a:t>module.this</a:t>
            </a:r>
            <a:r>
              <a:rPr lang="en-US" sz="2000" dirty="0">
                <a:solidFill>
                  <a:srgbClr val="292929"/>
                </a:solidFill>
                <a:latin typeface="Times New Roman"/>
              </a:rPr>
              <a:t> circuit makes use of the LM35 temperature sensor which is a 3 pin centigrade temperature sensor IC. It directly senses the temperature and sends the data to the </a:t>
            </a:r>
            <a:r>
              <a:rPr lang="en-US" sz="2000" dirty="0" err="1">
                <a:solidFill>
                  <a:srgbClr val="292929"/>
                </a:solidFill>
                <a:latin typeface="Times New Roman"/>
              </a:rPr>
              <a:t>arduino</a:t>
            </a:r>
            <a:r>
              <a:rPr lang="en-US" sz="2000" dirty="0">
                <a:solidFill>
                  <a:srgbClr val="292929"/>
                </a:solidFill>
                <a:latin typeface="Times New Roman"/>
              </a:rPr>
              <a:t> device.</a:t>
            </a:r>
          </a:p>
        </p:txBody>
      </p:sp>
      <p:sp>
        <p:nvSpPr>
          <p:cNvPr id="4" name="Rectangle 3"/>
          <p:cNvSpPr/>
          <p:nvPr/>
        </p:nvSpPr>
        <p:spPr>
          <a:xfrm>
            <a:off x="650452" y="4546092"/>
            <a:ext cx="5974080" cy="966216"/>
          </a:xfrm>
          <a:prstGeom prst="rect">
            <a:avLst/>
          </a:prstGeom>
        </p:spPr>
        <p:txBody>
          <a:bodyPr lIns="0" tIns="0" rIns="0" bIns="0">
            <a:noAutofit/>
          </a:bodyPr>
          <a:lstStyle/>
          <a:p>
            <a:pPr indent="0" algn="just">
              <a:lnSpc>
                <a:spcPts val="2064"/>
              </a:lnSpc>
              <a:spcBef>
                <a:spcPts val="2730"/>
              </a:spcBef>
              <a:spcAft>
                <a:spcPts val="2730"/>
              </a:spcAft>
            </a:pPr>
            <a:r>
              <a:rPr lang="en-US" sz="2000" dirty="0">
                <a:solidFill>
                  <a:srgbClr val="292929"/>
                </a:solidFill>
                <a:latin typeface="Times New Roman"/>
              </a:rPr>
              <a:t>The block diagram of the temperature monitoring system consists of a temperature sensor, Arduino UNO,HC05 </a:t>
            </a:r>
            <a:r>
              <a:rPr lang="en-US" sz="2000" dirty="0" err="1">
                <a:solidFill>
                  <a:srgbClr val="292929"/>
                </a:solidFill>
                <a:latin typeface="Times New Roman"/>
              </a:rPr>
              <a:t>bluetooth</a:t>
            </a:r>
            <a:r>
              <a:rPr lang="en-US" sz="2000" dirty="0">
                <a:solidFill>
                  <a:srgbClr val="292929"/>
                </a:solidFill>
                <a:latin typeface="Times New Roman"/>
              </a:rPr>
              <a:t> module and an android application on which the final output can be seen. The temperature sensor senses the temperature and sends it to the </a:t>
            </a:r>
            <a:r>
              <a:rPr lang="en-US" sz="2000" dirty="0" err="1">
                <a:solidFill>
                  <a:srgbClr val="292929"/>
                </a:solidFill>
                <a:latin typeface="Times New Roman"/>
              </a:rPr>
              <a:t>arduino</a:t>
            </a:r>
            <a:r>
              <a:rPr lang="en-US" sz="2000" dirty="0">
                <a:solidFill>
                  <a:srgbClr val="292929"/>
                </a:solidFill>
                <a:latin typeface="Times New Roman"/>
              </a:rPr>
              <a:t> which sends the digital data to the </a:t>
            </a:r>
            <a:r>
              <a:rPr lang="en-US" sz="2000" dirty="0" err="1">
                <a:solidFill>
                  <a:srgbClr val="292929"/>
                </a:solidFill>
                <a:latin typeface="Times New Roman"/>
              </a:rPr>
              <a:t>bluetooth</a:t>
            </a:r>
            <a:r>
              <a:rPr lang="en-US" sz="2000" dirty="0">
                <a:solidFill>
                  <a:srgbClr val="292929"/>
                </a:solidFill>
                <a:latin typeface="Times New Roman"/>
              </a:rPr>
              <a:t> module and could be seen by pairing the device with android.</a:t>
            </a:r>
          </a:p>
        </p:txBody>
      </p:sp>
      <p:sp>
        <p:nvSpPr>
          <p:cNvPr id="5" name="Rectangle 4"/>
          <p:cNvSpPr/>
          <p:nvPr/>
        </p:nvSpPr>
        <p:spPr>
          <a:xfrm>
            <a:off x="650452" y="6808913"/>
            <a:ext cx="5971032" cy="966216"/>
          </a:xfrm>
          <a:prstGeom prst="rect">
            <a:avLst/>
          </a:prstGeom>
        </p:spPr>
        <p:txBody>
          <a:bodyPr lIns="0" tIns="0" rIns="0" bIns="0">
            <a:noAutofit/>
          </a:bodyPr>
          <a:lstStyle/>
          <a:p>
            <a:pPr indent="0" algn="just">
              <a:lnSpc>
                <a:spcPts val="2064"/>
              </a:lnSpc>
              <a:spcBef>
                <a:spcPts val="2730"/>
              </a:spcBef>
            </a:pPr>
            <a:r>
              <a:rPr lang="en-US" sz="2000" dirty="0">
                <a:solidFill>
                  <a:srgbClr val="292929"/>
                </a:solidFill>
                <a:latin typeface="Times New Roman"/>
              </a:rPr>
              <a:t>Complete project is built around the microcontroller named Arduino UNO. and the source code is developed using an open source software called ARDUINO that helps you to write, compile, debug and run </a:t>
            </a:r>
            <a:r>
              <a:rPr lang="en-US" sz="2000" dirty="0" err="1">
                <a:solidFill>
                  <a:srgbClr val="292929"/>
                </a:solidFill>
                <a:latin typeface="Times New Roman"/>
              </a:rPr>
              <a:t>arduino</a:t>
            </a:r>
            <a:r>
              <a:rPr lang="en-US" sz="2000" dirty="0">
                <a:solidFill>
                  <a:srgbClr val="292929"/>
                </a:solidFill>
                <a:latin typeface="Times New Roman"/>
              </a:rPr>
              <a:t> programs by uploading the program to the board.to upload the code into </a:t>
            </a:r>
            <a:r>
              <a:rPr lang="en-US" sz="2000" dirty="0" err="1">
                <a:solidFill>
                  <a:srgbClr val="292929"/>
                </a:solidFill>
                <a:latin typeface="Times New Roman"/>
              </a:rPr>
              <a:t>arduino</a:t>
            </a:r>
            <a:r>
              <a:rPr lang="en-US" sz="2000" dirty="0">
                <a:solidFill>
                  <a:srgbClr val="292929"/>
                </a:solidFill>
                <a:latin typeface="Times New Roman"/>
              </a:rPr>
              <a:t> we connect the board to the PC by USB cable connected to the board.</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2688" y="2461259"/>
            <a:ext cx="5943600" cy="2342753"/>
          </a:xfrm>
          <a:prstGeom prst="rect">
            <a:avLst/>
          </a:prstGeom>
        </p:spPr>
      </p:pic>
      <p:sp>
        <p:nvSpPr>
          <p:cNvPr id="3" name="Rectangle 2"/>
          <p:cNvSpPr/>
          <p:nvPr/>
        </p:nvSpPr>
        <p:spPr>
          <a:xfrm>
            <a:off x="3837432" y="478536"/>
            <a:ext cx="100584" cy="137160"/>
          </a:xfrm>
          <a:prstGeom prst="rect">
            <a:avLst/>
          </a:prstGeom>
        </p:spPr>
        <p:txBody>
          <a:bodyPr wrap="none" lIns="0" tIns="0" rIns="0" bIns="0">
            <a:noAutofit/>
          </a:bodyPr>
          <a:lstStyle/>
          <a:p>
            <a:pPr indent="0"/>
            <a:r>
              <a:rPr lang="en-US" sz="1100">
                <a:latin typeface="Times New Roman"/>
              </a:rPr>
              <a:t>6</a:t>
            </a:r>
          </a:p>
        </p:txBody>
      </p:sp>
      <p:sp>
        <p:nvSpPr>
          <p:cNvPr id="4" name="Rectangle 3"/>
          <p:cNvSpPr/>
          <p:nvPr/>
        </p:nvSpPr>
        <p:spPr>
          <a:xfrm>
            <a:off x="1131081" y="1771365"/>
            <a:ext cx="2179320" cy="344038"/>
          </a:xfrm>
          <a:prstGeom prst="rect">
            <a:avLst/>
          </a:prstGeom>
        </p:spPr>
        <p:txBody>
          <a:bodyPr wrap="none" lIns="0" tIns="0" rIns="0" bIns="0">
            <a:noAutofit/>
          </a:bodyPr>
          <a:lstStyle/>
          <a:p>
            <a:pPr indent="0">
              <a:spcAft>
                <a:spcPts val="4620"/>
              </a:spcAft>
            </a:pPr>
            <a:r>
              <a:rPr lang="en-US" sz="2800" b="1" dirty="0">
                <a:latin typeface="Times New Roman"/>
              </a:rPr>
              <a:t>2. BLOCK DIAGRAM</a:t>
            </a:r>
          </a:p>
        </p:txBody>
      </p:sp>
      <p:sp>
        <p:nvSpPr>
          <p:cNvPr id="5" name="Rectangle 4"/>
          <p:cNvSpPr/>
          <p:nvPr/>
        </p:nvSpPr>
        <p:spPr>
          <a:xfrm>
            <a:off x="1290828" y="5475733"/>
            <a:ext cx="1575816" cy="179832"/>
          </a:xfrm>
          <a:prstGeom prst="rect">
            <a:avLst/>
          </a:prstGeom>
        </p:spPr>
        <p:txBody>
          <a:bodyPr wrap="none" lIns="0" tIns="0" rIns="0" bIns="0">
            <a:noAutofit/>
          </a:bodyPr>
          <a:lstStyle/>
          <a:p>
            <a:pPr indent="0">
              <a:spcBef>
                <a:spcPts val="5250"/>
              </a:spcBef>
              <a:spcAft>
                <a:spcPts val="2940"/>
              </a:spcAft>
            </a:pPr>
            <a:r>
              <a:rPr lang="en-US" sz="3200" b="1" dirty="0">
                <a:latin typeface="Times New Roman"/>
              </a:rPr>
              <a:t>DESCRIPTION: -</a:t>
            </a:r>
          </a:p>
        </p:txBody>
      </p:sp>
      <p:sp>
        <p:nvSpPr>
          <p:cNvPr id="6" name="Rectangle 5"/>
          <p:cNvSpPr/>
          <p:nvPr/>
        </p:nvSpPr>
        <p:spPr>
          <a:xfrm>
            <a:off x="1290828" y="6202680"/>
            <a:ext cx="5294376" cy="1493520"/>
          </a:xfrm>
          <a:prstGeom prst="rect">
            <a:avLst/>
          </a:prstGeom>
        </p:spPr>
        <p:txBody>
          <a:bodyPr lIns="0" tIns="0" rIns="0" bIns="0">
            <a:noAutofit/>
          </a:bodyPr>
          <a:lstStyle/>
          <a:p>
            <a:pPr indent="0" algn="just">
              <a:lnSpc>
                <a:spcPts val="2064"/>
              </a:lnSpc>
              <a:spcBef>
                <a:spcPts val="2940"/>
              </a:spcBef>
            </a:pPr>
            <a:r>
              <a:rPr lang="en-US" sz="2000" dirty="0">
                <a:latin typeface="Times New Roman"/>
              </a:rPr>
              <a:t>The block diagram of temperature monitoring system consist of a temperature sensor ,</a:t>
            </a:r>
            <a:r>
              <a:rPr lang="en-US" sz="2000" dirty="0" err="1">
                <a:latin typeface="Times New Roman"/>
              </a:rPr>
              <a:t>arduino</a:t>
            </a:r>
            <a:r>
              <a:rPr lang="en-US" sz="2000" dirty="0">
                <a:latin typeface="Times New Roman"/>
              </a:rPr>
              <a:t> UNO,HC05 </a:t>
            </a:r>
            <a:r>
              <a:rPr lang="en-US" sz="2000" dirty="0" err="1">
                <a:latin typeface="Times New Roman"/>
              </a:rPr>
              <a:t>bluetooth</a:t>
            </a:r>
            <a:r>
              <a:rPr lang="en-US" sz="2000" dirty="0">
                <a:latin typeface="Times New Roman"/>
              </a:rPr>
              <a:t> module and the android application which is present on smartphone.LM35 senses the temperature and sends it to the </a:t>
            </a:r>
            <a:r>
              <a:rPr lang="en-US" sz="2000" dirty="0" err="1">
                <a:latin typeface="Times New Roman"/>
              </a:rPr>
              <a:t>arduino</a:t>
            </a:r>
            <a:r>
              <a:rPr lang="en-US" sz="2000" dirty="0">
                <a:latin typeface="Times New Roman"/>
              </a:rPr>
              <a:t> UNO board which then sends the data to the </a:t>
            </a:r>
            <a:r>
              <a:rPr lang="en-US" sz="2000" dirty="0" err="1">
                <a:latin typeface="Times New Roman"/>
              </a:rPr>
              <a:t>bluetooth</a:t>
            </a:r>
            <a:r>
              <a:rPr lang="en-US" sz="2000" dirty="0">
                <a:latin typeface="Times New Roman"/>
              </a:rPr>
              <a:t> module and then in the end by pairing the </a:t>
            </a:r>
            <a:r>
              <a:rPr lang="en-US" sz="2000" dirty="0" err="1">
                <a:latin typeface="Times New Roman"/>
              </a:rPr>
              <a:t>bluetooth</a:t>
            </a:r>
            <a:r>
              <a:rPr lang="en-US" sz="2000" dirty="0">
                <a:latin typeface="Times New Roman"/>
              </a:rPr>
              <a:t> module with the smartphone we can see the temperature being displayed on the screen in degree centigrade.</a:t>
            </a:r>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2688" y="1703832"/>
            <a:ext cx="4764024" cy="7412736"/>
          </a:xfrm>
          <a:prstGeom prst="rect">
            <a:avLst/>
          </a:prstGeom>
        </p:spPr>
      </p:pic>
      <p:sp>
        <p:nvSpPr>
          <p:cNvPr id="3" name="Rectangle 2"/>
          <p:cNvSpPr/>
          <p:nvPr/>
        </p:nvSpPr>
        <p:spPr>
          <a:xfrm>
            <a:off x="3837432" y="478536"/>
            <a:ext cx="100584" cy="137160"/>
          </a:xfrm>
          <a:prstGeom prst="rect">
            <a:avLst/>
          </a:prstGeom>
        </p:spPr>
        <p:txBody>
          <a:bodyPr wrap="none" lIns="0" tIns="0" rIns="0" bIns="0">
            <a:noAutofit/>
          </a:bodyPr>
          <a:lstStyle/>
          <a:p>
            <a:pPr indent="0"/>
            <a:r>
              <a:rPr lang="en-US" sz="1100">
                <a:latin typeface="Times New Roman"/>
              </a:rPr>
              <a:t>7</a:t>
            </a:r>
          </a:p>
        </p:txBody>
      </p:sp>
      <p:sp>
        <p:nvSpPr>
          <p:cNvPr id="4" name="Rectangle 3"/>
          <p:cNvSpPr/>
          <p:nvPr/>
        </p:nvSpPr>
        <p:spPr>
          <a:xfrm>
            <a:off x="966216" y="941832"/>
            <a:ext cx="2337816" cy="179832"/>
          </a:xfrm>
          <a:prstGeom prst="rect">
            <a:avLst/>
          </a:prstGeom>
        </p:spPr>
        <p:txBody>
          <a:bodyPr wrap="none" lIns="0" tIns="0" rIns="0" bIns="0">
            <a:noAutofit/>
          </a:bodyPr>
          <a:lstStyle/>
          <a:p>
            <a:pPr indent="0"/>
            <a:r>
              <a:rPr lang="en-US" sz="2800" b="1" dirty="0">
                <a:latin typeface="Times New Roman"/>
              </a:rPr>
              <a:t>3. CIRCUIT DIAGRAM:-</a:t>
            </a:r>
          </a:p>
        </p:txBody>
      </p:sp>
      <p:sp>
        <p:nvSpPr>
          <p:cNvPr id="5" name="Rectangle 4"/>
          <p:cNvSpPr/>
          <p:nvPr/>
        </p:nvSpPr>
        <p:spPr>
          <a:xfrm>
            <a:off x="1859280" y="5279136"/>
            <a:ext cx="493776" cy="97536"/>
          </a:xfrm>
          <a:prstGeom prst="rect">
            <a:avLst/>
          </a:prstGeom>
        </p:spPr>
        <p:txBody>
          <a:bodyPr wrap="none" lIns="0" tIns="0" rIns="0" bIns="0">
            <a:noAutofit/>
          </a:bodyPr>
          <a:lstStyle/>
          <a:p>
            <a:pPr indent="0"/>
            <a:r>
              <a:rPr lang="en-US" sz="1400" b="1">
                <a:solidFill>
                  <a:srgbClr val="4A4A4A"/>
                </a:solidFill>
                <a:latin typeface="CordiaUPC"/>
              </a:rPr>
              <a:t>B0ARD1</a:t>
            </a:r>
          </a:p>
        </p:txBody>
      </p:sp>
      <p:sp>
        <p:nvSpPr>
          <p:cNvPr id="6" name="Rectangle 5"/>
          <p:cNvSpPr/>
          <p:nvPr/>
        </p:nvSpPr>
        <p:spPr>
          <a:xfrm>
            <a:off x="3115056" y="5913120"/>
            <a:ext cx="377952" cy="79248"/>
          </a:xfrm>
          <a:prstGeom prst="rect">
            <a:avLst/>
          </a:prstGeom>
          <a:solidFill>
            <a:srgbClr val="F7EA16"/>
          </a:solidFill>
        </p:spPr>
        <p:txBody>
          <a:bodyPr wrap="none" lIns="0" tIns="0" rIns="0" bIns="0">
            <a:noAutofit/>
          </a:bodyPr>
          <a:lstStyle/>
          <a:p>
            <a:pPr indent="0"/>
            <a:r>
              <a:rPr lang="en-US" sz="800" spc="-50">
                <a:solidFill>
                  <a:srgbClr val="544705"/>
                </a:solidFill>
                <a:latin typeface="Cambria"/>
              </a:rPr>
              <a:t>DRIVE fl</a:t>
            </a:r>
          </a:p>
        </p:txBody>
      </p:sp>
      <p:sp>
        <p:nvSpPr>
          <p:cNvPr id="7" name="Rectangle 6"/>
          <p:cNvSpPr/>
          <p:nvPr/>
        </p:nvSpPr>
        <p:spPr>
          <a:xfrm>
            <a:off x="4797552" y="6766560"/>
            <a:ext cx="329184" cy="97536"/>
          </a:xfrm>
          <a:prstGeom prst="rect">
            <a:avLst/>
          </a:prstGeom>
        </p:spPr>
        <p:txBody>
          <a:bodyPr wrap="none" lIns="0" tIns="0" rIns="0" bIns="0">
            <a:noAutofit/>
          </a:bodyPr>
          <a:lstStyle/>
          <a:p>
            <a:pPr indent="0"/>
            <a:r>
              <a:rPr lang="en-US" sz="1400" b="1">
                <a:solidFill>
                  <a:srgbClr val="292929"/>
                </a:solidFill>
                <a:latin typeface="CordiaUPC"/>
              </a:rPr>
              <a:t>CON</a:t>
            </a:r>
          </a:p>
        </p:txBody>
      </p:sp>
      <p:sp>
        <p:nvSpPr>
          <p:cNvPr id="8" name="Rectangle 7"/>
          <p:cNvSpPr/>
          <p:nvPr/>
        </p:nvSpPr>
        <p:spPr>
          <a:xfrm>
            <a:off x="4803648" y="6931152"/>
            <a:ext cx="256032" cy="97536"/>
          </a:xfrm>
          <a:prstGeom prst="rect">
            <a:avLst/>
          </a:prstGeom>
        </p:spPr>
        <p:txBody>
          <a:bodyPr wrap="none" lIns="0" tIns="0" rIns="0" bIns="0">
            <a:noAutofit/>
          </a:bodyPr>
          <a:lstStyle/>
          <a:p>
            <a:pPr indent="0"/>
            <a:r>
              <a:rPr lang="en-US" sz="1400" b="1">
                <a:solidFill>
                  <a:srgbClr val="4A4A4A"/>
                </a:solidFill>
                <a:latin typeface="CordiaUPC"/>
              </a:rPr>
              <a:t>FOR</a:t>
            </a:r>
          </a:p>
        </p:txBody>
      </p:sp>
      <p:sp>
        <p:nvSpPr>
          <p:cNvPr id="9" name="Rectangle 8"/>
          <p:cNvSpPr/>
          <p:nvPr/>
        </p:nvSpPr>
        <p:spPr>
          <a:xfrm>
            <a:off x="1377696" y="7034784"/>
            <a:ext cx="408432" cy="103632"/>
          </a:xfrm>
          <a:prstGeom prst="rect">
            <a:avLst/>
          </a:prstGeom>
        </p:spPr>
        <p:txBody>
          <a:bodyPr wrap="none" lIns="0" tIns="0" rIns="0" bIns="0">
            <a:noAutofit/>
          </a:bodyPr>
          <a:lstStyle/>
          <a:p>
            <a:pPr indent="0"/>
            <a:r>
              <a:rPr lang="en-US" sz="1400" b="1">
                <a:solidFill>
                  <a:srgbClr val="4A4A4A"/>
                </a:solidFill>
                <a:latin typeface="CordiaUPC"/>
              </a:rPr>
              <a:t>BATT.1</a:t>
            </a:r>
          </a:p>
        </p:txBody>
      </p:sp>
      <p:sp>
        <p:nvSpPr>
          <p:cNvPr id="10" name="Rectangle 9"/>
          <p:cNvSpPr/>
          <p:nvPr/>
        </p:nvSpPr>
        <p:spPr>
          <a:xfrm>
            <a:off x="4809744" y="7089648"/>
            <a:ext cx="384048" cy="97536"/>
          </a:xfrm>
          <a:prstGeom prst="rect">
            <a:avLst/>
          </a:prstGeom>
        </p:spPr>
        <p:txBody>
          <a:bodyPr wrap="none" lIns="0" tIns="0" rIns="0" bIns="0">
            <a:noAutofit/>
          </a:bodyPr>
          <a:lstStyle/>
          <a:p>
            <a:pPr indent="0"/>
            <a:r>
              <a:rPr lang="en-US" sz="1400" b="1">
                <a:solidFill>
                  <a:srgbClr val="4A4A4A"/>
                </a:solidFill>
                <a:latin typeface="CordiaUPC"/>
              </a:rPr>
              <a:t>HC-05</a:t>
            </a:r>
          </a:p>
        </p:txBody>
      </p:sp>
      <p:sp>
        <p:nvSpPr>
          <p:cNvPr id="11" name="Rectangle 10"/>
          <p:cNvSpPr/>
          <p:nvPr/>
        </p:nvSpPr>
        <p:spPr>
          <a:xfrm>
            <a:off x="4809744" y="7248144"/>
            <a:ext cx="762000" cy="97536"/>
          </a:xfrm>
          <a:prstGeom prst="rect">
            <a:avLst/>
          </a:prstGeom>
        </p:spPr>
        <p:txBody>
          <a:bodyPr wrap="none" lIns="0" tIns="0" rIns="0" bIns="0">
            <a:noAutofit/>
          </a:bodyPr>
          <a:lstStyle/>
          <a:p>
            <a:pPr indent="0"/>
            <a:r>
              <a:rPr lang="en-US" sz="1400" b="1">
                <a:solidFill>
                  <a:srgbClr val="4A4A4A"/>
                </a:solidFill>
                <a:latin typeface="CordiaUPC"/>
              </a:rPr>
              <a:t>BLUETOOTH</a:t>
            </a:r>
          </a:p>
        </p:txBody>
      </p:sp>
      <p:sp>
        <p:nvSpPr>
          <p:cNvPr id="12" name="Rectangle 11"/>
          <p:cNvSpPr/>
          <p:nvPr/>
        </p:nvSpPr>
        <p:spPr>
          <a:xfrm>
            <a:off x="4803648" y="7412736"/>
            <a:ext cx="530352" cy="97536"/>
          </a:xfrm>
          <a:prstGeom prst="rect">
            <a:avLst/>
          </a:prstGeom>
        </p:spPr>
        <p:txBody>
          <a:bodyPr wrap="none" lIns="0" tIns="0" rIns="0" bIns="0">
            <a:noAutofit/>
          </a:bodyPr>
          <a:lstStyle/>
          <a:p>
            <a:pPr indent="0"/>
            <a:r>
              <a:rPr lang="en-US" sz="1400" b="1">
                <a:solidFill>
                  <a:srgbClr val="4A4A4A"/>
                </a:solidFill>
                <a:latin typeface="CordiaUPC"/>
              </a:rPr>
              <a:t>MODULE</a:t>
            </a:r>
          </a:p>
        </p:txBody>
      </p:sp>
      <p:sp>
        <p:nvSpPr>
          <p:cNvPr id="13" name="Rectangle 12"/>
          <p:cNvSpPr/>
          <p:nvPr/>
        </p:nvSpPr>
        <p:spPr>
          <a:xfrm>
            <a:off x="5212080" y="7754112"/>
            <a:ext cx="408432" cy="694944"/>
          </a:xfrm>
          <a:prstGeom prst="rect">
            <a:avLst/>
          </a:prstGeom>
        </p:spPr>
        <p:txBody>
          <a:bodyPr lIns="0" tIns="0" rIns="0" bIns="0">
            <a:noAutofit/>
          </a:bodyPr>
          <a:lstStyle/>
          <a:p>
            <a:pPr indent="0">
              <a:lnSpc>
                <a:spcPts val="1176"/>
              </a:lnSpc>
            </a:pPr>
            <a:r>
              <a:rPr lang="en-US" sz="1400" b="1">
                <a:solidFill>
                  <a:srgbClr val="4A4A4A"/>
                </a:solidFill>
                <a:latin typeface="CordiaUPC"/>
              </a:rPr>
              <a:t>vcc</a:t>
            </a:r>
          </a:p>
          <a:p>
            <a:pPr indent="0">
              <a:lnSpc>
                <a:spcPts val="1176"/>
              </a:lnSpc>
            </a:pPr>
            <a:r>
              <a:rPr lang="en-US" sz="1400" b="1">
                <a:solidFill>
                  <a:srgbClr val="4A4A4A"/>
                </a:solidFill>
                <a:latin typeface="CordiaUPC"/>
              </a:rPr>
              <a:t>GND</a:t>
            </a:r>
          </a:p>
          <a:p>
            <a:pPr indent="0">
              <a:lnSpc>
                <a:spcPts val="1176"/>
              </a:lnSpc>
            </a:pPr>
            <a:r>
              <a:rPr lang="en-US" sz="1400" b="1">
                <a:solidFill>
                  <a:srgbClr val="4A4A4A"/>
                </a:solidFill>
                <a:latin typeface="CordiaUPC"/>
              </a:rPr>
              <a:t>Tx</a:t>
            </a:r>
          </a:p>
          <a:p>
            <a:pPr indent="0">
              <a:lnSpc>
                <a:spcPts val="1176"/>
              </a:lnSpc>
            </a:pPr>
            <a:r>
              <a:rPr lang="en-US" sz="1400" b="1">
                <a:solidFill>
                  <a:srgbClr val="4A4A4A"/>
                </a:solidFill>
                <a:latin typeface="CordiaUPC"/>
              </a:rPr>
              <a:t>Rx</a:t>
            </a:r>
          </a:p>
          <a:p>
            <a:pPr indent="0">
              <a:lnSpc>
                <a:spcPts val="1176"/>
              </a:lnSpc>
            </a:pPr>
            <a:r>
              <a:rPr lang="en-US" sz="1400" b="1">
                <a:solidFill>
                  <a:srgbClr val="4A4A4A"/>
                </a:solidFill>
                <a:latin typeface="CordiaUPC"/>
              </a:rPr>
              <a:t>STATE</a:t>
            </a:r>
          </a:p>
        </p:txBody>
      </p:sp>
      <p:sp>
        <p:nvSpPr>
          <p:cNvPr id="14" name="Rectangle 13"/>
          <p:cNvSpPr/>
          <p:nvPr/>
        </p:nvSpPr>
        <p:spPr>
          <a:xfrm>
            <a:off x="1408176" y="8479536"/>
            <a:ext cx="365760" cy="115824"/>
          </a:xfrm>
          <a:prstGeom prst="rect">
            <a:avLst/>
          </a:prstGeom>
        </p:spPr>
        <p:txBody>
          <a:bodyPr wrap="none" lIns="0" tIns="0" rIns="0" bIns="0">
            <a:noAutofit/>
          </a:bodyPr>
          <a:lstStyle/>
          <a:p>
            <a:pPr indent="0"/>
            <a:r>
              <a:rPr lang="en-US" sz="1700" b="1" spc="-100">
                <a:solidFill>
                  <a:srgbClr val="37230E"/>
                </a:solidFill>
                <a:latin typeface="CordiaUPC"/>
              </a:rPr>
              <a:t>LM36</a:t>
            </a:r>
          </a:p>
        </p:txBody>
      </p:sp>
      <p:sp>
        <p:nvSpPr>
          <p:cNvPr id="15" name="Rectangle 14"/>
          <p:cNvSpPr/>
          <p:nvPr/>
        </p:nvSpPr>
        <p:spPr>
          <a:xfrm>
            <a:off x="2322576" y="8887968"/>
            <a:ext cx="542544" cy="103632"/>
          </a:xfrm>
          <a:prstGeom prst="rect">
            <a:avLst/>
          </a:prstGeom>
        </p:spPr>
        <p:txBody>
          <a:bodyPr wrap="none" lIns="0" tIns="0" rIns="0" bIns="0">
            <a:noAutofit/>
          </a:bodyPr>
          <a:lstStyle/>
          <a:p>
            <a:pPr indent="0"/>
            <a:r>
              <a:rPr lang="en-US" sz="1400" b="1">
                <a:solidFill>
                  <a:srgbClr val="4A4A4A"/>
                </a:solidFill>
                <a:latin typeface="CordiaUPC"/>
              </a:rPr>
              <a:t>GND“=</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1118" y="1926188"/>
            <a:ext cx="2563368" cy="1435608"/>
          </a:xfrm>
          <a:prstGeom prst="rect">
            <a:avLst/>
          </a:prstGeom>
        </p:spPr>
      </p:pic>
      <p:pic>
        <p:nvPicPr>
          <p:cNvPr id="3" name="Picture 2"/>
          <p:cNvPicPr>
            <a:picLocks noChangeAspect="1"/>
          </p:cNvPicPr>
          <p:nvPr/>
        </p:nvPicPr>
        <p:blipFill>
          <a:blip r:embed="rId3"/>
          <a:stretch>
            <a:fillRect/>
          </a:stretch>
        </p:blipFill>
        <p:spPr>
          <a:xfrm>
            <a:off x="1025265" y="3686600"/>
            <a:ext cx="2944368" cy="1222248"/>
          </a:xfrm>
          <a:prstGeom prst="rect">
            <a:avLst/>
          </a:prstGeom>
        </p:spPr>
      </p:pic>
      <p:pic>
        <p:nvPicPr>
          <p:cNvPr id="4" name="Picture 3"/>
          <p:cNvPicPr>
            <a:picLocks noChangeAspect="1"/>
          </p:cNvPicPr>
          <p:nvPr/>
        </p:nvPicPr>
        <p:blipFill>
          <a:blip r:embed="rId4"/>
          <a:stretch>
            <a:fillRect/>
          </a:stretch>
        </p:blipFill>
        <p:spPr>
          <a:xfrm>
            <a:off x="1071372" y="5272426"/>
            <a:ext cx="2993136" cy="1234440"/>
          </a:xfrm>
          <a:prstGeom prst="rect">
            <a:avLst/>
          </a:prstGeom>
        </p:spPr>
      </p:pic>
      <p:pic>
        <p:nvPicPr>
          <p:cNvPr id="5" name="Picture 4"/>
          <p:cNvPicPr>
            <a:picLocks noChangeAspect="1"/>
          </p:cNvPicPr>
          <p:nvPr/>
        </p:nvPicPr>
        <p:blipFill>
          <a:blip r:embed="rId5"/>
          <a:stretch>
            <a:fillRect/>
          </a:stretch>
        </p:blipFill>
        <p:spPr>
          <a:xfrm>
            <a:off x="1177665" y="7117080"/>
            <a:ext cx="1319784" cy="1524000"/>
          </a:xfrm>
          <a:prstGeom prst="rect">
            <a:avLst/>
          </a:prstGeom>
        </p:spPr>
      </p:pic>
      <p:sp>
        <p:nvSpPr>
          <p:cNvPr id="6" name="Rectangle 5"/>
          <p:cNvSpPr/>
          <p:nvPr/>
        </p:nvSpPr>
        <p:spPr>
          <a:xfrm>
            <a:off x="3840480" y="478536"/>
            <a:ext cx="94488" cy="137160"/>
          </a:xfrm>
          <a:prstGeom prst="rect">
            <a:avLst/>
          </a:prstGeom>
        </p:spPr>
        <p:txBody>
          <a:bodyPr wrap="none" lIns="0" tIns="0" rIns="0" bIns="0">
            <a:noAutofit/>
          </a:bodyPr>
          <a:lstStyle/>
          <a:p>
            <a:pPr indent="0"/>
            <a:r>
              <a:rPr lang="en-US" sz="1100">
                <a:latin typeface="Times New Roman"/>
              </a:rPr>
              <a:t>8</a:t>
            </a:r>
          </a:p>
        </p:txBody>
      </p:sp>
      <p:sp>
        <p:nvSpPr>
          <p:cNvPr id="7" name="Rectangle 6"/>
          <p:cNvSpPr/>
          <p:nvPr/>
        </p:nvSpPr>
        <p:spPr>
          <a:xfrm>
            <a:off x="1014847" y="1178710"/>
            <a:ext cx="4422648" cy="161544"/>
          </a:xfrm>
          <a:prstGeom prst="rect">
            <a:avLst/>
          </a:prstGeom>
        </p:spPr>
        <p:txBody>
          <a:bodyPr wrap="none" lIns="0" tIns="0" rIns="0" bIns="0">
            <a:noAutofit/>
          </a:bodyPr>
          <a:lstStyle/>
          <a:p>
            <a:pPr indent="0"/>
            <a:r>
              <a:rPr lang="en-US" sz="1300" dirty="0">
                <a:latin typeface="Times New Roman"/>
              </a:rPr>
              <a:t>4. </a:t>
            </a:r>
            <a:r>
              <a:rPr lang="en-US" b="1" dirty="0">
                <a:latin typeface="Times New Roman"/>
              </a:rPr>
              <a:t>COMPONENT LIST AND THEIR DESCRIPTION:-</a:t>
            </a:r>
          </a:p>
        </p:txBody>
      </p:sp>
      <p:sp>
        <p:nvSpPr>
          <p:cNvPr id="8" name="Rectangle 7"/>
          <p:cNvSpPr/>
          <p:nvPr/>
        </p:nvSpPr>
        <p:spPr>
          <a:xfrm>
            <a:off x="1133856" y="1703832"/>
            <a:ext cx="1310640" cy="164592"/>
          </a:xfrm>
          <a:prstGeom prst="rect">
            <a:avLst/>
          </a:prstGeom>
        </p:spPr>
        <p:txBody>
          <a:bodyPr wrap="none" lIns="0" tIns="0" rIns="0" bIns="0">
            <a:noAutofit/>
          </a:bodyPr>
          <a:lstStyle/>
          <a:p>
            <a:pPr indent="0"/>
            <a:r>
              <a:rPr lang="en-US" sz="1300">
                <a:latin typeface="Times New Roman"/>
              </a:rPr>
              <a:t>• Arduino UNO:</a:t>
            </a:r>
          </a:p>
        </p:txBody>
      </p:sp>
      <p:sp>
        <p:nvSpPr>
          <p:cNvPr id="9" name="Rectangle 8"/>
          <p:cNvSpPr/>
          <p:nvPr/>
        </p:nvSpPr>
        <p:spPr>
          <a:xfrm>
            <a:off x="1133856" y="3419856"/>
            <a:ext cx="2868168" cy="185928"/>
          </a:xfrm>
          <a:prstGeom prst="rect">
            <a:avLst/>
          </a:prstGeom>
        </p:spPr>
        <p:txBody>
          <a:bodyPr wrap="none" lIns="0" tIns="0" rIns="0" bIns="0">
            <a:noAutofit/>
          </a:bodyPr>
          <a:lstStyle/>
          <a:p>
            <a:pPr indent="0"/>
            <a:r>
              <a:rPr lang="en-US" sz="1300">
                <a:latin typeface="Times New Roman"/>
              </a:rPr>
              <a:t>• LM35(TEMPERATURE SENSOR):</a:t>
            </a:r>
          </a:p>
        </p:txBody>
      </p:sp>
      <p:sp>
        <p:nvSpPr>
          <p:cNvPr id="10" name="Rectangle 9"/>
          <p:cNvSpPr/>
          <p:nvPr/>
        </p:nvSpPr>
        <p:spPr>
          <a:xfrm>
            <a:off x="1133856" y="4940808"/>
            <a:ext cx="2685288" cy="128016"/>
          </a:xfrm>
          <a:prstGeom prst="rect">
            <a:avLst/>
          </a:prstGeom>
        </p:spPr>
        <p:txBody>
          <a:bodyPr wrap="none" lIns="0" tIns="0" rIns="0" bIns="0">
            <a:noAutofit/>
          </a:bodyPr>
          <a:lstStyle/>
          <a:p>
            <a:pPr indent="0"/>
            <a:r>
              <a:rPr lang="en-US" sz="1300">
                <a:latin typeface="Times New Roman"/>
              </a:rPr>
              <a:t>• HC-05 BLUETOOTH MODULE:</a:t>
            </a:r>
          </a:p>
        </p:txBody>
      </p:sp>
      <p:sp>
        <p:nvSpPr>
          <p:cNvPr id="11" name="Rectangle 10"/>
          <p:cNvSpPr/>
          <p:nvPr/>
        </p:nvSpPr>
        <p:spPr>
          <a:xfrm>
            <a:off x="1133856" y="6763512"/>
            <a:ext cx="1487424" cy="182880"/>
          </a:xfrm>
          <a:prstGeom prst="rect">
            <a:avLst/>
          </a:prstGeom>
        </p:spPr>
        <p:txBody>
          <a:bodyPr wrap="none" lIns="0" tIns="0" rIns="0" bIns="0">
            <a:noAutofit/>
          </a:bodyPr>
          <a:lstStyle/>
          <a:p>
            <a:pPr indent="0"/>
            <a:r>
              <a:rPr lang="en-US" sz="1300" dirty="0">
                <a:latin typeface="Times New Roman"/>
              </a:rPr>
              <a:t>• BATTERY (9V):</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2047165"/>
            <a:ext cx="4542521" cy="1937981"/>
          </a:xfrm>
          <a:prstGeom prst="rect">
            <a:avLst/>
          </a:prstGeom>
        </p:spPr>
      </p:pic>
      <p:pic>
        <p:nvPicPr>
          <p:cNvPr id="3" name="Picture 2"/>
          <p:cNvPicPr>
            <a:picLocks noChangeAspect="1"/>
          </p:cNvPicPr>
          <p:nvPr/>
        </p:nvPicPr>
        <p:blipFill>
          <a:blip r:embed="rId3"/>
          <a:stretch>
            <a:fillRect/>
          </a:stretch>
        </p:blipFill>
        <p:spPr>
          <a:xfrm>
            <a:off x="1371600" y="5089432"/>
            <a:ext cx="4524233" cy="3411440"/>
          </a:xfrm>
          <a:prstGeom prst="rect">
            <a:avLst/>
          </a:prstGeom>
        </p:spPr>
      </p:pic>
      <p:sp>
        <p:nvSpPr>
          <p:cNvPr id="4" name="Rectangle 3"/>
          <p:cNvSpPr/>
          <p:nvPr/>
        </p:nvSpPr>
        <p:spPr>
          <a:xfrm>
            <a:off x="3837432" y="478536"/>
            <a:ext cx="100584" cy="137160"/>
          </a:xfrm>
          <a:prstGeom prst="rect">
            <a:avLst/>
          </a:prstGeom>
        </p:spPr>
        <p:txBody>
          <a:bodyPr wrap="none" lIns="0" tIns="0" rIns="0" bIns="0">
            <a:noAutofit/>
          </a:bodyPr>
          <a:lstStyle/>
          <a:p>
            <a:pPr indent="0"/>
            <a:r>
              <a:rPr lang="en-US" sz="1100">
                <a:latin typeface="Times New Roman"/>
              </a:rPr>
              <a:t>9</a:t>
            </a:r>
          </a:p>
        </p:txBody>
      </p:sp>
      <p:sp>
        <p:nvSpPr>
          <p:cNvPr id="5" name="Rectangle 4"/>
          <p:cNvSpPr/>
          <p:nvPr/>
        </p:nvSpPr>
        <p:spPr>
          <a:xfrm>
            <a:off x="1353312" y="1344168"/>
            <a:ext cx="972312" cy="164592"/>
          </a:xfrm>
          <a:prstGeom prst="rect">
            <a:avLst/>
          </a:prstGeom>
        </p:spPr>
        <p:txBody>
          <a:bodyPr wrap="none" lIns="0" tIns="0" rIns="0" bIns="0">
            <a:noAutofit/>
          </a:bodyPr>
          <a:lstStyle/>
          <a:p>
            <a:pPr indent="0"/>
            <a:r>
              <a:rPr lang="en-US" sz="3200" dirty="0">
                <a:latin typeface="Times New Roman"/>
              </a:rPr>
              <a:t>Bread Board:</a:t>
            </a:r>
          </a:p>
        </p:txBody>
      </p:sp>
      <p:sp>
        <p:nvSpPr>
          <p:cNvPr id="6" name="Rectangle 5"/>
          <p:cNvSpPr/>
          <p:nvPr/>
        </p:nvSpPr>
        <p:spPr>
          <a:xfrm>
            <a:off x="1133856" y="4408226"/>
            <a:ext cx="1773118" cy="560741"/>
          </a:xfrm>
          <a:prstGeom prst="rect">
            <a:avLst/>
          </a:prstGeom>
        </p:spPr>
        <p:txBody>
          <a:bodyPr wrap="none" lIns="0" tIns="0" rIns="0" bIns="0">
            <a:noAutofit/>
          </a:bodyPr>
          <a:lstStyle/>
          <a:p>
            <a:pPr indent="0"/>
            <a:r>
              <a:rPr lang="en-US" sz="3200" dirty="0">
                <a:latin typeface="Times New Roman"/>
              </a:rPr>
              <a:t>  Connecting wires</a:t>
            </a:r>
            <a:r>
              <a:rPr lang="en-US" sz="1300" dirty="0">
                <a:latin typeface="Times New Roman"/>
              </a:rPr>
              <a: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57</TotalTime>
  <Words>1420</Words>
  <Application>Microsoft Office PowerPoint</Application>
  <PresentationFormat>Custom</PresentationFormat>
  <Paragraphs>147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vt:lpstr>
      <vt:lpstr>CordiaUPC</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hp</dc:creator>
  <cp:keywords/>
  <cp:lastModifiedBy>ad dev</cp:lastModifiedBy>
  <cp:revision>9</cp:revision>
  <dcterms:modified xsi:type="dcterms:W3CDTF">2018-10-23T18:35:44Z</dcterms:modified>
</cp:coreProperties>
</file>