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mfortaa" panose="020B0604020202020204" charset="0"/>
      <p:regular r:id="rId27"/>
      <p:bold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Montserrat" panose="020B0604020202020204" charset="0"/>
      <p:regular r:id="rId33"/>
      <p:bold r:id="rId34"/>
      <p:italic r:id="rId35"/>
      <p:boldItalic r:id="rId36"/>
    </p:embeddedFont>
    <p:embeddedFont>
      <p:font typeface="Montserrat Black" panose="020B0604020202020204" charset="0"/>
      <p:bold r:id="rId37"/>
      <p:boldItalic r:id="rId38"/>
    </p:embeddedFont>
    <p:embeddedFont>
      <p:font typeface="Montserrat ExtraBold" panose="020B0604020202020204" charset="0"/>
      <p:bold r:id="rId39"/>
      <p:boldItalic r:id="rId40"/>
    </p:embeddedFont>
    <p:embeddedFont>
      <p:font typeface="Montserrat Light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6feedff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6feedff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9a53c02c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9a53c02c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feedfff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6feedfff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feedfff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6feedfff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6feedfff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6feedfff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6feedfff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6feedfff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6feedfff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6feedfff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6feedfff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6feedfff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6feedfff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6feedfff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6feedfff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6feedfff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a53c02c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a53c02c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96d26180d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96d26180d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96d26180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96d26180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9a53c02c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9a53c02c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96d26180d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96d26180d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9a53c02c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9a53c02c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6feedff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6feedff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9a53c02c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9a53c02c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9a53c02c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9a53c02c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cssref/css3_pr_mediaquery.a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tbootstrap.com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docs/5.0/utilities/flex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getbootstrap.com/docs/5.0/utilities/display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etbootstrap.com/docs/5.0/utilities/sizing/" TargetMode="External"/><Relationship Id="rId5" Type="http://schemas.openxmlformats.org/officeDocument/2006/relationships/hyperlink" Target="https://getbootstrap.com/docs/5.0/utilities/shadows/" TargetMode="External"/><Relationship Id="rId4" Type="http://schemas.openxmlformats.org/officeDocument/2006/relationships/hyperlink" Target="https://getbootstrap.com/docs/5.0/utilities/spacing/" TargetMode="External"/><Relationship Id="rId9" Type="http://schemas.openxmlformats.org/officeDocument/2006/relationships/hyperlink" Target="https://getbootstrap.com/docs/5.0/component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hyperlink" Target="https://www.drupal.org/project/grid_view_bootstra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anius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hyperlink" Target="https://dev.to/alvaromontoro/the-css-box-model-4i3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tmlcheatsheet.com/cs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000" y="1248150"/>
            <a:ext cx="36075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CSS Workshop</a:t>
            </a:r>
            <a:endParaRPr sz="42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3000" y="2733000"/>
            <a:ext cx="341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Presented by { Ryan Samarakoon }</a:t>
            </a:r>
            <a:endParaRPr sz="17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327075" y="1848875"/>
            <a:ext cx="8555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When making websites, one size doesn’t fit all</a:t>
            </a:r>
            <a:endParaRPr sz="41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1067150" y="3270725"/>
            <a:ext cx="7173900" cy="10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D6A5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Screens come in all shapes and sizes, How can CSS help make sure our website looks great on all of them?</a:t>
            </a:r>
            <a:endParaRPr sz="2100">
              <a:solidFill>
                <a:srgbClr val="ED6A5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0" name="Google Shape;150;p22" descr="Responsive Web Design: What is it? When to use it | Firecat Studi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3355" y="96723"/>
            <a:ext cx="4381500" cy="171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2"/>
          <p:cNvCxnSpPr/>
          <p:nvPr/>
        </p:nvCxnSpPr>
        <p:spPr>
          <a:xfrm>
            <a:off x="574550" y="3146300"/>
            <a:ext cx="8180400" cy="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216013" y="971850"/>
            <a:ext cx="53127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Media Queries</a:t>
            </a:r>
            <a:endParaRPr sz="42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307200" y="1726050"/>
            <a:ext cx="3991200" cy="2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Media queries allow us to activate styles only when the display is a certain size. This is very useful to ensure things don’t look incorrect on mobile.</a:t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Read more: </a:t>
            </a:r>
            <a:r>
              <a:rPr lang="en" sz="1800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https://www.w3schools.com/cssref/css3_pr_mediaquery.asp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370276" y="293025"/>
            <a:ext cx="4673400" cy="52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B850"/>
              </a:buClr>
              <a:buSzPts val="1600"/>
              <a:buFont typeface="Calibri"/>
              <a:buChar char=" "/>
            </a:pPr>
            <a:r>
              <a:rPr lang="en" sz="1600">
                <a:solidFill>
                  <a:srgbClr val="FF9999"/>
                </a:solidFill>
                <a:latin typeface="Consolas"/>
                <a:ea typeface="Consolas"/>
                <a:cs typeface="Consolas"/>
                <a:sym typeface="Consolas"/>
              </a:rPr>
              <a:t>@media only screen and (max-width: 400px) 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600"/>
              <a:buFont typeface="Calibri"/>
              <a:buChar char=" 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/* You can define your styles in here */</a:t>
            </a:r>
            <a:br>
              <a:rPr lang="en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  .heading 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 color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red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600"/>
              <a:buFont typeface="Arial"/>
              <a:buChar char="•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style states that the styles inside will only be active if the width is less than 400px (max width 400px)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You could also do </a:t>
            </a:r>
            <a:r>
              <a:rPr lang="en" sz="1600">
                <a:solidFill>
                  <a:srgbClr val="FF9999"/>
                </a:solidFill>
                <a:latin typeface="Consolas"/>
                <a:ea typeface="Consolas"/>
                <a:cs typeface="Consolas"/>
                <a:sym typeface="Consolas"/>
              </a:rPr>
              <a:t>min-width </a:t>
            </a: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 the opposite would happen (styles are only active if the screen width is larger than 400px)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You can specify a specific range of widths as follows: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574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99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FF9999"/>
                </a:solidFill>
                <a:latin typeface="Consolas"/>
                <a:ea typeface="Consolas"/>
                <a:cs typeface="Consolas"/>
                <a:sym typeface="Consolas"/>
              </a:rPr>
              <a:t>@media screen and (max-width: 900px) and (min-width: 600px)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550100" y="471800"/>
            <a:ext cx="41460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Responsive layout with flexbox</a:t>
            </a:r>
            <a:endParaRPr sz="41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550090" y="2185825"/>
            <a:ext cx="3517500" cy="3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developing websites, it is important to ensure your site looks great on desktop and mobile.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Flexbox 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us achieve this as it provides an auto-layout tool to arrange our elements so they all fit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using flexbox the majority of the time 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working with lists, rows, or any layout really!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209575" y="756925"/>
            <a:ext cx="4800600" cy="60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Set display to display: flex</a:t>
            </a:r>
            <a:endParaRPr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If your items should be arranged vertically, use flex-direction: vertical. Otherwise, leave as is.</a:t>
            </a:r>
            <a:endParaRPr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Use justify-content and align-items to align your elements horizontally and vertically.</a:t>
            </a:r>
            <a:endParaRPr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Use flex-wrap if needed to ensure your elements fit on mobile screens.</a:t>
            </a:r>
            <a:endParaRPr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24" descr="Graphical user interface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8000" y="2770163"/>
            <a:ext cx="2030725" cy="223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4468400" y="3912700"/>
            <a:ext cx="22587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(this helpful UI is present on all Chromium browsers to help you set up your flexbox with a few button clicks)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449988" y="1370575"/>
            <a:ext cx="5312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CSS Libraries</a:t>
            </a:r>
            <a:endParaRPr sz="40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50000" y="2093875"/>
            <a:ext cx="3507900" cy="2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You’ve covered the basics, it’s time to see what the open source community has to offer to make CSS easier.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7" name="Google Shape;177;p25"/>
          <p:cNvGrpSpPr/>
          <p:nvPr/>
        </p:nvGrpSpPr>
        <p:grpSpPr>
          <a:xfrm>
            <a:off x="3877375" y="441722"/>
            <a:ext cx="4550563" cy="4592445"/>
            <a:chOff x="0" y="102583"/>
            <a:chExt cx="5928300" cy="5089710"/>
          </a:xfrm>
        </p:grpSpPr>
        <p:sp>
          <p:nvSpPr>
            <p:cNvPr id="178" name="Google Shape;178;p25"/>
            <p:cNvSpPr/>
            <p:nvPr/>
          </p:nvSpPr>
          <p:spPr>
            <a:xfrm>
              <a:off x="0" y="102583"/>
              <a:ext cx="5928300" cy="527700"/>
            </a:xfrm>
            <a:prstGeom prst="roundRect">
              <a:avLst>
                <a:gd name="adj" fmla="val 16667"/>
              </a:avLst>
            </a:prstGeom>
            <a:solidFill>
              <a:srgbClr val="48B850"/>
            </a:solidFill>
            <a:ln w="158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5"/>
            <p:cNvSpPr txBox="1"/>
            <p:nvPr/>
          </p:nvSpPr>
          <p:spPr>
            <a:xfrm>
              <a:off x="25759" y="128342"/>
              <a:ext cx="58767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Calibri"/>
                <a:buNone/>
              </a:pPr>
              <a:r>
                <a:rPr lang="en" sz="2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Bootstrap</a:t>
              </a:r>
              <a:endParaRPr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0" y="630253"/>
              <a:ext cx="5928300" cy="136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 txBox="1"/>
            <p:nvPr/>
          </p:nvSpPr>
          <p:spPr>
            <a:xfrm>
              <a:off x="0" y="630253"/>
              <a:ext cx="5928300" cy="136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8225" tIns="27925" rIns="156450" bIns="27925" anchor="t" anchorCtr="0">
              <a:noAutofit/>
            </a:bodyPr>
            <a:lstStyle/>
            <a:p>
              <a:pPr marL="171450" marR="0" lvl="1" indent="-1460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Montserrat"/>
                <a:buChar char="•"/>
              </a:pPr>
              <a:r>
                <a:rPr lang="en" sz="1300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One of the most mature CSS frameworks</a:t>
              </a:r>
              <a:endParaRPr sz="13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71450" marR="0" lvl="1" indent="-1460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Montserrat"/>
                <a:buChar char="•"/>
              </a:pPr>
              <a:r>
                <a:rPr lang="en" sz="1300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Provides a base template for buttons, lists, grids etc making layouts super easy from the get-go</a:t>
              </a:r>
              <a:endParaRPr sz="13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71450" marR="0" lvl="1" indent="-1460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Montserrat"/>
                <a:buChar char="•"/>
              </a:pPr>
              <a:r>
                <a:rPr lang="en" sz="1300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Has hundreds of utility classes, making it unlikely you even need to write CSS half the time.</a:t>
              </a:r>
              <a:endParaRPr sz="13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0" y="1996453"/>
              <a:ext cx="5928300" cy="527700"/>
            </a:xfrm>
            <a:prstGeom prst="roundRect">
              <a:avLst>
                <a:gd name="adj" fmla="val 16667"/>
              </a:avLst>
            </a:prstGeom>
            <a:solidFill>
              <a:srgbClr val="48B850"/>
            </a:solidFill>
            <a:ln w="158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 txBox="1"/>
            <p:nvPr/>
          </p:nvSpPr>
          <p:spPr>
            <a:xfrm>
              <a:off x="25759" y="2022212"/>
              <a:ext cx="58767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Calibri"/>
                <a:buNone/>
              </a:pPr>
              <a:r>
                <a:rPr lang="en" sz="2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Material UI</a:t>
              </a:r>
              <a:endParaRPr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0" y="2524123"/>
              <a:ext cx="5928300" cy="136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 txBox="1"/>
            <p:nvPr/>
          </p:nvSpPr>
          <p:spPr>
            <a:xfrm>
              <a:off x="0" y="2524123"/>
              <a:ext cx="5928300" cy="136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8225" tIns="27925" rIns="156450" bIns="27925" anchor="t" anchorCtr="0">
              <a:noAutofit/>
            </a:bodyPr>
            <a:lstStyle/>
            <a:p>
              <a:pPr marL="171450" marR="0" lvl="1" indent="-1460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Montserrat"/>
                <a:buChar char="•"/>
              </a:pPr>
              <a:r>
                <a:rPr lang="en" sz="1300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 incredibly powerful all-in-one package for UI development</a:t>
              </a:r>
              <a:endParaRPr sz="13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71450" marR="0" lvl="1" indent="-1460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Montserrat"/>
                <a:buChar char="•"/>
              </a:pPr>
              <a:r>
                <a:rPr lang="en" sz="1300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Based off Google’s Material design standard (looks a lot like Google’s UI)</a:t>
              </a:r>
              <a:endParaRPr sz="13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71450" marR="0" lvl="1" indent="-1460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Montserrat"/>
                <a:buChar char="•"/>
              </a:pPr>
              <a:r>
                <a:rPr lang="en" sz="1300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React powered, with CSS-in-JS (a way to embed CSS into your JS files)</a:t>
              </a:r>
              <a:endParaRPr sz="13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0" y="3890323"/>
              <a:ext cx="5928300" cy="527700"/>
            </a:xfrm>
            <a:prstGeom prst="roundRect">
              <a:avLst>
                <a:gd name="adj" fmla="val 16667"/>
              </a:avLst>
            </a:prstGeom>
            <a:solidFill>
              <a:srgbClr val="48B850"/>
            </a:solidFill>
            <a:ln w="158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 txBox="1"/>
            <p:nvPr/>
          </p:nvSpPr>
          <p:spPr>
            <a:xfrm>
              <a:off x="25759" y="3916082"/>
              <a:ext cx="58767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Calibri"/>
                <a:buNone/>
              </a:pPr>
              <a:r>
                <a:rPr lang="en" sz="2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SCSS (Sass)</a:t>
              </a:r>
              <a:endParaRPr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0" y="4417993"/>
              <a:ext cx="5928300" cy="7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 txBox="1"/>
            <p:nvPr/>
          </p:nvSpPr>
          <p:spPr>
            <a:xfrm>
              <a:off x="0" y="4417993"/>
              <a:ext cx="5928300" cy="7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8225" tIns="27925" rIns="156450" bIns="27925" anchor="t" anchorCtr="0">
              <a:noAutofit/>
            </a:bodyPr>
            <a:lstStyle/>
            <a:p>
              <a:pPr marL="171450" marR="0" lvl="1" indent="-1460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Montserrat"/>
                <a:buChar char="•"/>
              </a:pPr>
              <a:r>
                <a:rPr lang="en" sz="1300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Gives CSS features most programming languages have such as methods (mixins) and ‘if’ statements. Also allows you to nest queries!</a:t>
              </a:r>
              <a:endParaRPr sz="130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90" name="Google Shape;19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58148" y="200625"/>
            <a:ext cx="967686" cy="90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 descr="Material Icons - Material-U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39983" y="1723369"/>
            <a:ext cx="1085854" cy="127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 descr="Handle media queries in Scss with a respond-to function - Code Suppor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8148" y="3710890"/>
            <a:ext cx="1085852" cy="663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327075" y="1848875"/>
            <a:ext cx="4146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Installing Bootstrap</a:t>
            </a:r>
            <a:endParaRPr sz="41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3161009" y="666849"/>
            <a:ext cx="5928300" cy="52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B850"/>
              </a:buClr>
              <a:buSzPts val="1800"/>
              <a:buFont typeface="Montserrat"/>
              <a:buChar char="•"/>
            </a:pPr>
            <a:r>
              <a:rPr lang="en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As a developer, it’s important to use the documentation given to us by the makers of the library, instead of relying on videos or third-party resources.</a:t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" lvl="0" indent="-1143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800"/>
              <a:buFont typeface="Montserrat"/>
              <a:buChar char="•"/>
            </a:pPr>
            <a:r>
              <a:rPr lang="en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Let’s explore what Bootstrap recommends and break down what they’re saying:</a:t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" lvl="0" indent="-1143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800"/>
              <a:buFont typeface="Montserrat"/>
              <a:buChar char="•"/>
            </a:pPr>
            <a:r>
              <a:rPr lang="en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</a:t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" lvl="0" indent="-1143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800"/>
              <a:buFont typeface="Montserrat"/>
              <a:buChar char="•"/>
            </a:pPr>
            <a:r>
              <a:rPr lang="en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You’ll need to learn about new phrases here such as</a:t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701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ontserrat"/>
              <a:buChar char="•"/>
            </a:pPr>
            <a:r>
              <a:rPr lang="en" sz="1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CDN (Content Delivery Network)</a:t>
            </a:r>
            <a:endParaRPr sz="16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701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ontserrat"/>
              <a:buChar char="•"/>
            </a:pPr>
            <a:r>
              <a:rPr lang="en" sz="1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jsDelivr (CDN Provider for source files)</a:t>
            </a:r>
            <a:endParaRPr sz="16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701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ontserrat"/>
              <a:buChar char="•"/>
            </a:pPr>
            <a:r>
              <a:rPr lang="en" sz="1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Popper.js (A JS library which adds functionality to our CSS, as CSS by itself is limited in terms of interactivity)</a:t>
            </a:r>
            <a:endParaRPr sz="16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66928" lvl="2" indent="-1701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Montserrat"/>
              <a:buChar char="•"/>
            </a:pPr>
            <a:r>
              <a:rPr lang="en" sz="1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Used for responsive tooltips</a:t>
            </a:r>
            <a:endParaRPr sz="1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7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340575" y="1002125"/>
            <a:ext cx="3699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Bootstrap utility classes</a:t>
            </a:r>
            <a:endParaRPr sz="42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340575" y="2203200"/>
            <a:ext cx="3699600" cy="2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has a lot of classes which are very useful for adding quick styles to certain elements instead of using CSS directly.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4094874" y="341975"/>
            <a:ext cx="4860600" cy="5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20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8B850"/>
              </a:buClr>
              <a:buSzPts val="1450"/>
              <a:buFont typeface="Montserrat"/>
              <a:buChar char="•"/>
            </a:pPr>
            <a:r>
              <a:rPr lang="en" sz="145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These utility classes are very useful, as you can add breakpoints (sm, md, lg, xl) to specify when they activate, instead of using media queries.</a:t>
            </a:r>
            <a:endParaRPr sz="145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" lvl="0" indent="-9207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50"/>
              <a:buFont typeface="Montserrat"/>
              <a:buChar char="•"/>
            </a:pPr>
            <a:r>
              <a:rPr lang="en" sz="145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Recommended:</a:t>
            </a:r>
            <a:endParaRPr sz="145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4890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Montserrat"/>
              <a:buChar char="•"/>
            </a:pPr>
            <a:r>
              <a:rPr lang="en" sz="1265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margin and padding: </a:t>
            </a:r>
            <a:r>
              <a:rPr lang="en" sz="1265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https://getbootstrap.com/docs/5.0/utilities/spacing/</a:t>
            </a:r>
            <a:endParaRPr sz="1265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48907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Montserrat"/>
              <a:buChar char="•"/>
            </a:pPr>
            <a:r>
              <a:rPr lang="en" sz="1265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Shadows: </a:t>
            </a:r>
            <a:r>
              <a:rPr lang="en" sz="1265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https://getbootstrap.com/docs/5.0/utilities/shadows/</a:t>
            </a:r>
            <a:endParaRPr sz="1265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48907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Montserrat"/>
              <a:buChar char="•"/>
            </a:pPr>
            <a:r>
              <a:rPr lang="en" sz="1265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Sizing: </a:t>
            </a:r>
            <a:r>
              <a:rPr lang="en" sz="1265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https://getbootstrap.com/docs/5.0/utilities/sizing/</a:t>
            </a:r>
            <a:endParaRPr sz="1265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48907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Montserrat"/>
              <a:buChar char="•"/>
            </a:pPr>
            <a:r>
              <a:rPr lang="en" sz="1265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Display: </a:t>
            </a:r>
            <a:r>
              <a:rPr lang="en" sz="1265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https://getbootstrap.com/docs/5.0/utilities/display/</a:t>
            </a:r>
            <a:endParaRPr sz="1265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48907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Montserrat"/>
              <a:buChar char="•"/>
            </a:pPr>
            <a:r>
              <a:rPr lang="en" sz="1265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Flex: </a:t>
            </a:r>
            <a:r>
              <a:rPr lang="en" sz="1265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https://getbootstrap.com/docs/5.0/utilities/flex/</a:t>
            </a:r>
            <a:endParaRPr sz="1265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" lvl="0" indent="-92075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48B850"/>
              </a:buClr>
              <a:buSzPts val="1450"/>
              <a:buFont typeface="Montserrat"/>
              <a:buChar char="•"/>
            </a:pPr>
            <a:r>
              <a:rPr lang="en" sz="145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Don’t forget to check out Bootstrap’s various components:</a:t>
            </a:r>
            <a:endParaRPr sz="145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4890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Montserrat"/>
              <a:buChar char="•"/>
            </a:pPr>
            <a:r>
              <a:rPr lang="en" sz="1265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https://getbootstrap.com/docs/5.0/components/</a:t>
            </a:r>
            <a:endParaRPr sz="1265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" lvl="0" indent="-92075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48B850"/>
              </a:buClr>
              <a:buSzPts val="1450"/>
              <a:buFont typeface="Arial"/>
              <a:buChar char="•"/>
            </a:pPr>
            <a:r>
              <a:rPr lang="en" sz="145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Example classes: </a:t>
            </a:r>
            <a:r>
              <a:rPr lang="en" sz="1450">
                <a:solidFill>
                  <a:srgbClr val="9CDCFE"/>
                </a:solidFill>
                <a:latin typeface="Montserrat"/>
                <a:ea typeface="Montserrat"/>
                <a:cs typeface="Montserrat"/>
                <a:sym typeface="Montserrat"/>
              </a:rPr>
              <a:t>class=</a:t>
            </a:r>
            <a:endParaRPr sz="145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48907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E9178"/>
              </a:buClr>
              <a:buSzPts val="1265"/>
              <a:buFont typeface="Arial"/>
              <a:buChar char="•"/>
            </a:pPr>
            <a:r>
              <a:rPr lang="en" sz="1265">
                <a:solidFill>
                  <a:srgbClr val="CE9178"/>
                </a:solidFill>
                <a:latin typeface="Montserrat"/>
                <a:ea typeface="Montserrat"/>
                <a:cs typeface="Montserrat"/>
                <a:sym typeface="Montserrat"/>
              </a:rPr>
              <a:t>“d-none d-lg-block”</a:t>
            </a:r>
            <a:r>
              <a:rPr lang="en" sz="1265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hide on screens smaller than md.</a:t>
            </a:r>
            <a:endParaRPr sz="1265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74783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E9178"/>
              </a:buClr>
              <a:buSzPts val="1573"/>
              <a:buFont typeface="Arial"/>
              <a:buChar char="•"/>
            </a:pPr>
            <a:r>
              <a:rPr lang="en" sz="1172">
                <a:solidFill>
                  <a:srgbClr val="CE9178"/>
                </a:solidFill>
                <a:latin typeface="Montserrat"/>
                <a:ea typeface="Montserrat"/>
                <a:cs typeface="Montserrat"/>
                <a:sym typeface="Montserrat"/>
              </a:rPr>
              <a:t>“mt-1 px-3”</a:t>
            </a:r>
            <a:r>
              <a:rPr lang="en" sz="1172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65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add a margin of 1 and a left-right padding of 3. (1 and 3 are not pixel counts, and are multiplied by a larger constant)</a:t>
            </a:r>
            <a:endParaRPr sz="1265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01168" lvl="1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endParaRPr sz="1265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01168" lvl="1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endParaRPr sz="1265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345325" y="243800"/>
            <a:ext cx="4588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Bootstrap’s Grid</a:t>
            </a:r>
            <a:endParaRPr sz="40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427050" y="925800"/>
            <a:ext cx="3941400" cy="30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Uses </a:t>
            </a:r>
            <a:r>
              <a:rPr lang="en" sz="1300" b="1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flexbox</a:t>
            </a:r>
            <a:r>
              <a:rPr lang="en" sz="13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under the hood, and provides industry-standard responsiveness to any layout you could think of!</a:t>
            </a:r>
            <a:endParaRPr sz="13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Image source: </a:t>
            </a:r>
            <a:r>
              <a:rPr lang="en" sz="1300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https://www.drupal.org/project/grid_view_bootstrap</a:t>
            </a:r>
            <a:endParaRPr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5" name="Google Shape;215;p28" descr="Grid View Bootstrap4 | Drupal.or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5075" y="2571750"/>
            <a:ext cx="3499950" cy="22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4572002" y="912038"/>
            <a:ext cx="4438500" cy="52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425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8B850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Define a container for your grid with a div, with the class container </a:t>
            </a:r>
            <a:r>
              <a:rPr lang="en" sz="1500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 sz="1500">
                <a:solidFill>
                  <a:srgbClr val="569CD6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lang="en" sz="150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" sz="1500">
                <a:solidFill>
                  <a:srgbClr val="9CDCFE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150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 sz="1500">
                <a:solidFill>
                  <a:srgbClr val="CE9178"/>
                </a:solidFill>
                <a:latin typeface="Montserrat"/>
                <a:ea typeface="Montserrat"/>
                <a:cs typeface="Montserrat"/>
                <a:sym typeface="Montserrat"/>
              </a:rPr>
              <a:t>"container"</a:t>
            </a:r>
            <a:r>
              <a:rPr lang="en" sz="1500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150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2545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Define a row within the container with class </a:t>
            </a:r>
            <a:r>
              <a:rPr lang="en" sz="1500">
                <a:solidFill>
                  <a:srgbClr val="CE9178"/>
                </a:solidFill>
                <a:latin typeface="Montserrat"/>
                <a:ea typeface="Montserrat"/>
                <a:cs typeface="Montserrat"/>
                <a:sym typeface="Montserrat"/>
              </a:rPr>
              <a:t>“row“</a:t>
            </a:r>
            <a:endParaRPr sz="15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2545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Within that row, add as many columns as you wish with class </a:t>
            </a:r>
            <a:r>
              <a:rPr lang="en" sz="1500">
                <a:solidFill>
                  <a:srgbClr val="CE9178"/>
                </a:solidFill>
                <a:latin typeface="Montserrat"/>
                <a:ea typeface="Montserrat"/>
                <a:cs typeface="Montserrat"/>
                <a:sym typeface="Montserrat"/>
              </a:rPr>
              <a:t>“col“</a:t>
            </a:r>
            <a:endParaRPr sz="15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2545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Repeat until you have all columns and rows you need.</a:t>
            </a:r>
            <a:endParaRPr sz="15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2545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You can make some columns bigger than others by using </a:t>
            </a:r>
            <a:r>
              <a:rPr lang="en" sz="1500">
                <a:solidFill>
                  <a:srgbClr val="CE9178"/>
                </a:solidFill>
                <a:latin typeface="Montserrat"/>
                <a:ea typeface="Montserrat"/>
                <a:cs typeface="Montserrat"/>
                <a:sym typeface="Montserrat"/>
              </a:rPr>
              <a:t>“col-1“ </a:t>
            </a:r>
            <a:r>
              <a:rPr lang="en" sz="1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lang="en" sz="1500">
                <a:solidFill>
                  <a:srgbClr val="CE9178"/>
                </a:solidFill>
                <a:latin typeface="Montserrat"/>
                <a:ea typeface="Montserrat"/>
                <a:cs typeface="Montserrat"/>
                <a:sym typeface="Montserrat"/>
              </a:rPr>
              <a:t> “col-12“</a:t>
            </a:r>
            <a:r>
              <a:rPr lang="en" sz="1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. The grid consists of 12 columns, and you can split them amongst your cols as you see fit.</a:t>
            </a:r>
            <a:endParaRPr sz="15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2545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You can also add sm, md, lg, xl to make the elements stack vertically at the specified breakpoint.</a:t>
            </a:r>
            <a:endParaRPr sz="15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7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/>
        </p:nvSpPr>
        <p:spPr>
          <a:xfrm>
            <a:off x="2930563" y="2093575"/>
            <a:ext cx="53127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Now what?</a:t>
            </a:r>
            <a:endParaRPr sz="42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 txBox="1"/>
          <p:nvPr/>
        </p:nvSpPr>
        <p:spPr>
          <a:xfrm>
            <a:off x="409150" y="352025"/>
            <a:ext cx="3291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The learning doesn’t stop here</a:t>
            </a:r>
            <a:endParaRPr sz="41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409140" y="2640000"/>
            <a:ext cx="3517500" cy="30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Here are some resources I found very helpful on my journey as a web developer.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6046375" y="0"/>
            <a:ext cx="2612400" cy="1006500"/>
          </a:xfrm>
          <a:prstGeom prst="rect">
            <a:avLst/>
          </a:prstGeom>
          <a:solidFill>
            <a:srgbClr val="F6F6F6"/>
          </a:solidFill>
          <a:ln w="9525" cap="flat" cmpd="sng">
            <a:solidFill>
              <a:srgbClr val="F6F6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0"/>
          <p:cNvSpPr txBox="1"/>
          <p:nvPr/>
        </p:nvSpPr>
        <p:spPr>
          <a:xfrm>
            <a:off x="3818775" y="236825"/>
            <a:ext cx="5199600" cy="5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74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Look at other people’s sites, and break them!</a:t>
            </a:r>
            <a:endParaRPr sz="1174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30444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Hands down the fastest way I learnt. Download templates, press F12, play around with styles, explore what happens 👀</a:t>
            </a:r>
            <a:endParaRPr sz="974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30444" algn="l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(Show a quick demo on how to use devtools like a pro)</a:t>
            </a:r>
            <a:endParaRPr sz="974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74" b="1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Use Codepen!</a:t>
            </a:r>
            <a:endParaRPr sz="11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30444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People are so damn smart on this site 🧠</a:t>
            </a:r>
            <a:endParaRPr sz="9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30444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Search “CSS only” to blow your mind</a:t>
            </a:r>
            <a:endParaRPr sz="9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30444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Look at their projects, and explore what makes them tick</a:t>
            </a:r>
            <a:endParaRPr sz="9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30444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Great way to find things to add to your own sites</a:t>
            </a:r>
            <a:endParaRPr sz="9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74" b="1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Watch Youtube!</a:t>
            </a:r>
            <a:endParaRPr sz="11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30444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There are some awesome CSS creators on this site</a:t>
            </a:r>
            <a:endParaRPr sz="9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30444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People I watch: Kevin Powell, DevEd, Web Dev Simplified</a:t>
            </a:r>
            <a:endParaRPr sz="9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74" b="1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Use W3!</a:t>
            </a:r>
            <a:endParaRPr sz="11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30444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Their interactive demos and tables are a godsend. Very quick to read and play around with. Instantly learn new rules quickly</a:t>
            </a:r>
            <a:endParaRPr sz="9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(If you want to become a GOD) </a:t>
            </a:r>
            <a:r>
              <a:rPr lang="en" sz="1174" b="1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CSS Battles!</a:t>
            </a:r>
            <a:endParaRPr sz="11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30444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Challenge a friend on this site and use CSS to make the closest matching design to a given image ⚔</a:t>
            </a:r>
            <a:endParaRPr sz="9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30444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Not easy. If you want to see what it’s about, watch a battle YouTube.</a:t>
            </a:r>
            <a:endParaRPr sz="9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68579" algn="l" rtl="0">
              <a:spcBef>
                <a:spcPts val="600"/>
              </a:spcBef>
              <a:spcAft>
                <a:spcPts val="0"/>
              </a:spcAft>
              <a:buNone/>
            </a:pPr>
            <a:endParaRPr sz="10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01168" lvl="1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01168" lvl="1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01168" lvl="1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1"/>
          <p:cNvSpPr txBox="1"/>
          <p:nvPr/>
        </p:nvSpPr>
        <p:spPr>
          <a:xfrm>
            <a:off x="632394" y="388200"/>
            <a:ext cx="28512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We only scratched the surface...</a:t>
            </a:r>
            <a:endParaRPr sz="42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659700" y="2726975"/>
            <a:ext cx="2796600" cy="2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looking up these terms and learn more advanced CSS techniques!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3365100" y="191525"/>
            <a:ext cx="5778900" cy="6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82550" algn="l" rtl="0">
              <a:spcBef>
                <a:spcPts val="0"/>
              </a:spcBef>
              <a:spcAft>
                <a:spcPts val="0"/>
              </a:spcAft>
              <a:buClr>
                <a:srgbClr val="48B850"/>
              </a:buClr>
              <a:buSzPts val="1300"/>
              <a:buFont typeface="Montserrat"/>
              <a:buChar char="•"/>
            </a:pPr>
            <a:r>
              <a:rPr lang="en" sz="1300" b="1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CSS Variables</a:t>
            </a:r>
            <a:endParaRPr sz="1300" b="1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3843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ontserrat"/>
              <a:buChar char="•"/>
            </a:pPr>
            <a:r>
              <a:rPr lang="en" sz="1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Quite a recent feature, only widespread in 2016</a:t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3843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ontserrat"/>
              <a:buChar char="•"/>
            </a:pPr>
            <a:r>
              <a:rPr lang="en" sz="1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Allows you to save colours, fonts, settings etc in variables to use repeatedly.</a:t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3843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ontserrat"/>
              <a:buChar char="•"/>
            </a:pPr>
            <a:r>
              <a:rPr lang="en" sz="1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Very useful to help you stick to a constant palette when making websites</a:t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3843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ontserrat"/>
              <a:buChar char="•"/>
            </a:pPr>
            <a:r>
              <a:rPr lang="en" sz="1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This feature is also provided in SCSS if the native implementation is too confusing</a:t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" lvl="0" indent="-82550" algn="l" rtl="0">
              <a:spcBef>
                <a:spcPts val="1600"/>
              </a:spcBef>
              <a:spcAft>
                <a:spcPts val="0"/>
              </a:spcAft>
              <a:buClr>
                <a:srgbClr val="48B850"/>
              </a:buClr>
              <a:buSzPts val="1300"/>
              <a:buFont typeface="Montserrat"/>
              <a:buChar char="•"/>
            </a:pPr>
            <a:r>
              <a:rPr lang="en" sz="1300" b="1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CSS Animations</a:t>
            </a:r>
            <a:endParaRPr sz="1300" b="1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3843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Make your websites pop with animation, transition and @keyframe tags!</a:t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" lvl="0" indent="-82550" algn="l" rtl="0">
              <a:spcBef>
                <a:spcPts val="1600"/>
              </a:spcBef>
              <a:spcAft>
                <a:spcPts val="0"/>
              </a:spcAft>
              <a:buClr>
                <a:srgbClr val="48B850"/>
              </a:buClr>
              <a:buSzPts val="1300"/>
              <a:buFont typeface="Montserrat"/>
              <a:buChar char="•"/>
            </a:pPr>
            <a:r>
              <a:rPr lang="en" sz="13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300" b="1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CSS Grid</a:t>
            </a:r>
            <a:endParaRPr sz="1300" b="1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3843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ontserrat"/>
              <a:buChar char="•"/>
            </a:pPr>
            <a:r>
              <a:rPr lang="en" sz="1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 more advanced version of flexbox for really intricate layouts</a:t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3843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ontserrat"/>
              <a:buChar char="•"/>
            </a:pPr>
            <a:r>
              <a:rPr lang="en" sz="1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Has extra features such as column/row gaps, pixel-perfect column sizes, etc</a:t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3843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ontserrat"/>
              <a:buChar char="•"/>
            </a:pPr>
            <a:r>
              <a:rPr lang="en" sz="1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 lot more powerful than flexbox, however has a larger learning curve</a:t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" lvl="0" indent="-82550" algn="l" rtl="0">
              <a:spcBef>
                <a:spcPts val="1600"/>
              </a:spcBef>
              <a:spcAft>
                <a:spcPts val="0"/>
              </a:spcAft>
              <a:buClr>
                <a:srgbClr val="48B850"/>
              </a:buClr>
              <a:buSzPts val="1300"/>
              <a:buFont typeface="Arial"/>
              <a:buChar char="•"/>
            </a:pPr>
            <a:r>
              <a:rPr lang="en" sz="13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300" b="1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caniuse: </a:t>
            </a:r>
            <a:r>
              <a:rPr lang="en" sz="1300" b="1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caniuse.com</a:t>
            </a:r>
            <a:r>
              <a:rPr lang="en" sz="1300" b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endParaRPr sz="1300" b="1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38430" algn="l" rtl="0"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•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Every good web developer ensures that the CSS properties they use are supported by the browsers they’re targeting.</a:t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84048" lvl="1" indent="-138430" algn="l" rtl="0">
              <a:spcBef>
                <a:spcPts val="6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•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Consider using this site as you enter the industry</a:t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01168" lvl="1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01168" lvl="1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913600" y="1327600"/>
            <a:ext cx="3071700" cy="27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D6A5E"/>
              </a:buClr>
              <a:buSzPts val="1800"/>
              <a:buFont typeface="Montserrat ExtraBold"/>
              <a:buChar char="●"/>
            </a:pPr>
            <a:r>
              <a:rPr lang="en" sz="1800">
                <a:solidFill>
                  <a:srgbClr val="ED6A5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Basics of CSS</a:t>
            </a:r>
            <a:endParaRPr sz="1800">
              <a:solidFill>
                <a:srgbClr val="ED6A5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D6A5E"/>
              </a:buClr>
              <a:buSzPts val="1800"/>
              <a:buFont typeface="Montserrat ExtraBold"/>
              <a:buChar char="●"/>
            </a:pPr>
            <a:r>
              <a:rPr lang="en" sz="1800">
                <a:solidFill>
                  <a:srgbClr val="ED6A5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Libraries</a:t>
            </a:r>
            <a:endParaRPr sz="1800">
              <a:solidFill>
                <a:srgbClr val="ED6A5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D6A5E"/>
              </a:buClr>
              <a:buSzPts val="1800"/>
              <a:buFont typeface="Montserrat ExtraBold"/>
              <a:buChar char="●"/>
            </a:pPr>
            <a:r>
              <a:rPr lang="en" sz="1800">
                <a:solidFill>
                  <a:srgbClr val="ED6A5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Bootstrap Basics</a:t>
            </a:r>
            <a:endParaRPr sz="1800">
              <a:solidFill>
                <a:srgbClr val="ED6A5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D6A5E"/>
              </a:buClr>
              <a:buSzPts val="1800"/>
              <a:buFont typeface="Montserrat ExtraBold"/>
              <a:buChar char="●"/>
            </a:pPr>
            <a:r>
              <a:rPr lang="en" sz="1800">
                <a:solidFill>
                  <a:srgbClr val="ED6A5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Learn more</a:t>
            </a:r>
            <a:endParaRPr sz="1800">
              <a:solidFill>
                <a:srgbClr val="ED6A5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1577100" y="482475"/>
            <a:ext cx="42597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you!</a:t>
            </a:r>
            <a:endParaRPr sz="42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1657713" y="1285325"/>
            <a:ext cx="21768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D6A5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What’s next?</a:t>
            </a:r>
            <a:endParaRPr sz="2100">
              <a:solidFill>
                <a:srgbClr val="ED6A5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 rotWithShape="1">
          <a:blip r:embed="rId4">
            <a:alphaModFix/>
          </a:blip>
          <a:srcRect l="17483" t="75549" r="52480" b="6739"/>
          <a:stretch/>
        </p:blipFill>
        <p:spPr>
          <a:xfrm>
            <a:off x="5248303" y="458150"/>
            <a:ext cx="2420372" cy="80284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/>
        </p:nvSpPr>
        <p:spPr>
          <a:xfrm>
            <a:off x="1657723" y="1843975"/>
            <a:ext cx="6267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Make sure to come to our next workshop: </a:t>
            </a: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will be happening tonight @ 4PM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Find today’s workshop resources, powerpoint and video recording in the Participant’s handbook (Resources -&gt; Workshops -&gt; Specific workshop )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Make sure you join the Melbourne Hackathon 2021 discord for more updates!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Light"/>
              <a:buChar char="●"/>
            </a:pPr>
            <a:r>
              <a:rPr lang="en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Please fill out our feedback form: https://forms.gle/WsoaCuswy3qdBE3fA</a:t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75438" y="825375"/>
            <a:ext cx="53127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Who am I?</a:t>
            </a:r>
            <a:endParaRPr sz="42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75450" y="1579575"/>
            <a:ext cx="38574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D6A5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Hi! I’m Ryan Samarakoon</a:t>
            </a:r>
            <a:endParaRPr sz="2100">
              <a:solidFill>
                <a:srgbClr val="ED6A5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75450" y="2089575"/>
            <a:ext cx="4096500" cy="2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Working as a professional website developer for 2 years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60350" algn="l" rtl="0">
              <a:spcBef>
                <a:spcPts val="1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Currently work as a full-stack developer at Ovio.org and 50raw.com.au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60350" algn="l" rtl="0">
              <a:spcBef>
                <a:spcPts val="1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Love dogs, photography, and music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60350" algn="l" rtl="0">
              <a:spcBef>
                <a:spcPts val="1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Check out my site! www.ryan-s.me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 descr="A person holding a dog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 l="-265" t="-8790" r="8824"/>
          <a:stretch/>
        </p:blipFill>
        <p:spPr>
          <a:xfrm>
            <a:off x="4714975" y="-510600"/>
            <a:ext cx="4478700" cy="56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27075" y="1848875"/>
            <a:ext cx="4146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What is CSS and why use it?</a:t>
            </a:r>
            <a:endParaRPr sz="41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78" name="Google Shape;78;p16"/>
          <p:cNvGrpSpPr/>
          <p:nvPr/>
        </p:nvGrpSpPr>
        <p:grpSpPr>
          <a:xfrm>
            <a:off x="4572000" y="118250"/>
            <a:ext cx="4495430" cy="4860913"/>
            <a:chOff x="0" y="2197"/>
            <a:chExt cx="5928300" cy="5290502"/>
          </a:xfrm>
        </p:grpSpPr>
        <p:sp>
          <p:nvSpPr>
            <p:cNvPr id="79" name="Google Shape;79;p16"/>
            <p:cNvSpPr/>
            <p:nvPr/>
          </p:nvSpPr>
          <p:spPr>
            <a:xfrm>
              <a:off x="0" y="2197"/>
              <a:ext cx="5928300" cy="1113900"/>
            </a:xfrm>
            <a:prstGeom prst="roundRect">
              <a:avLst>
                <a:gd name="adj" fmla="val 10000"/>
              </a:avLst>
            </a:prstGeom>
            <a:solidFill>
              <a:srgbClr val="CDE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336912" y="252793"/>
              <a:ext cx="612600" cy="6126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58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286393" y="2197"/>
              <a:ext cx="4641900" cy="111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 txBox="1"/>
            <p:nvPr/>
          </p:nvSpPr>
          <p:spPr>
            <a:xfrm>
              <a:off x="1286393" y="2197"/>
              <a:ext cx="4641900" cy="111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7850" tIns="117850" rIns="117850" bIns="117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CSS is a </a:t>
              </a:r>
              <a:r>
                <a:rPr lang="en" sz="16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declarative 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styling language</a:t>
              </a: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0" y="1394398"/>
              <a:ext cx="5928300" cy="1113900"/>
            </a:xfrm>
            <a:prstGeom prst="roundRect">
              <a:avLst>
                <a:gd name="adj" fmla="val 10000"/>
              </a:avLst>
            </a:prstGeom>
            <a:solidFill>
              <a:srgbClr val="CDE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336912" y="1644994"/>
              <a:ext cx="612600" cy="6126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58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286393" y="1394398"/>
              <a:ext cx="4641900" cy="111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1286393" y="1394398"/>
              <a:ext cx="4641900" cy="111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7850" tIns="117850" rIns="117850" bIns="117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You </a:t>
              </a:r>
              <a:r>
                <a:rPr lang="en" sz="16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declare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the styles of any objects you wish and the browser applies these styles to elements you specify</a:t>
              </a: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0" y="2786598"/>
              <a:ext cx="5928300" cy="1113900"/>
            </a:xfrm>
            <a:prstGeom prst="roundRect">
              <a:avLst>
                <a:gd name="adj" fmla="val 10000"/>
              </a:avLst>
            </a:prstGeom>
            <a:solidFill>
              <a:srgbClr val="CDE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336912" y="3037194"/>
              <a:ext cx="612600" cy="6126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58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1286393" y="2786598"/>
              <a:ext cx="4641900" cy="111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1286393" y="2786598"/>
              <a:ext cx="4641900" cy="111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7850" tIns="117850" rIns="117850" bIns="117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CSS is broken into </a:t>
              </a:r>
              <a:r>
                <a:rPr lang="en" sz="16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selectors 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and </a:t>
              </a:r>
              <a:r>
                <a:rPr lang="en" sz="16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rules</a:t>
              </a: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0" y="4178799"/>
              <a:ext cx="5928300" cy="1113900"/>
            </a:xfrm>
            <a:prstGeom prst="roundRect">
              <a:avLst>
                <a:gd name="adj" fmla="val 10000"/>
              </a:avLst>
            </a:prstGeom>
            <a:solidFill>
              <a:srgbClr val="CDE5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336912" y="4429395"/>
              <a:ext cx="612600" cy="6126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w="158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1286393" y="4178799"/>
              <a:ext cx="4641900" cy="111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1286393" y="4178799"/>
              <a:ext cx="4641900" cy="111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7850" tIns="117850" rIns="117850" bIns="117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CSS abstracts away the styling of elements from an imperative style (defining the style for every element individually) </a:t>
              </a: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249898" y="1371300"/>
            <a:ext cx="43221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How to import CSS into HTML</a:t>
            </a:r>
            <a:endParaRPr sz="39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956648" y="540325"/>
            <a:ext cx="46188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D6A5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Specify a file/url to import from</a:t>
            </a:r>
            <a:endParaRPr sz="2000">
              <a:solidFill>
                <a:srgbClr val="ED6A5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49900" y="2624500"/>
            <a:ext cx="36078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(the second option is often used by compilers but is not recommended for developers. Remember, the goal of CSS is to abstract styling away from the HTML!)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17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0825" y="1050325"/>
            <a:ext cx="4851750" cy="10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956650" y="2624500"/>
            <a:ext cx="5061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D6A5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Chuck your styles right into the HTML</a:t>
            </a:r>
            <a:endParaRPr sz="1900">
              <a:solidFill>
                <a:srgbClr val="ED6A5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5" name="Google Shape;105;p17" descr="Text&#10;&#10;Description automatically generated with medium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30832" y="3060323"/>
            <a:ext cx="2292825" cy="195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75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524925" y="900425"/>
            <a:ext cx="3948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Key Properties</a:t>
            </a:r>
            <a:endParaRPr sz="41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714875" y="127675"/>
            <a:ext cx="4046100" cy="49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55000" lnSpcReduction="20000"/>
          </a:bodyPr>
          <a:lstStyle/>
          <a:p>
            <a:pPr marL="91440" lvl="0" indent="-69850" algn="l" rtl="0">
              <a:spcBef>
                <a:spcPts val="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(inline, block, flex, grid etc)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69850" algn="l" rtl="0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(px, %, em, rem)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69850" algn="l" rtl="0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(px, %, em, rem)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69850" algn="l" rtl="0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(fixed, absolute, relative)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69850" algn="l" rtl="0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(size)px (type: dotted, solid) (colour)HEX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69850" algn="l" rtl="0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1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width/height</a:t>
            </a: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(length)px, %, vw, vh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explore how these properties work on W3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97865" y="1639325"/>
            <a:ext cx="3517500" cy="30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source: </a:t>
            </a:r>
            <a:r>
              <a:rPr lang="en" sz="1800" u="sng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https://dev.to/alvaromontoro/the-css-box-model-4i32</a:t>
            </a:r>
            <a:endParaRPr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elements have a padding, margin and border through dev tools.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14875" y="1997125"/>
            <a:ext cx="4046099" cy="2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20413" y="1636350"/>
            <a:ext cx="53127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Key properties</a:t>
            </a:r>
            <a:endParaRPr sz="37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(text and misc)</a:t>
            </a:r>
            <a:endParaRPr sz="37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621350" y="2959950"/>
            <a:ext cx="3537300" cy="2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explore more properties and what they do, check out: </a:t>
            </a:r>
            <a:r>
              <a:rPr lang="en" sz="1800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https://htmlcheatsheet.com/css/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499050" y="453875"/>
            <a:ext cx="4474500" cy="6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25000" lnSpcReduction="20000"/>
          </a:bodyPr>
          <a:lstStyle/>
          <a:p>
            <a:pPr marL="91440" lvl="0" indent="-71848" algn="l" rtl="0">
              <a:spcBef>
                <a:spcPts val="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(center, left, right)</a:t>
            </a:r>
            <a:endParaRPr sz="45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71848" algn="l" rtl="0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4525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underline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4525" strike="sng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through)</a:t>
            </a:r>
            <a:endParaRPr sz="45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71848" algn="l" rtl="0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font-weight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bold, </a:t>
            </a:r>
            <a:r>
              <a:rPr lang="en" sz="4525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bolder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light</a:t>
            </a:r>
            <a:endParaRPr sz="45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71848" algn="l" rtl="0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(order fonts with commas, from highest priority to least)</a:t>
            </a:r>
            <a:endParaRPr sz="45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45826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" sz="43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If the font you wish isn’t found, the next one is used.</a:t>
            </a:r>
            <a:endParaRPr sz="43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45826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" sz="43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E.g: </a:t>
            </a:r>
            <a:r>
              <a:rPr lang="en" sz="4325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RareFont, Impact, sans-serif </a:t>
            </a:r>
            <a:r>
              <a:rPr lang="en" sz="43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(sans is everywhere)</a:t>
            </a:r>
            <a:endParaRPr sz="4325" i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71848" algn="l" rtl="0">
              <a:spcBef>
                <a:spcPts val="16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(#HEX, white, red, blue, etc)</a:t>
            </a:r>
            <a:endParaRPr sz="45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71848" algn="l" rtl="0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(px, em, rem, %)</a:t>
            </a:r>
            <a:endParaRPr sz="45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45826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" sz="43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It’s recommended to use em and rem for text related properties, and px/% for anything else</a:t>
            </a:r>
            <a:endParaRPr sz="43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45826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" sz="43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em is the ratio font size to the parent, rem is the global ratio font size</a:t>
            </a:r>
            <a:endParaRPr sz="43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71848" algn="l" rtl="0">
              <a:spcBef>
                <a:spcPts val="16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border-radius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(px, %) (apply to give rounded corners)</a:t>
            </a:r>
            <a:endParaRPr sz="45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71848" algn="l" rtl="0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box-shadow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(x)px (y)px (blur)px (spread)px (colour)HEX</a:t>
            </a:r>
            <a:endParaRPr sz="45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71848" algn="l" rtl="0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transition 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(property e.g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(time)sec</a:t>
            </a:r>
            <a:endParaRPr sz="45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45826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" sz="43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Easily animate transitions between elements!</a:t>
            </a:r>
            <a:endParaRPr sz="43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71848" algn="l" rtl="0">
              <a:spcBef>
                <a:spcPts val="16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(image url, colour)</a:t>
            </a:r>
            <a:endParaRPr sz="45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45826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" sz="43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could also have gradients in your background!</a:t>
            </a:r>
            <a:endParaRPr sz="43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18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501538" y="1510675"/>
            <a:ext cx="53127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Selectors</a:t>
            </a:r>
            <a:endParaRPr sz="37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501550" y="2164550"/>
            <a:ext cx="2480400" cy="2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Selectors help us select exactly which element we want to style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280524" y="83225"/>
            <a:ext cx="5718900" cy="59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Calibri"/>
              <a:buChar char=" "/>
            </a:pPr>
            <a:r>
              <a:rPr lang="en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88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Calibri"/>
              <a:buChar char=" "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88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Calibri"/>
              <a:buChar char=" "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88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Calibri"/>
              <a:buChar char=" 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here is the selector, and determines what element styles are applied to.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88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Calibri"/>
              <a:buChar char=" 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Selectors: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88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All elements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88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all div tags (could be div, p, span or any tag you want)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88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#id </a:t>
            </a: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tag with the given id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88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.class </a:t>
            </a: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tags with the given class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88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 p </a:t>
            </a: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select all p tags which are children of div (including nested)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88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.class, #id, div </a:t>
            </a: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combine selectors with commas to select all of them at once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88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 &gt; p</a:t>
            </a: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select all p tags which are direct children of div (not nested)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153775" y="1925250"/>
            <a:ext cx="509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Selectors (special)</a:t>
            </a:r>
            <a:endParaRPr sz="35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595925" y="2571750"/>
            <a:ext cx="3234300" cy="2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selectors allow you to select an element based off its state (whether a button is hovered) or even add elements to the DOM.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169523" y="711300"/>
            <a:ext cx="4864200" cy="3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select a link which is hovered: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a:hover 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 … }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select radio buttons: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input[type=“radio”] 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 … }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add a decorator element before or after an element, use: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p::before 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 … }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p::after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 … }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before and after can allow you to add cool decorators to your elements, such as: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1" descr="A picture containing graphical user interfac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9524" y="4132425"/>
            <a:ext cx="1798606" cy="7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66901" y="4132424"/>
            <a:ext cx="2533900" cy="76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1"/>
          <p:cNvCxnSpPr/>
          <p:nvPr/>
        </p:nvCxnSpPr>
        <p:spPr>
          <a:xfrm rot="10800000">
            <a:off x="5252750" y="4679475"/>
            <a:ext cx="419700" cy="309000"/>
          </a:xfrm>
          <a:prstGeom prst="straightConnector1">
            <a:avLst/>
          </a:prstGeom>
          <a:noFill/>
          <a:ln w="12700" cap="flat" cmpd="sng">
            <a:solidFill>
              <a:srgbClr val="48B85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2" name="Google Shape;142;p21"/>
          <p:cNvCxnSpPr/>
          <p:nvPr/>
        </p:nvCxnSpPr>
        <p:spPr>
          <a:xfrm rot="10800000" flipH="1">
            <a:off x="6283450" y="4355900"/>
            <a:ext cx="291000" cy="322500"/>
          </a:xfrm>
          <a:prstGeom prst="straightConnector1">
            <a:avLst/>
          </a:prstGeom>
          <a:noFill/>
          <a:ln w="12700" cap="flat" cmpd="sng">
            <a:solidFill>
              <a:srgbClr val="48B85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2144</Words>
  <Application>Microsoft Office PowerPoint</Application>
  <PresentationFormat>On-screen Show (16:9)</PresentationFormat>
  <Paragraphs>204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Consolas</vt:lpstr>
      <vt:lpstr>Montserrat Black</vt:lpstr>
      <vt:lpstr>Montserrat ExtraBold</vt:lpstr>
      <vt:lpstr>Calibri</vt:lpstr>
      <vt:lpstr>Comfortaa</vt:lpstr>
      <vt:lpstr>Montserrat Light</vt:lpstr>
      <vt:lpstr>Montserrat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Ryan Samarakoon</cp:lastModifiedBy>
  <cp:revision>1</cp:revision>
  <dcterms:modified xsi:type="dcterms:W3CDTF">2021-08-17T05:06:07Z</dcterms:modified>
</cp:coreProperties>
</file>