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4" r:id="rId4"/>
    <p:sldId id="265"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F6A"/>
    <a:srgbClr val="042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65BB-173A-534B-9403-BFCEE9318F4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F7CF8AB-23F4-5E48-BAE9-75A9CFCC1D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A4B0A26-1060-B14E-BD1F-444AB74F4E77}"/>
              </a:ext>
            </a:extLst>
          </p:cNvPr>
          <p:cNvSpPr>
            <a:spLocks noGrp="1"/>
          </p:cNvSpPr>
          <p:nvPr>
            <p:ph type="dt" sz="half" idx="10"/>
          </p:nvPr>
        </p:nvSpPr>
        <p:spPr/>
        <p:txBody>
          <a:bodyPr/>
          <a:lstStyle/>
          <a:p>
            <a:fld id="{585F7555-FAF1-4456-8749-590CD0AF1C3F}" type="datetimeFigureOut">
              <a:rPr lang="en-AU" smtClean="0"/>
              <a:t>30/03/2021</a:t>
            </a:fld>
            <a:endParaRPr lang="en-AU"/>
          </a:p>
        </p:txBody>
      </p:sp>
      <p:sp>
        <p:nvSpPr>
          <p:cNvPr id="5" name="Footer Placeholder 4">
            <a:extLst>
              <a:ext uri="{FF2B5EF4-FFF2-40B4-BE49-F238E27FC236}">
                <a16:creationId xmlns:a16="http://schemas.microsoft.com/office/drawing/2014/main" id="{3D0D1116-4405-0B4E-832B-DDB755DDBD5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1BA61E3-7A99-AD4A-AC77-DD59B3A5DFC0}"/>
              </a:ext>
            </a:extLst>
          </p:cNvPr>
          <p:cNvSpPr>
            <a:spLocks noGrp="1"/>
          </p:cNvSpPr>
          <p:nvPr>
            <p:ph type="sldNum" sz="quarter" idx="12"/>
          </p:nvPr>
        </p:nvSpPr>
        <p:spPr/>
        <p:txBody>
          <a:bodyPr/>
          <a:lstStyle/>
          <a:p>
            <a:fld id="{52FDA76B-7BEC-4A45-91DB-5AFFE327B8CE}" type="slidenum">
              <a:rPr lang="en-AU" smtClean="0"/>
              <a:t>‹#›</a:t>
            </a:fld>
            <a:endParaRPr lang="en-AU"/>
          </a:p>
        </p:txBody>
      </p:sp>
    </p:spTree>
    <p:extLst>
      <p:ext uri="{BB962C8B-B14F-4D97-AF65-F5344CB8AC3E}">
        <p14:creationId xmlns:p14="http://schemas.microsoft.com/office/powerpoint/2010/main" val="1203630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8E85-7D40-CF47-B33C-3FF71C8FD80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CAEEE05-C63C-A846-A8AC-AF43D12D78D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6C73FC-6DDC-EF43-9194-3E83B7614ED9}"/>
              </a:ext>
            </a:extLst>
          </p:cNvPr>
          <p:cNvSpPr>
            <a:spLocks noGrp="1"/>
          </p:cNvSpPr>
          <p:nvPr>
            <p:ph type="dt" sz="half" idx="10"/>
          </p:nvPr>
        </p:nvSpPr>
        <p:spPr/>
        <p:txBody>
          <a:bodyPr/>
          <a:lstStyle/>
          <a:p>
            <a:fld id="{585F7555-FAF1-4456-8749-590CD0AF1C3F}" type="datetimeFigureOut">
              <a:rPr lang="en-AU" smtClean="0"/>
              <a:t>30/03/2021</a:t>
            </a:fld>
            <a:endParaRPr lang="en-AU"/>
          </a:p>
        </p:txBody>
      </p:sp>
      <p:sp>
        <p:nvSpPr>
          <p:cNvPr id="5" name="Footer Placeholder 4">
            <a:extLst>
              <a:ext uri="{FF2B5EF4-FFF2-40B4-BE49-F238E27FC236}">
                <a16:creationId xmlns:a16="http://schemas.microsoft.com/office/drawing/2014/main" id="{9B5FB437-6F41-4D4D-A7BD-3CCEBC29B28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C55B85-C818-C640-AA46-1C2C9916C8D3}"/>
              </a:ext>
            </a:extLst>
          </p:cNvPr>
          <p:cNvSpPr>
            <a:spLocks noGrp="1"/>
          </p:cNvSpPr>
          <p:nvPr>
            <p:ph type="sldNum" sz="quarter" idx="12"/>
          </p:nvPr>
        </p:nvSpPr>
        <p:spPr/>
        <p:txBody>
          <a:bodyPr/>
          <a:lstStyle/>
          <a:p>
            <a:fld id="{52FDA76B-7BEC-4A45-91DB-5AFFE327B8CE}" type="slidenum">
              <a:rPr lang="en-AU" smtClean="0"/>
              <a:t>‹#›</a:t>
            </a:fld>
            <a:endParaRPr lang="en-AU"/>
          </a:p>
        </p:txBody>
      </p:sp>
    </p:spTree>
    <p:extLst>
      <p:ext uri="{BB962C8B-B14F-4D97-AF65-F5344CB8AC3E}">
        <p14:creationId xmlns:p14="http://schemas.microsoft.com/office/powerpoint/2010/main" val="52625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94D732-C8FF-7C41-8B39-639168E252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BECB290-47DF-F64D-B9F1-8D187F2F26F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0AC925-1AA1-8649-ADE6-CCCDDEE654BB}"/>
              </a:ext>
            </a:extLst>
          </p:cNvPr>
          <p:cNvSpPr>
            <a:spLocks noGrp="1"/>
          </p:cNvSpPr>
          <p:nvPr>
            <p:ph type="dt" sz="half" idx="10"/>
          </p:nvPr>
        </p:nvSpPr>
        <p:spPr/>
        <p:txBody>
          <a:bodyPr/>
          <a:lstStyle/>
          <a:p>
            <a:fld id="{585F7555-FAF1-4456-8749-590CD0AF1C3F}" type="datetimeFigureOut">
              <a:rPr lang="en-AU" smtClean="0"/>
              <a:t>30/03/2021</a:t>
            </a:fld>
            <a:endParaRPr lang="en-AU"/>
          </a:p>
        </p:txBody>
      </p:sp>
      <p:sp>
        <p:nvSpPr>
          <p:cNvPr id="5" name="Footer Placeholder 4">
            <a:extLst>
              <a:ext uri="{FF2B5EF4-FFF2-40B4-BE49-F238E27FC236}">
                <a16:creationId xmlns:a16="http://schemas.microsoft.com/office/drawing/2014/main" id="{2E5FB4AF-8DFE-5047-960D-73BE2026713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F42EBBE-D66A-6441-BD0E-5DB89890E9A6}"/>
              </a:ext>
            </a:extLst>
          </p:cNvPr>
          <p:cNvSpPr>
            <a:spLocks noGrp="1"/>
          </p:cNvSpPr>
          <p:nvPr>
            <p:ph type="sldNum" sz="quarter" idx="12"/>
          </p:nvPr>
        </p:nvSpPr>
        <p:spPr/>
        <p:txBody>
          <a:bodyPr/>
          <a:lstStyle/>
          <a:p>
            <a:fld id="{52FDA76B-7BEC-4A45-91DB-5AFFE327B8CE}" type="slidenum">
              <a:rPr lang="en-AU" smtClean="0"/>
              <a:t>‹#›</a:t>
            </a:fld>
            <a:endParaRPr lang="en-AU"/>
          </a:p>
        </p:txBody>
      </p:sp>
    </p:spTree>
    <p:extLst>
      <p:ext uri="{BB962C8B-B14F-4D97-AF65-F5344CB8AC3E}">
        <p14:creationId xmlns:p14="http://schemas.microsoft.com/office/powerpoint/2010/main" val="174899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7311-D6DB-6544-A0FF-F9F75F14D08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9AC750A-63B6-354E-8B92-591195B66B9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5DF2C50-4584-5E4D-ADC5-38483ACB37EF}"/>
              </a:ext>
            </a:extLst>
          </p:cNvPr>
          <p:cNvSpPr>
            <a:spLocks noGrp="1"/>
          </p:cNvSpPr>
          <p:nvPr>
            <p:ph type="dt" sz="half" idx="10"/>
          </p:nvPr>
        </p:nvSpPr>
        <p:spPr/>
        <p:txBody>
          <a:bodyPr/>
          <a:lstStyle/>
          <a:p>
            <a:fld id="{585F7555-FAF1-4456-8749-590CD0AF1C3F}" type="datetimeFigureOut">
              <a:rPr lang="en-AU" smtClean="0"/>
              <a:t>30/03/2021</a:t>
            </a:fld>
            <a:endParaRPr lang="en-AU"/>
          </a:p>
        </p:txBody>
      </p:sp>
      <p:sp>
        <p:nvSpPr>
          <p:cNvPr id="5" name="Footer Placeholder 4">
            <a:extLst>
              <a:ext uri="{FF2B5EF4-FFF2-40B4-BE49-F238E27FC236}">
                <a16:creationId xmlns:a16="http://schemas.microsoft.com/office/drawing/2014/main" id="{27D4E392-6022-4946-8622-A61A3E1C339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F996502-CCF8-744D-95C4-06C59F14F0C8}"/>
              </a:ext>
            </a:extLst>
          </p:cNvPr>
          <p:cNvSpPr>
            <a:spLocks noGrp="1"/>
          </p:cNvSpPr>
          <p:nvPr>
            <p:ph type="sldNum" sz="quarter" idx="12"/>
          </p:nvPr>
        </p:nvSpPr>
        <p:spPr/>
        <p:txBody>
          <a:bodyPr/>
          <a:lstStyle/>
          <a:p>
            <a:fld id="{52FDA76B-7BEC-4A45-91DB-5AFFE327B8CE}" type="slidenum">
              <a:rPr lang="en-AU" smtClean="0"/>
              <a:t>‹#›</a:t>
            </a:fld>
            <a:endParaRPr lang="en-AU"/>
          </a:p>
        </p:txBody>
      </p:sp>
    </p:spTree>
    <p:extLst>
      <p:ext uri="{BB962C8B-B14F-4D97-AF65-F5344CB8AC3E}">
        <p14:creationId xmlns:p14="http://schemas.microsoft.com/office/powerpoint/2010/main" val="2834611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5DA9-86F1-5E49-90DA-A72FEB748A6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D7751E9-3262-6749-8CFD-3D04A124B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EFC9D73-E169-574C-BD74-BB94FA611A27}"/>
              </a:ext>
            </a:extLst>
          </p:cNvPr>
          <p:cNvSpPr>
            <a:spLocks noGrp="1"/>
          </p:cNvSpPr>
          <p:nvPr>
            <p:ph type="dt" sz="half" idx="10"/>
          </p:nvPr>
        </p:nvSpPr>
        <p:spPr/>
        <p:txBody>
          <a:bodyPr/>
          <a:lstStyle/>
          <a:p>
            <a:fld id="{585F7555-FAF1-4456-8749-590CD0AF1C3F}" type="datetimeFigureOut">
              <a:rPr lang="en-AU" smtClean="0"/>
              <a:t>30/03/2021</a:t>
            </a:fld>
            <a:endParaRPr lang="en-AU"/>
          </a:p>
        </p:txBody>
      </p:sp>
      <p:sp>
        <p:nvSpPr>
          <p:cNvPr id="5" name="Footer Placeholder 4">
            <a:extLst>
              <a:ext uri="{FF2B5EF4-FFF2-40B4-BE49-F238E27FC236}">
                <a16:creationId xmlns:a16="http://schemas.microsoft.com/office/drawing/2014/main" id="{D4A3269D-2BA2-3142-9958-6995E5E7B98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1E9775E-4B59-1144-89C8-EAB370363B12}"/>
              </a:ext>
            </a:extLst>
          </p:cNvPr>
          <p:cNvSpPr>
            <a:spLocks noGrp="1"/>
          </p:cNvSpPr>
          <p:nvPr>
            <p:ph type="sldNum" sz="quarter" idx="12"/>
          </p:nvPr>
        </p:nvSpPr>
        <p:spPr/>
        <p:txBody>
          <a:bodyPr/>
          <a:lstStyle/>
          <a:p>
            <a:fld id="{52FDA76B-7BEC-4A45-91DB-5AFFE327B8CE}" type="slidenum">
              <a:rPr lang="en-AU" smtClean="0"/>
              <a:t>‹#›</a:t>
            </a:fld>
            <a:endParaRPr lang="en-AU"/>
          </a:p>
        </p:txBody>
      </p:sp>
    </p:spTree>
    <p:extLst>
      <p:ext uri="{BB962C8B-B14F-4D97-AF65-F5344CB8AC3E}">
        <p14:creationId xmlns:p14="http://schemas.microsoft.com/office/powerpoint/2010/main" val="24356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E93C-FD38-8D47-9F21-D606ED6AC12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9EC09C2-FA5F-8F4A-9D79-C64B2F481B6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292689A-F145-A343-B0A4-38925B9465E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5D1CEE7-D5AF-5E44-9E7D-915EF689443A}"/>
              </a:ext>
            </a:extLst>
          </p:cNvPr>
          <p:cNvSpPr>
            <a:spLocks noGrp="1"/>
          </p:cNvSpPr>
          <p:nvPr>
            <p:ph type="dt" sz="half" idx="10"/>
          </p:nvPr>
        </p:nvSpPr>
        <p:spPr/>
        <p:txBody>
          <a:bodyPr/>
          <a:lstStyle/>
          <a:p>
            <a:fld id="{585F7555-FAF1-4456-8749-590CD0AF1C3F}" type="datetimeFigureOut">
              <a:rPr lang="en-AU" smtClean="0"/>
              <a:t>30/03/2021</a:t>
            </a:fld>
            <a:endParaRPr lang="en-AU"/>
          </a:p>
        </p:txBody>
      </p:sp>
      <p:sp>
        <p:nvSpPr>
          <p:cNvPr id="6" name="Footer Placeholder 5">
            <a:extLst>
              <a:ext uri="{FF2B5EF4-FFF2-40B4-BE49-F238E27FC236}">
                <a16:creationId xmlns:a16="http://schemas.microsoft.com/office/drawing/2014/main" id="{A4B4388F-D98B-F749-B313-ABB41092B11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46892DB-F645-8C47-A787-5064A8EBAA65}"/>
              </a:ext>
            </a:extLst>
          </p:cNvPr>
          <p:cNvSpPr>
            <a:spLocks noGrp="1"/>
          </p:cNvSpPr>
          <p:nvPr>
            <p:ph type="sldNum" sz="quarter" idx="12"/>
          </p:nvPr>
        </p:nvSpPr>
        <p:spPr/>
        <p:txBody>
          <a:bodyPr/>
          <a:lstStyle/>
          <a:p>
            <a:fld id="{52FDA76B-7BEC-4A45-91DB-5AFFE327B8CE}" type="slidenum">
              <a:rPr lang="en-AU" smtClean="0"/>
              <a:t>‹#›</a:t>
            </a:fld>
            <a:endParaRPr lang="en-AU"/>
          </a:p>
        </p:txBody>
      </p:sp>
    </p:spTree>
    <p:extLst>
      <p:ext uri="{BB962C8B-B14F-4D97-AF65-F5344CB8AC3E}">
        <p14:creationId xmlns:p14="http://schemas.microsoft.com/office/powerpoint/2010/main" val="231716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BDA0-F6D4-7142-AE47-B6DB3B8A54A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106AB2B-3EB0-C64B-9C73-FDE420DB84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2F25361-60CB-4144-AB09-F366445589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0833B55-9422-F544-84A6-AE5AC082C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A9919AD-5B1A-E743-B275-9C7A33E99E2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8697CF0-868F-644F-AC63-BCCD703899DB}"/>
              </a:ext>
            </a:extLst>
          </p:cNvPr>
          <p:cNvSpPr>
            <a:spLocks noGrp="1"/>
          </p:cNvSpPr>
          <p:nvPr>
            <p:ph type="dt" sz="half" idx="10"/>
          </p:nvPr>
        </p:nvSpPr>
        <p:spPr/>
        <p:txBody>
          <a:bodyPr/>
          <a:lstStyle/>
          <a:p>
            <a:fld id="{585F7555-FAF1-4456-8749-590CD0AF1C3F}" type="datetimeFigureOut">
              <a:rPr lang="en-AU" smtClean="0"/>
              <a:t>30/03/2021</a:t>
            </a:fld>
            <a:endParaRPr lang="en-AU"/>
          </a:p>
        </p:txBody>
      </p:sp>
      <p:sp>
        <p:nvSpPr>
          <p:cNvPr id="8" name="Footer Placeholder 7">
            <a:extLst>
              <a:ext uri="{FF2B5EF4-FFF2-40B4-BE49-F238E27FC236}">
                <a16:creationId xmlns:a16="http://schemas.microsoft.com/office/drawing/2014/main" id="{20EBC0C8-9BAD-6B42-8436-D722D080BA0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54A4256-B4D6-4C45-BCC5-8750C7A56239}"/>
              </a:ext>
            </a:extLst>
          </p:cNvPr>
          <p:cNvSpPr>
            <a:spLocks noGrp="1"/>
          </p:cNvSpPr>
          <p:nvPr>
            <p:ph type="sldNum" sz="quarter" idx="12"/>
          </p:nvPr>
        </p:nvSpPr>
        <p:spPr/>
        <p:txBody>
          <a:bodyPr/>
          <a:lstStyle/>
          <a:p>
            <a:fld id="{52FDA76B-7BEC-4A45-91DB-5AFFE327B8CE}" type="slidenum">
              <a:rPr lang="en-AU" smtClean="0"/>
              <a:t>‹#›</a:t>
            </a:fld>
            <a:endParaRPr lang="en-AU"/>
          </a:p>
        </p:txBody>
      </p:sp>
    </p:spTree>
    <p:extLst>
      <p:ext uri="{BB962C8B-B14F-4D97-AF65-F5344CB8AC3E}">
        <p14:creationId xmlns:p14="http://schemas.microsoft.com/office/powerpoint/2010/main" val="1172772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289E-B71D-9A48-AECA-4876B6EB74E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5BD5F08-A344-0749-8C25-73F881465BFE}"/>
              </a:ext>
            </a:extLst>
          </p:cNvPr>
          <p:cNvSpPr>
            <a:spLocks noGrp="1"/>
          </p:cNvSpPr>
          <p:nvPr>
            <p:ph type="dt" sz="half" idx="10"/>
          </p:nvPr>
        </p:nvSpPr>
        <p:spPr/>
        <p:txBody>
          <a:bodyPr/>
          <a:lstStyle/>
          <a:p>
            <a:fld id="{585F7555-FAF1-4456-8749-590CD0AF1C3F}" type="datetimeFigureOut">
              <a:rPr lang="en-AU" smtClean="0"/>
              <a:t>30/03/2021</a:t>
            </a:fld>
            <a:endParaRPr lang="en-AU"/>
          </a:p>
        </p:txBody>
      </p:sp>
      <p:sp>
        <p:nvSpPr>
          <p:cNvPr id="4" name="Footer Placeholder 3">
            <a:extLst>
              <a:ext uri="{FF2B5EF4-FFF2-40B4-BE49-F238E27FC236}">
                <a16:creationId xmlns:a16="http://schemas.microsoft.com/office/drawing/2014/main" id="{5993346D-DBE5-1B42-B73D-84A6C28FF7A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B4EC1B5-E278-D749-B22E-D83ED9E49FB8}"/>
              </a:ext>
            </a:extLst>
          </p:cNvPr>
          <p:cNvSpPr>
            <a:spLocks noGrp="1"/>
          </p:cNvSpPr>
          <p:nvPr>
            <p:ph type="sldNum" sz="quarter" idx="12"/>
          </p:nvPr>
        </p:nvSpPr>
        <p:spPr/>
        <p:txBody>
          <a:bodyPr/>
          <a:lstStyle/>
          <a:p>
            <a:fld id="{52FDA76B-7BEC-4A45-91DB-5AFFE327B8CE}" type="slidenum">
              <a:rPr lang="en-AU" smtClean="0"/>
              <a:t>‹#›</a:t>
            </a:fld>
            <a:endParaRPr lang="en-AU"/>
          </a:p>
        </p:txBody>
      </p:sp>
    </p:spTree>
    <p:extLst>
      <p:ext uri="{BB962C8B-B14F-4D97-AF65-F5344CB8AC3E}">
        <p14:creationId xmlns:p14="http://schemas.microsoft.com/office/powerpoint/2010/main" val="1048997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B5449-6FD4-A74F-930C-0B79CB9C2FE2}"/>
              </a:ext>
            </a:extLst>
          </p:cNvPr>
          <p:cNvSpPr>
            <a:spLocks noGrp="1"/>
          </p:cNvSpPr>
          <p:nvPr>
            <p:ph type="dt" sz="half" idx="10"/>
          </p:nvPr>
        </p:nvSpPr>
        <p:spPr/>
        <p:txBody>
          <a:bodyPr/>
          <a:lstStyle/>
          <a:p>
            <a:fld id="{585F7555-FAF1-4456-8749-590CD0AF1C3F}" type="datetimeFigureOut">
              <a:rPr lang="en-AU" smtClean="0"/>
              <a:t>30/03/2021</a:t>
            </a:fld>
            <a:endParaRPr lang="en-AU"/>
          </a:p>
        </p:txBody>
      </p:sp>
      <p:sp>
        <p:nvSpPr>
          <p:cNvPr id="3" name="Footer Placeholder 2">
            <a:extLst>
              <a:ext uri="{FF2B5EF4-FFF2-40B4-BE49-F238E27FC236}">
                <a16:creationId xmlns:a16="http://schemas.microsoft.com/office/drawing/2014/main" id="{7FC82843-1190-9A4A-8B5A-A9DF9DE79C6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CD86F5D-AF63-824F-B920-27E25BBE6522}"/>
              </a:ext>
            </a:extLst>
          </p:cNvPr>
          <p:cNvSpPr>
            <a:spLocks noGrp="1"/>
          </p:cNvSpPr>
          <p:nvPr>
            <p:ph type="sldNum" sz="quarter" idx="12"/>
          </p:nvPr>
        </p:nvSpPr>
        <p:spPr/>
        <p:txBody>
          <a:bodyPr/>
          <a:lstStyle/>
          <a:p>
            <a:fld id="{52FDA76B-7BEC-4A45-91DB-5AFFE327B8CE}" type="slidenum">
              <a:rPr lang="en-AU" smtClean="0"/>
              <a:t>‹#›</a:t>
            </a:fld>
            <a:endParaRPr lang="en-AU"/>
          </a:p>
        </p:txBody>
      </p:sp>
    </p:spTree>
    <p:extLst>
      <p:ext uri="{BB962C8B-B14F-4D97-AF65-F5344CB8AC3E}">
        <p14:creationId xmlns:p14="http://schemas.microsoft.com/office/powerpoint/2010/main" val="79572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EEB76-F963-FF41-A817-B49169AA433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16787DA-C93B-1A49-B5DD-EEC5152B92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6C4F91-5C0F-744D-B5B2-89FCC9056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00A0DE-35F2-9846-920C-1F5154074092}"/>
              </a:ext>
            </a:extLst>
          </p:cNvPr>
          <p:cNvSpPr>
            <a:spLocks noGrp="1"/>
          </p:cNvSpPr>
          <p:nvPr>
            <p:ph type="dt" sz="half" idx="10"/>
          </p:nvPr>
        </p:nvSpPr>
        <p:spPr/>
        <p:txBody>
          <a:bodyPr/>
          <a:lstStyle/>
          <a:p>
            <a:fld id="{585F7555-FAF1-4456-8749-590CD0AF1C3F}" type="datetimeFigureOut">
              <a:rPr lang="en-AU" smtClean="0"/>
              <a:t>30/03/2021</a:t>
            </a:fld>
            <a:endParaRPr lang="en-AU"/>
          </a:p>
        </p:txBody>
      </p:sp>
      <p:sp>
        <p:nvSpPr>
          <p:cNvPr id="6" name="Footer Placeholder 5">
            <a:extLst>
              <a:ext uri="{FF2B5EF4-FFF2-40B4-BE49-F238E27FC236}">
                <a16:creationId xmlns:a16="http://schemas.microsoft.com/office/drawing/2014/main" id="{12BF22EB-6BC3-9449-85BC-EAAE7039D79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3A7FBBB-2681-2945-959F-F3685CEB1C44}"/>
              </a:ext>
            </a:extLst>
          </p:cNvPr>
          <p:cNvSpPr>
            <a:spLocks noGrp="1"/>
          </p:cNvSpPr>
          <p:nvPr>
            <p:ph type="sldNum" sz="quarter" idx="12"/>
          </p:nvPr>
        </p:nvSpPr>
        <p:spPr/>
        <p:txBody>
          <a:bodyPr/>
          <a:lstStyle/>
          <a:p>
            <a:fld id="{52FDA76B-7BEC-4A45-91DB-5AFFE327B8CE}" type="slidenum">
              <a:rPr lang="en-AU" smtClean="0"/>
              <a:t>‹#›</a:t>
            </a:fld>
            <a:endParaRPr lang="en-AU"/>
          </a:p>
        </p:txBody>
      </p:sp>
    </p:spTree>
    <p:extLst>
      <p:ext uri="{BB962C8B-B14F-4D97-AF65-F5344CB8AC3E}">
        <p14:creationId xmlns:p14="http://schemas.microsoft.com/office/powerpoint/2010/main" val="301979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5FCB-8B68-2C44-B6EA-A2D34CF5AB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90277C5-C658-A442-AAFF-7F9C84ECA3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05B447-6B8E-4B48-863A-8C9C16859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2867C-939A-184D-8053-4513AF50924A}"/>
              </a:ext>
            </a:extLst>
          </p:cNvPr>
          <p:cNvSpPr>
            <a:spLocks noGrp="1"/>
          </p:cNvSpPr>
          <p:nvPr>
            <p:ph type="dt" sz="half" idx="10"/>
          </p:nvPr>
        </p:nvSpPr>
        <p:spPr/>
        <p:txBody>
          <a:bodyPr/>
          <a:lstStyle/>
          <a:p>
            <a:fld id="{585F7555-FAF1-4456-8749-590CD0AF1C3F}" type="datetimeFigureOut">
              <a:rPr lang="en-AU" smtClean="0"/>
              <a:t>30/03/2021</a:t>
            </a:fld>
            <a:endParaRPr lang="en-AU"/>
          </a:p>
        </p:txBody>
      </p:sp>
      <p:sp>
        <p:nvSpPr>
          <p:cNvPr id="6" name="Footer Placeholder 5">
            <a:extLst>
              <a:ext uri="{FF2B5EF4-FFF2-40B4-BE49-F238E27FC236}">
                <a16:creationId xmlns:a16="http://schemas.microsoft.com/office/drawing/2014/main" id="{80119CA8-C7C1-654D-A87C-4FF0893C552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641DB7D-2AA2-F649-9F8B-3F4599C28B6B}"/>
              </a:ext>
            </a:extLst>
          </p:cNvPr>
          <p:cNvSpPr>
            <a:spLocks noGrp="1"/>
          </p:cNvSpPr>
          <p:nvPr>
            <p:ph type="sldNum" sz="quarter" idx="12"/>
          </p:nvPr>
        </p:nvSpPr>
        <p:spPr/>
        <p:txBody>
          <a:bodyPr/>
          <a:lstStyle/>
          <a:p>
            <a:fld id="{52FDA76B-7BEC-4A45-91DB-5AFFE327B8CE}" type="slidenum">
              <a:rPr lang="en-AU" smtClean="0"/>
              <a:t>‹#›</a:t>
            </a:fld>
            <a:endParaRPr lang="en-AU"/>
          </a:p>
        </p:txBody>
      </p:sp>
    </p:spTree>
    <p:extLst>
      <p:ext uri="{BB962C8B-B14F-4D97-AF65-F5344CB8AC3E}">
        <p14:creationId xmlns:p14="http://schemas.microsoft.com/office/powerpoint/2010/main" val="128594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093693-5284-2D48-B23A-CF2F11AC97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9C2B58C-89B0-024A-A98F-0C77A7CB10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034B65D-306D-5049-B619-C536C4B3C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F7555-FAF1-4456-8749-590CD0AF1C3F}" type="datetimeFigureOut">
              <a:rPr lang="en-AU" smtClean="0"/>
              <a:t>30/03/2021</a:t>
            </a:fld>
            <a:endParaRPr lang="en-AU"/>
          </a:p>
        </p:txBody>
      </p:sp>
      <p:sp>
        <p:nvSpPr>
          <p:cNvPr id="5" name="Footer Placeholder 4">
            <a:extLst>
              <a:ext uri="{FF2B5EF4-FFF2-40B4-BE49-F238E27FC236}">
                <a16:creationId xmlns:a16="http://schemas.microsoft.com/office/drawing/2014/main" id="{3604EFDC-D291-AF4C-A6B4-D83CE6BFD2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206196E-DFCB-AA49-B84C-9897852A8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DA76B-7BEC-4A45-91DB-5AFFE327B8CE}" type="slidenum">
              <a:rPr lang="en-AU" smtClean="0"/>
              <a:t>‹#›</a:t>
            </a:fld>
            <a:endParaRPr lang="en-AU"/>
          </a:p>
        </p:txBody>
      </p:sp>
    </p:spTree>
    <p:extLst>
      <p:ext uri="{BB962C8B-B14F-4D97-AF65-F5344CB8AC3E}">
        <p14:creationId xmlns:p14="http://schemas.microsoft.com/office/powerpoint/2010/main" val="44649774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developer.spotif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39">
            <a:extLst>
              <a:ext uri="{FF2B5EF4-FFF2-40B4-BE49-F238E27FC236}">
                <a16:creationId xmlns:a16="http://schemas.microsoft.com/office/drawing/2014/main" id="{466012E2-2E5E-4208-B59C-DA4FC44DC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35" y="0"/>
            <a:ext cx="12220634"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5" name="Picture 41">
            <a:extLst>
              <a:ext uri="{FF2B5EF4-FFF2-40B4-BE49-F238E27FC236}">
                <a16:creationId xmlns:a16="http://schemas.microsoft.com/office/drawing/2014/main" id="{05F94A0D-DB2E-4487-BA31-9105C14D95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636" y="0"/>
            <a:ext cx="12220636" cy="6858000"/>
          </a:xfrm>
          <a:prstGeom prst="rect">
            <a:avLst/>
          </a:prstGeom>
        </p:spPr>
      </p:pic>
      <p:sp>
        <p:nvSpPr>
          <p:cNvPr id="2" name="Title 1">
            <a:extLst>
              <a:ext uri="{FF2B5EF4-FFF2-40B4-BE49-F238E27FC236}">
                <a16:creationId xmlns:a16="http://schemas.microsoft.com/office/drawing/2014/main" id="{05527D62-25FD-4793-874C-C2FD0A7E91B8}"/>
              </a:ext>
            </a:extLst>
          </p:cNvPr>
          <p:cNvSpPr>
            <a:spLocks noGrp="1"/>
          </p:cNvSpPr>
          <p:nvPr>
            <p:ph type="ctrTitle"/>
          </p:nvPr>
        </p:nvSpPr>
        <p:spPr>
          <a:xfrm>
            <a:off x="688987" y="1572185"/>
            <a:ext cx="3658053" cy="2160162"/>
          </a:xfrm>
        </p:spPr>
        <p:txBody>
          <a:bodyPr anchor="t">
            <a:normAutofit/>
          </a:bodyPr>
          <a:lstStyle/>
          <a:p>
            <a:pPr algn="l"/>
            <a:r>
              <a:rPr lang="en-GB" sz="4400" dirty="0">
                <a:solidFill>
                  <a:srgbClr val="FFFFFF"/>
                </a:solidFill>
                <a:latin typeface="Arial Rounded MT Bold" panose="020F0704030504030204" pitchFamily="34" charset="77"/>
              </a:rPr>
              <a:t>APIs for Beginners</a:t>
            </a:r>
            <a:endParaRPr lang="en-AU" sz="4400" dirty="0">
              <a:solidFill>
                <a:srgbClr val="FFFFFF"/>
              </a:solidFill>
              <a:latin typeface="Arial Rounded MT Bold" panose="020F0704030504030204" pitchFamily="34" charset="77"/>
            </a:endParaRPr>
          </a:p>
        </p:txBody>
      </p:sp>
      <p:sp>
        <p:nvSpPr>
          <p:cNvPr id="3" name="Subtitle 2">
            <a:extLst>
              <a:ext uri="{FF2B5EF4-FFF2-40B4-BE49-F238E27FC236}">
                <a16:creationId xmlns:a16="http://schemas.microsoft.com/office/drawing/2014/main" id="{75C7BBDF-9839-45AF-8DC0-92608A28BCC7}"/>
              </a:ext>
            </a:extLst>
          </p:cNvPr>
          <p:cNvSpPr>
            <a:spLocks noGrp="1"/>
          </p:cNvSpPr>
          <p:nvPr>
            <p:ph type="subTitle" idx="1"/>
          </p:nvPr>
        </p:nvSpPr>
        <p:spPr>
          <a:xfrm>
            <a:off x="688987" y="3732347"/>
            <a:ext cx="3658053" cy="955111"/>
          </a:xfrm>
        </p:spPr>
        <p:txBody>
          <a:bodyPr anchor="b">
            <a:normAutofit/>
          </a:bodyPr>
          <a:lstStyle/>
          <a:p>
            <a:pPr algn="l"/>
            <a:r>
              <a:rPr lang="en-AU" sz="1800" dirty="0">
                <a:solidFill>
                  <a:srgbClr val="FFFFFF"/>
                </a:solidFill>
                <a:latin typeface="Arial Rounded MT Bold" panose="020F0704030504030204" pitchFamily="34" charset="77"/>
              </a:rPr>
              <a:t>Jack Whitehead</a:t>
            </a:r>
          </a:p>
          <a:p>
            <a:pPr algn="l"/>
            <a:r>
              <a:rPr lang="en-AU" sz="1800" dirty="0" err="1">
                <a:solidFill>
                  <a:srgbClr val="FFFFFF"/>
                </a:solidFill>
                <a:latin typeface="Arial Rounded MT Bold" panose="020F0704030504030204" pitchFamily="34" charset="77"/>
              </a:rPr>
              <a:t>Hackiethon</a:t>
            </a:r>
            <a:r>
              <a:rPr lang="en-AU" sz="1800" dirty="0">
                <a:solidFill>
                  <a:srgbClr val="FFFFFF"/>
                </a:solidFill>
                <a:latin typeface="Arial Rounded MT Bold" panose="020F0704030504030204" pitchFamily="34" charset="77"/>
              </a:rPr>
              <a:t> 2021 </a:t>
            </a:r>
            <a:r>
              <a:rPr lang="en-AU" sz="1800">
                <a:solidFill>
                  <a:srgbClr val="FFFFFF"/>
                </a:solidFill>
                <a:latin typeface="Arial Rounded MT Bold" panose="020F0704030504030204" pitchFamily="34" charset="77"/>
              </a:rPr>
              <a:t>| </a:t>
            </a:r>
            <a:r>
              <a:rPr lang="en-AU" sz="1800">
                <a:solidFill>
                  <a:srgbClr val="FFFFFF"/>
                </a:solidFill>
                <a:highlight>
                  <a:srgbClr val="000000"/>
                </a:highlight>
                <a:latin typeface="Arial Rounded MT Bold" panose="020F0704030504030204" pitchFamily="34" charset="77"/>
              </a:rPr>
              <a:t>HM{</a:t>
            </a:r>
            <a:endParaRPr lang="en-AU" sz="1800" dirty="0">
              <a:solidFill>
                <a:srgbClr val="FFFFFF"/>
              </a:solidFill>
              <a:highlight>
                <a:srgbClr val="000000"/>
              </a:highlight>
              <a:latin typeface="Arial Rounded MT Bold" panose="020F0704030504030204" pitchFamily="34" charset="77"/>
            </a:endParaRPr>
          </a:p>
        </p:txBody>
      </p:sp>
      <p:pic>
        <p:nvPicPr>
          <p:cNvPr id="11" name="Graphic 10">
            <a:extLst>
              <a:ext uri="{FF2B5EF4-FFF2-40B4-BE49-F238E27FC236}">
                <a16:creationId xmlns:a16="http://schemas.microsoft.com/office/drawing/2014/main" id="{AE19BB93-2C25-3A48-A088-F68117D0E6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74747" y="740664"/>
            <a:ext cx="5023794" cy="5367528"/>
          </a:xfrm>
          <a:prstGeom prst="rect">
            <a:avLst/>
          </a:prstGeom>
        </p:spPr>
      </p:pic>
    </p:spTree>
    <p:extLst>
      <p:ext uri="{BB962C8B-B14F-4D97-AF65-F5344CB8AC3E}">
        <p14:creationId xmlns:p14="http://schemas.microsoft.com/office/powerpoint/2010/main" val="64744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18">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139D26EE-F24A-494B-8471-3F9034A1788C}"/>
              </a:ext>
            </a:extLst>
          </p:cNvPr>
          <p:cNvSpPr>
            <a:spLocks noGrp="1"/>
          </p:cNvSpPr>
          <p:nvPr>
            <p:ph type="title"/>
          </p:nvPr>
        </p:nvSpPr>
        <p:spPr>
          <a:xfrm>
            <a:off x="640080" y="1243013"/>
            <a:ext cx="3855720" cy="4371974"/>
          </a:xfrm>
        </p:spPr>
        <p:txBody>
          <a:bodyPr>
            <a:normAutofit/>
          </a:bodyPr>
          <a:lstStyle/>
          <a:p>
            <a:r>
              <a:rPr lang="en-GB" dirty="0">
                <a:solidFill>
                  <a:srgbClr val="FFFFFF"/>
                </a:solidFill>
                <a:latin typeface="Arial Rounded MT Bold" panose="020F0704030504030204" pitchFamily="34" charset="77"/>
              </a:rPr>
              <a:t>What is an API?</a:t>
            </a:r>
            <a:endParaRPr lang="en-AU" dirty="0">
              <a:solidFill>
                <a:srgbClr val="FFFFFF"/>
              </a:solidFill>
              <a:latin typeface="Arial Rounded MT Bold" panose="020F0704030504030204" pitchFamily="34" charset="77"/>
            </a:endParaRPr>
          </a:p>
        </p:txBody>
      </p:sp>
      <p:sp>
        <p:nvSpPr>
          <p:cNvPr id="25" name="Rectangle 20">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CA93B6-9DFC-430D-94F6-D5649F54D5D5}"/>
              </a:ext>
            </a:extLst>
          </p:cNvPr>
          <p:cNvSpPr>
            <a:spLocks noGrp="1"/>
          </p:cNvSpPr>
          <p:nvPr>
            <p:ph idx="1"/>
          </p:nvPr>
        </p:nvSpPr>
        <p:spPr>
          <a:xfrm>
            <a:off x="6172200" y="804672"/>
            <a:ext cx="5221224" cy="5230368"/>
          </a:xfrm>
        </p:spPr>
        <p:txBody>
          <a:bodyPr anchor="ctr">
            <a:normAutofit/>
          </a:bodyPr>
          <a:lstStyle/>
          <a:p>
            <a:pPr>
              <a:buFont typeface=".Apple Color Emoji UI"/>
              <a:buChar char="⭐️"/>
            </a:pPr>
            <a:r>
              <a:rPr lang="en-GB" sz="2400" dirty="0">
                <a:solidFill>
                  <a:srgbClr val="000000"/>
                </a:solidFill>
                <a:latin typeface="Arial Rounded MT Bold" panose="020F0704030504030204" pitchFamily="34" charset="77"/>
              </a:rPr>
              <a:t>An Application Programming Interface</a:t>
            </a:r>
          </a:p>
          <a:p>
            <a:pPr>
              <a:buFont typeface=".Apple Color Emoji UI"/>
              <a:buChar char="⭐️"/>
            </a:pPr>
            <a:r>
              <a:rPr lang="en-GB" sz="2400" dirty="0">
                <a:solidFill>
                  <a:srgbClr val="000000"/>
                </a:solidFill>
                <a:latin typeface="Arial Rounded MT Bold" panose="020F0704030504030204" pitchFamily="34" charset="77"/>
              </a:rPr>
              <a:t>A ‘contract’ between two applications that allow them to communicate with each other</a:t>
            </a:r>
          </a:p>
          <a:p>
            <a:pPr>
              <a:buFont typeface=".Apple Color Emoji UI"/>
              <a:buChar char="⭐️"/>
            </a:pPr>
            <a:r>
              <a:rPr lang="en-GB" sz="2400" dirty="0">
                <a:solidFill>
                  <a:srgbClr val="000000"/>
                </a:solidFill>
                <a:latin typeface="Arial Rounded MT Bold" panose="020F0704030504030204" pitchFamily="34" charset="77"/>
              </a:rPr>
              <a:t>The contract outlines a set of instructions and standards that must be followed</a:t>
            </a:r>
            <a:endParaRPr lang="en-AU" sz="2400" dirty="0">
              <a:solidFill>
                <a:srgbClr val="000000"/>
              </a:solidFill>
              <a:latin typeface="Arial Rounded MT Bold" panose="020F0704030504030204" pitchFamily="34" charset="77"/>
            </a:endParaRPr>
          </a:p>
          <a:p>
            <a:pPr marL="0" indent="0">
              <a:buNone/>
            </a:pPr>
            <a:endParaRPr lang="en-GB" sz="2400" dirty="0">
              <a:solidFill>
                <a:srgbClr val="000000"/>
              </a:solidFill>
              <a:latin typeface="Arial Rounded MT Bold" panose="020F0704030504030204" pitchFamily="34" charset="77"/>
            </a:endParaRPr>
          </a:p>
        </p:txBody>
      </p:sp>
      <p:pic>
        <p:nvPicPr>
          <p:cNvPr id="18" name="Graphic 17">
            <a:extLst>
              <a:ext uri="{FF2B5EF4-FFF2-40B4-BE49-F238E27FC236}">
                <a16:creationId xmlns:a16="http://schemas.microsoft.com/office/drawing/2014/main" id="{996A6051-9D78-674B-82D2-948B59786E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69499" y="4847221"/>
            <a:ext cx="1847850" cy="2252067"/>
          </a:xfrm>
          <a:prstGeom prst="rect">
            <a:avLst/>
          </a:prstGeom>
        </p:spPr>
      </p:pic>
    </p:spTree>
    <p:extLst>
      <p:ext uri="{BB962C8B-B14F-4D97-AF65-F5344CB8AC3E}">
        <p14:creationId xmlns:p14="http://schemas.microsoft.com/office/powerpoint/2010/main" val="6825048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18">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139D26EE-F24A-494B-8471-3F9034A1788C}"/>
              </a:ext>
            </a:extLst>
          </p:cNvPr>
          <p:cNvSpPr>
            <a:spLocks noGrp="1"/>
          </p:cNvSpPr>
          <p:nvPr>
            <p:ph type="title"/>
          </p:nvPr>
        </p:nvSpPr>
        <p:spPr>
          <a:xfrm>
            <a:off x="640080" y="1243013"/>
            <a:ext cx="3855720" cy="4371974"/>
          </a:xfrm>
        </p:spPr>
        <p:txBody>
          <a:bodyPr>
            <a:normAutofit/>
          </a:bodyPr>
          <a:lstStyle/>
          <a:p>
            <a:r>
              <a:rPr lang="en-GB" dirty="0">
                <a:solidFill>
                  <a:srgbClr val="FFFFFF"/>
                </a:solidFill>
                <a:latin typeface="Arial Rounded MT Bold" panose="020F0704030504030204" pitchFamily="34" charset="77"/>
              </a:rPr>
              <a:t>What is an Interface?	</a:t>
            </a:r>
            <a:endParaRPr lang="en-AU" dirty="0">
              <a:solidFill>
                <a:srgbClr val="FFFFFF"/>
              </a:solidFill>
              <a:latin typeface="Arial Rounded MT Bold" panose="020F0704030504030204" pitchFamily="34" charset="77"/>
            </a:endParaRPr>
          </a:p>
        </p:txBody>
      </p:sp>
      <p:sp>
        <p:nvSpPr>
          <p:cNvPr id="25" name="Rectangle 20">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CA93B6-9DFC-430D-94F6-D5649F54D5D5}"/>
              </a:ext>
            </a:extLst>
          </p:cNvPr>
          <p:cNvSpPr>
            <a:spLocks noGrp="1"/>
          </p:cNvSpPr>
          <p:nvPr>
            <p:ph idx="1"/>
          </p:nvPr>
        </p:nvSpPr>
        <p:spPr>
          <a:xfrm>
            <a:off x="6172200" y="804672"/>
            <a:ext cx="5221224" cy="5230368"/>
          </a:xfrm>
        </p:spPr>
        <p:txBody>
          <a:bodyPr anchor="ctr">
            <a:normAutofit/>
          </a:bodyPr>
          <a:lstStyle/>
          <a:p>
            <a:pPr>
              <a:buFont typeface=".Apple Color Emoji UI"/>
              <a:buChar char="⭐️"/>
            </a:pPr>
            <a:r>
              <a:rPr lang="en-GB" sz="2400">
                <a:solidFill>
                  <a:srgbClr val="000000"/>
                </a:solidFill>
                <a:latin typeface="Arial Rounded MT Bold" panose="020F0704030504030204" pitchFamily="34" charset="77"/>
              </a:rPr>
              <a:t>Interfaces allow you to control an object without knowing the way of how it works</a:t>
            </a:r>
          </a:p>
          <a:p>
            <a:pPr>
              <a:buFont typeface=".Apple Color Emoji UI"/>
              <a:buChar char="⭐️"/>
            </a:pPr>
            <a:r>
              <a:rPr lang="en-GB" sz="2400">
                <a:solidFill>
                  <a:srgbClr val="000000"/>
                </a:solidFill>
                <a:latin typeface="Arial Rounded MT Bold" panose="020F0704030504030204" pitchFamily="34" charset="77"/>
              </a:rPr>
              <a:t>It hides the actual implementation of how a microwave heats up food or how the remote turns on the TV, and instead, just lets you interact with something simple and easy to understand to get what you want done </a:t>
            </a:r>
          </a:p>
          <a:p>
            <a:pPr>
              <a:buFont typeface=".Apple Color Emoji UI"/>
              <a:buChar char="⭐️"/>
            </a:pPr>
            <a:r>
              <a:rPr lang="en-AU" sz="2400">
                <a:solidFill>
                  <a:srgbClr val="000000"/>
                </a:solidFill>
                <a:latin typeface="Arial Rounded MT Bold" panose="020F0704030504030204" pitchFamily="34" charset="77"/>
              </a:rPr>
              <a:t>E.g. TV Remote control, light switch etc.</a:t>
            </a:r>
          </a:p>
        </p:txBody>
      </p:sp>
      <p:pic>
        <p:nvPicPr>
          <p:cNvPr id="5" name="Graphic 4">
            <a:extLst>
              <a:ext uri="{FF2B5EF4-FFF2-40B4-BE49-F238E27FC236}">
                <a16:creationId xmlns:a16="http://schemas.microsoft.com/office/drawing/2014/main" id="{44C4CC51-B30C-5949-97E1-A3B0721CD8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69499" y="4847221"/>
            <a:ext cx="1847850" cy="2252067"/>
          </a:xfrm>
          <a:prstGeom prst="rect">
            <a:avLst/>
          </a:prstGeom>
        </p:spPr>
      </p:pic>
    </p:spTree>
    <p:extLst>
      <p:ext uri="{BB962C8B-B14F-4D97-AF65-F5344CB8AC3E}">
        <p14:creationId xmlns:p14="http://schemas.microsoft.com/office/powerpoint/2010/main" val="386955947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8" name="Picture 27">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139D26EE-F24A-494B-8471-3F9034A1788C}"/>
              </a:ext>
            </a:extLst>
          </p:cNvPr>
          <p:cNvSpPr>
            <a:spLocks noGrp="1"/>
          </p:cNvSpPr>
          <p:nvPr>
            <p:ph type="title"/>
          </p:nvPr>
        </p:nvSpPr>
        <p:spPr>
          <a:xfrm>
            <a:off x="640080" y="1243013"/>
            <a:ext cx="3855720" cy="4371974"/>
          </a:xfrm>
        </p:spPr>
        <p:txBody>
          <a:bodyPr>
            <a:normAutofit/>
          </a:bodyPr>
          <a:lstStyle/>
          <a:p>
            <a:r>
              <a:rPr lang="en-GB">
                <a:solidFill>
                  <a:srgbClr val="FFFFFF"/>
                </a:solidFill>
                <a:latin typeface="Arial Rounded MT Bold" panose="020F0704030504030204" pitchFamily="34" charset="77"/>
              </a:rPr>
              <a:t>Why use an API?</a:t>
            </a:r>
            <a:endParaRPr lang="en-AU">
              <a:solidFill>
                <a:srgbClr val="FFFFFF"/>
              </a:solidFill>
              <a:latin typeface="Arial Rounded MT Bold" panose="020F0704030504030204" pitchFamily="34" charset="77"/>
            </a:endParaRPr>
          </a:p>
        </p:txBody>
      </p:sp>
      <p:sp>
        <p:nvSpPr>
          <p:cNvPr id="30" name="Rectangle 29">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CA93B6-9DFC-430D-94F6-D5649F54D5D5}"/>
              </a:ext>
            </a:extLst>
          </p:cNvPr>
          <p:cNvSpPr>
            <a:spLocks noGrp="1"/>
          </p:cNvSpPr>
          <p:nvPr>
            <p:ph idx="1"/>
          </p:nvPr>
        </p:nvSpPr>
        <p:spPr>
          <a:xfrm>
            <a:off x="6172200" y="804672"/>
            <a:ext cx="5221224" cy="5230368"/>
          </a:xfrm>
        </p:spPr>
        <p:txBody>
          <a:bodyPr anchor="ctr">
            <a:normAutofit/>
          </a:bodyPr>
          <a:lstStyle/>
          <a:p>
            <a:pPr>
              <a:buFont typeface=".Apple Color Emoji UI"/>
              <a:buChar char="⭐️"/>
            </a:pPr>
            <a:r>
              <a:rPr lang="en-GB" sz="2400" dirty="0">
                <a:solidFill>
                  <a:srgbClr val="000000"/>
                </a:solidFill>
                <a:latin typeface="Arial Rounded MT Bold" panose="020F0704030504030204" pitchFamily="34" charset="77"/>
              </a:rPr>
              <a:t>Get data and resources from third parties</a:t>
            </a:r>
          </a:p>
          <a:p>
            <a:pPr>
              <a:buFont typeface=".Apple Color Emoji UI"/>
              <a:buChar char="⭐️"/>
            </a:pPr>
            <a:r>
              <a:rPr lang="en-GB" sz="2400" dirty="0">
                <a:solidFill>
                  <a:srgbClr val="000000"/>
                </a:solidFill>
                <a:latin typeface="Arial Rounded MT Bold" panose="020F0704030504030204" pitchFamily="34" charset="77"/>
              </a:rPr>
              <a:t>Provide abstraction between systems in our project</a:t>
            </a:r>
          </a:p>
          <a:p>
            <a:pPr>
              <a:buFont typeface=".Apple Color Emoji UI"/>
              <a:buChar char="⭐️"/>
            </a:pPr>
            <a:r>
              <a:rPr lang="en-GB" sz="2400" dirty="0">
                <a:solidFill>
                  <a:srgbClr val="000000"/>
                </a:solidFill>
                <a:latin typeface="Arial Rounded MT Bold" panose="020F0704030504030204" pitchFamily="34" charset="77"/>
              </a:rPr>
              <a:t>Saves having to collect and organise the data yourself</a:t>
            </a:r>
          </a:p>
          <a:p>
            <a:pPr marL="0" indent="0">
              <a:buNone/>
            </a:pPr>
            <a:endParaRPr lang="en-AU" sz="2400" dirty="0">
              <a:solidFill>
                <a:srgbClr val="000000"/>
              </a:solidFill>
            </a:endParaRPr>
          </a:p>
        </p:txBody>
      </p:sp>
      <p:pic>
        <p:nvPicPr>
          <p:cNvPr id="13" name="Graphic 12">
            <a:extLst>
              <a:ext uri="{FF2B5EF4-FFF2-40B4-BE49-F238E27FC236}">
                <a16:creationId xmlns:a16="http://schemas.microsoft.com/office/drawing/2014/main" id="{FF65AFE0-B0E5-9F4B-9B18-F9F2045E84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69499" y="4847221"/>
            <a:ext cx="1847850" cy="2252067"/>
          </a:xfrm>
          <a:prstGeom prst="rect">
            <a:avLst/>
          </a:prstGeom>
        </p:spPr>
      </p:pic>
    </p:spTree>
    <p:extLst>
      <p:ext uri="{BB962C8B-B14F-4D97-AF65-F5344CB8AC3E}">
        <p14:creationId xmlns:p14="http://schemas.microsoft.com/office/powerpoint/2010/main" val="87292090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33BFC4B9-93F6-4BE1-A362-C68A8F2812AF}"/>
              </a:ext>
            </a:extLst>
          </p:cNvPr>
          <p:cNvSpPr>
            <a:spLocks noGrp="1"/>
          </p:cNvSpPr>
          <p:nvPr>
            <p:ph type="title"/>
          </p:nvPr>
        </p:nvSpPr>
        <p:spPr>
          <a:xfrm>
            <a:off x="640080" y="1243013"/>
            <a:ext cx="3855720" cy="4371974"/>
          </a:xfrm>
        </p:spPr>
        <p:txBody>
          <a:bodyPr>
            <a:normAutofit/>
          </a:bodyPr>
          <a:lstStyle/>
          <a:p>
            <a:r>
              <a:rPr lang="en-GB">
                <a:solidFill>
                  <a:srgbClr val="FFFFFF"/>
                </a:solidFill>
                <a:latin typeface="Arial Rounded MT Bold" panose="020F0704030504030204" pitchFamily="34" charset="77"/>
              </a:rPr>
              <a:t>HTTP Requests</a:t>
            </a:r>
            <a:endParaRPr lang="en-AU">
              <a:solidFill>
                <a:srgbClr val="FFFFFF"/>
              </a:solidFill>
              <a:latin typeface="Arial Rounded MT Bold" panose="020F0704030504030204" pitchFamily="34" charset="77"/>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51434E-9B6C-475D-B9ED-3549AABE30A7}"/>
              </a:ext>
            </a:extLst>
          </p:cNvPr>
          <p:cNvSpPr>
            <a:spLocks noGrp="1"/>
          </p:cNvSpPr>
          <p:nvPr>
            <p:ph idx="1"/>
          </p:nvPr>
        </p:nvSpPr>
        <p:spPr>
          <a:xfrm>
            <a:off x="6172200" y="804672"/>
            <a:ext cx="5221224" cy="5230368"/>
          </a:xfrm>
        </p:spPr>
        <p:txBody>
          <a:bodyPr anchor="ctr">
            <a:normAutofit lnSpcReduction="10000"/>
          </a:bodyPr>
          <a:lstStyle/>
          <a:p>
            <a:pPr>
              <a:buFont typeface=".Apple Color Emoji UI"/>
              <a:buChar char="⭐️"/>
            </a:pPr>
            <a:r>
              <a:rPr lang="en-GB" sz="2200" dirty="0" err="1">
                <a:solidFill>
                  <a:srgbClr val="000000"/>
                </a:solidFill>
                <a:latin typeface="Arial Rounded MT Bold" panose="020F0704030504030204" pitchFamily="34" charset="77"/>
              </a:rPr>
              <a:t>HyperText</a:t>
            </a:r>
            <a:r>
              <a:rPr lang="en-GB" sz="2200" dirty="0">
                <a:solidFill>
                  <a:srgbClr val="000000"/>
                </a:solidFill>
                <a:latin typeface="Arial Rounded MT Bold" panose="020F0704030504030204" pitchFamily="34" charset="77"/>
              </a:rPr>
              <a:t> Transfer Protocol</a:t>
            </a:r>
          </a:p>
          <a:p>
            <a:pPr>
              <a:buFont typeface=".Apple Color Emoji UI"/>
              <a:buChar char="⭐️"/>
            </a:pPr>
            <a:r>
              <a:rPr lang="en-GB" sz="2200" dirty="0">
                <a:solidFill>
                  <a:srgbClr val="000000"/>
                </a:solidFill>
                <a:latin typeface="Arial Rounded MT Bold" panose="020F0704030504030204" pitchFamily="34" charset="77"/>
              </a:rPr>
              <a:t>Protocol is a similar concept to an API ‘contract’</a:t>
            </a:r>
          </a:p>
          <a:p>
            <a:pPr>
              <a:buFont typeface=".Apple Color Emoji UI"/>
              <a:buChar char="⭐️"/>
            </a:pPr>
            <a:r>
              <a:rPr lang="en-GB" sz="2200" dirty="0">
                <a:solidFill>
                  <a:srgbClr val="000000"/>
                </a:solidFill>
                <a:latin typeface="Arial Rounded MT Bold" panose="020F0704030504030204" pitchFamily="34" charset="77"/>
              </a:rPr>
              <a:t>Give me an A! (“A!”) Give me a P! (“P!”)</a:t>
            </a:r>
          </a:p>
          <a:p>
            <a:pPr>
              <a:buFont typeface=".Apple Color Emoji UI"/>
              <a:buChar char="⭐️"/>
            </a:pPr>
            <a:r>
              <a:rPr lang="en-GB" sz="2200" dirty="0">
                <a:solidFill>
                  <a:srgbClr val="000000"/>
                </a:solidFill>
                <a:latin typeface="Arial Rounded MT Bold" panose="020F0704030504030204" pitchFamily="34" charset="77"/>
              </a:rPr>
              <a:t>Each request comprises of a URL and HTTP verb sent to the server from the client</a:t>
            </a:r>
          </a:p>
          <a:p>
            <a:pPr>
              <a:buFont typeface=".Apple Color Emoji UI"/>
              <a:buChar char="⭐️"/>
            </a:pPr>
            <a:r>
              <a:rPr lang="en-GB" sz="2200" dirty="0">
                <a:solidFill>
                  <a:srgbClr val="000000"/>
                </a:solidFill>
                <a:latin typeface="Arial Rounded MT Bold" panose="020F0704030504030204" pitchFamily="34" charset="77"/>
              </a:rPr>
              <a:t>The server then sends a response – most important part is the body, which contains the HTML file</a:t>
            </a:r>
          </a:p>
          <a:p>
            <a:pPr>
              <a:buFont typeface=".Apple Color Emoji UI"/>
              <a:buChar char="⭐️"/>
            </a:pPr>
            <a:r>
              <a:rPr lang="en-GB" sz="2200" dirty="0">
                <a:solidFill>
                  <a:srgbClr val="000000"/>
                </a:solidFill>
                <a:latin typeface="Arial Rounded MT Bold" panose="020F0704030504030204" pitchFamily="34" charset="77"/>
              </a:rPr>
              <a:t>Verbs include: GET,  POST, PUT, DELETE and others</a:t>
            </a:r>
          </a:p>
          <a:p>
            <a:pPr>
              <a:buFont typeface=".Apple Color Emoji UI"/>
              <a:buChar char="⭐️"/>
            </a:pPr>
            <a:r>
              <a:rPr lang="en-AU" sz="2200" dirty="0">
                <a:solidFill>
                  <a:srgbClr val="000000"/>
                </a:solidFill>
                <a:latin typeface="Arial Rounded MT Bold" panose="020F0704030504030204" pitchFamily="34" charset="77"/>
              </a:rPr>
              <a:t>https://www.woolworths.com.au/shop/browse/fruit-veg/fruit</a:t>
            </a:r>
          </a:p>
        </p:txBody>
      </p:sp>
      <p:pic>
        <p:nvPicPr>
          <p:cNvPr id="7" name="Graphic 6">
            <a:extLst>
              <a:ext uri="{FF2B5EF4-FFF2-40B4-BE49-F238E27FC236}">
                <a16:creationId xmlns:a16="http://schemas.microsoft.com/office/drawing/2014/main" id="{FC45EF95-1A66-D841-9707-DAD5A05E6F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69499" y="4847221"/>
            <a:ext cx="1847850" cy="2252067"/>
          </a:xfrm>
          <a:prstGeom prst="rect">
            <a:avLst/>
          </a:prstGeom>
        </p:spPr>
      </p:pic>
    </p:spTree>
    <p:extLst>
      <p:ext uri="{BB962C8B-B14F-4D97-AF65-F5344CB8AC3E}">
        <p14:creationId xmlns:p14="http://schemas.microsoft.com/office/powerpoint/2010/main" val="291899037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779B1A45-381E-40EC-86FE-C0FF4E8BA9D8}"/>
              </a:ext>
            </a:extLst>
          </p:cNvPr>
          <p:cNvSpPr>
            <a:spLocks noGrp="1"/>
          </p:cNvSpPr>
          <p:nvPr>
            <p:ph type="title"/>
          </p:nvPr>
        </p:nvSpPr>
        <p:spPr>
          <a:xfrm>
            <a:off x="640080" y="1243013"/>
            <a:ext cx="3855720" cy="4371974"/>
          </a:xfrm>
        </p:spPr>
        <p:txBody>
          <a:bodyPr>
            <a:normAutofit/>
          </a:bodyPr>
          <a:lstStyle/>
          <a:p>
            <a:r>
              <a:rPr lang="en-GB">
                <a:solidFill>
                  <a:srgbClr val="FFFFFF"/>
                </a:solidFill>
                <a:latin typeface="Arial Rounded MT Bold" panose="020F0704030504030204" pitchFamily="34" charset="77"/>
              </a:rPr>
              <a:t>RESTful APIs</a:t>
            </a:r>
            <a:endParaRPr lang="en-AU">
              <a:solidFill>
                <a:srgbClr val="FFFFFF"/>
              </a:solidFill>
              <a:latin typeface="Arial Rounded MT Bold" panose="020F0704030504030204" pitchFamily="34" charset="77"/>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A32981-71E7-4F3E-9E7B-EFF334BBF735}"/>
              </a:ext>
            </a:extLst>
          </p:cNvPr>
          <p:cNvSpPr>
            <a:spLocks noGrp="1"/>
          </p:cNvSpPr>
          <p:nvPr>
            <p:ph idx="1"/>
          </p:nvPr>
        </p:nvSpPr>
        <p:spPr>
          <a:xfrm>
            <a:off x="6172200" y="804672"/>
            <a:ext cx="5221224" cy="5230368"/>
          </a:xfrm>
        </p:spPr>
        <p:txBody>
          <a:bodyPr anchor="ctr">
            <a:normAutofit/>
          </a:bodyPr>
          <a:lstStyle/>
          <a:p>
            <a:pPr>
              <a:buFont typeface=".Apple Color Emoji UI"/>
              <a:buChar char="⭐️"/>
            </a:pPr>
            <a:r>
              <a:rPr lang="en-GB" sz="2400">
                <a:solidFill>
                  <a:srgbClr val="000000"/>
                </a:solidFill>
                <a:latin typeface="Arial Rounded MT Bold" panose="020F0704030504030204" pitchFamily="34" charset="77"/>
              </a:rPr>
              <a:t>Representational State Transfer</a:t>
            </a:r>
          </a:p>
          <a:p>
            <a:pPr>
              <a:buFont typeface=".Apple Color Emoji UI"/>
              <a:buChar char="⭐️"/>
            </a:pPr>
            <a:r>
              <a:rPr lang="en-GB" sz="2400">
                <a:solidFill>
                  <a:srgbClr val="000000"/>
                </a:solidFill>
                <a:latin typeface="Arial Rounded MT Bold" panose="020F0704030504030204" pitchFamily="34" charset="77"/>
              </a:rPr>
              <a:t>For something to be RESTful it needs to have certain attributes:</a:t>
            </a:r>
          </a:p>
          <a:p>
            <a:pPr>
              <a:buFont typeface=".Apple Color Emoji UI"/>
              <a:buChar char="⭐️"/>
            </a:pPr>
            <a:r>
              <a:rPr lang="en-GB" sz="2400">
                <a:solidFill>
                  <a:srgbClr val="000000"/>
                </a:solidFill>
                <a:latin typeface="Arial Rounded MT Bold" panose="020F0704030504030204" pitchFamily="34" charset="77"/>
              </a:rPr>
              <a:t>Client-server architecture</a:t>
            </a:r>
          </a:p>
          <a:p>
            <a:pPr>
              <a:buFont typeface=".Apple Color Emoji UI"/>
              <a:buChar char="⭐️"/>
            </a:pPr>
            <a:r>
              <a:rPr lang="en-GB" sz="2400">
                <a:solidFill>
                  <a:srgbClr val="000000"/>
                </a:solidFill>
                <a:latin typeface="Arial Rounded MT Bold" panose="020F0704030504030204" pitchFamily="34" charset="77"/>
              </a:rPr>
              <a:t>Statelessness and other things</a:t>
            </a:r>
          </a:p>
          <a:p>
            <a:pPr>
              <a:buFont typeface=".Apple Color Emoji UI"/>
              <a:buChar char="⭐️"/>
            </a:pPr>
            <a:r>
              <a:rPr lang="en-GB" sz="2400">
                <a:solidFill>
                  <a:srgbClr val="000000"/>
                </a:solidFill>
                <a:latin typeface="Arial Rounded MT Bold" panose="020F0704030504030204" pitchFamily="34" charset="77"/>
              </a:rPr>
              <a:t>APIs interact with resources</a:t>
            </a:r>
          </a:p>
          <a:p>
            <a:pPr>
              <a:buFont typeface=".Apple Color Emoji UI"/>
              <a:buChar char="⭐️"/>
            </a:pPr>
            <a:r>
              <a:rPr lang="en-GB" sz="2400">
                <a:solidFill>
                  <a:srgbClr val="000000"/>
                </a:solidFill>
                <a:latin typeface="Arial Rounded MT Bold" panose="020F0704030504030204" pitchFamily="34" charset="77"/>
              </a:rPr>
              <a:t>Interactions with resources are defined by CRUD</a:t>
            </a:r>
          </a:p>
          <a:p>
            <a:pPr>
              <a:buFont typeface=".Apple Color Emoji UI"/>
              <a:buChar char="⭐️"/>
            </a:pPr>
            <a:r>
              <a:rPr lang="en-GB" sz="2400">
                <a:solidFill>
                  <a:srgbClr val="000000"/>
                </a:solidFill>
                <a:latin typeface="Arial Rounded MT Bold" panose="020F0704030504030204" pitchFamily="34" charset="77"/>
              </a:rPr>
              <a:t>Create, Read, Update, Delete</a:t>
            </a:r>
          </a:p>
        </p:txBody>
      </p:sp>
      <p:pic>
        <p:nvPicPr>
          <p:cNvPr id="7" name="Graphic 6">
            <a:extLst>
              <a:ext uri="{FF2B5EF4-FFF2-40B4-BE49-F238E27FC236}">
                <a16:creationId xmlns:a16="http://schemas.microsoft.com/office/drawing/2014/main" id="{AD5FC839-28F9-3D42-9D28-1BFF0D63E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69499" y="4847221"/>
            <a:ext cx="1847850" cy="2252067"/>
          </a:xfrm>
          <a:prstGeom prst="rect">
            <a:avLst/>
          </a:prstGeom>
        </p:spPr>
      </p:pic>
    </p:spTree>
    <p:extLst>
      <p:ext uri="{BB962C8B-B14F-4D97-AF65-F5344CB8AC3E}">
        <p14:creationId xmlns:p14="http://schemas.microsoft.com/office/powerpoint/2010/main" val="189236880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F97666D0-8294-489F-AA3F-439DC72CE1F8}"/>
              </a:ext>
            </a:extLst>
          </p:cNvPr>
          <p:cNvSpPr>
            <a:spLocks noGrp="1"/>
          </p:cNvSpPr>
          <p:nvPr>
            <p:ph type="title"/>
          </p:nvPr>
        </p:nvSpPr>
        <p:spPr>
          <a:xfrm>
            <a:off x="640080" y="1243013"/>
            <a:ext cx="3855720" cy="4371974"/>
          </a:xfrm>
        </p:spPr>
        <p:txBody>
          <a:bodyPr>
            <a:normAutofit/>
          </a:bodyPr>
          <a:lstStyle/>
          <a:p>
            <a:r>
              <a:rPr lang="en-GB" sz="3700" dirty="0">
                <a:solidFill>
                  <a:srgbClr val="FFFFFF"/>
                </a:solidFill>
                <a:latin typeface="Arial Rounded MT Bold" panose="020F0704030504030204" pitchFamily="34" charset="77"/>
              </a:rPr>
              <a:t>How to use an API</a:t>
            </a:r>
            <a:endParaRPr lang="en-AU" sz="3700" dirty="0">
              <a:solidFill>
                <a:srgbClr val="FFFFFF"/>
              </a:solidFill>
              <a:latin typeface="Arial Rounded MT Bold" panose="020F0704030504030204" pitchFamily="34" charset="77"/>
            </a:endParaRP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F365AD-2626-4784-9162-D346CC9120CF}"/>
              </a:ext>
            </a:extLst>
          </p:cNvPr>
          <p:cNvSpPr>
            <a:spLocks noGrp="1"/>
          </p:cNvSpPr>
          <p:nvPr>
            <p:ph idx="1"/>
          </p:nvPr>
        </p:nvSpPr>
        <p:spPr>
          <a:xfrm>
            <a:off x="6172200" y="804672"/>
            <a:ext cx="5221224" cy="5230368"/>
          </a:xfrm>
        </p:spPr>
        <p:txBody>
          <a:bodyPr anchor="ctr">
            <a:normAutofit lnSpcReduction="10000"/>
          </a:bodyPr>
          <a:lstStyle/>
          <a:p>
            <a:pPr>
              <a:buFont typeface=".Apple Color Emoji UI"/>
              <a:buChar char="⭐️"/>
            </a:pPr>
            <a:endParaRPr lang="en-GB" sz="2400" dirty="0">
              <a:solidFill>
                <a:srgbClr val="000000"/>
              </a:solidFill>
              <a:latin typeface="Arial Rounded MT Bold" panose="020F0704030504030204" pitchFamily="34" charset="77"/>
            </a:endParaRPr>
          </a:p>
          <a:p>
            <a:pPr>
              <a:buFont typeface=".Apple Color Emoji UI"/>
              <a:buChar char="⭐️"/>
            </a:pPr>
            <a:endParaRPr lang="en-GB" sz="2400" dirty="0">
              <a:solidFill>
                <a:srgbClr val="000000"/>
              </a:solidFill>
              <a:latin typeface="Arial Rounded MT Bold" panose="020F0704030504030204" pitchFamily="34" charset="77"/>
            </a:endParaRPr>
          </a:p>
          <a:p>
            <a:pPr>
              <a:buFont typeface=".Apple Color Emoji UI"/>
              <a:buChar char="⭐️"/>
            </a:pPr>
            <a:r>
              <a:rPr lang="en-GB" sz="2400" b="0" i="0" u="none" strike="noStrike" dirty="0">
                <a:solidFill>
                  <a:srgbClr val="000000"/>
                </a:solidFill>
                <a:effectLst/>
                <a:latin typeface="Arial Rounded MT Bold" panose="020F0704030504030204" pitchFamily="34" charset="77"/>
              </a:rPr>
              <a:t>APIs can be accessed either directly or through apps and interfaces</a:t>
            </a:r>
            <a:endParaRPr lang="en-GB" sz="2400" dirty="0">
              <a:solidFill>
                <a:srgbClr val="000000"/>
              </a:solidFill>
              <a:latin typeface="Arial Rounded MT Bold" panose="020F0704030504030204" pitchFamily="34" charset="77"/>
            </a:endParaRPr>
          </a:p>
          <a:p>
            <a:pPr>
              <a:buFont typeface=".Apple Color Emoji UI"/>
              <a:buChar char="⭐️"/>
            </a:pPr>
            <a:r>
              <a:rPr lang="en-GB" sz="2400" dirty="0">
                <a:solidFill>
                  <a:srgbClr val="000000"/>
                </a:solidFill>
                <a:latin typeface="Arial Rounded MT Bold" panose="020F0704030504030204" pitchFamily="34" charset="77"/>
              </a:rPr>
              <a:t>S</a:t>
            </a:r>
            <a:r>
              <a:rPr lang="en-AU" sz="2400" dirty="0" err="1">
                <a:solidFill>
                  <a:srgbClr val="000000"/>
                </a:solidFill>
                <a:latin typeface="Arial Rounded MT Bold" panose="020F0704030504030204" pitchFamily="34" charset="77"/>
              </a:rPr>
              <a:t>potify</a:t>
            </a:r>
            <a:endParaRPr lang="en-AU" sz="2400" dirty="0">
              <a:solidFill>
                <a:srgbClr val="000000"/>
              </a:solidFill>
              <a:latin typeface="Arial Rounded MT Bold" panose="020F0704030504030204" pitchFamily="34" charset="77"/>
            </a:endParaRPr>
          </a:p>
          <a:p>
            <a:pPr>
              <a:buFont typeface=".Apple Color Emoji UI"/>
              <a:buChar char="⭐️"/>
            </a:pPr>
            <a:r>
              <a:rPr lang="en-AU" sz="2400" i="0" u="sng" strike="noStrike" dirty="0">
                <a:solidFill>
                  <a:srgbClr val="000000"/>
                </a:solidFill>
                <a:effectLst/>
                <a:latin typeface="Arial Rounded MT Bold" panose="020F0704030504030204" pitchFamily="34" charset="77"/>
                <a:hlinkClick r:id="rId4"/>
              </a:rPr>
              <a:t>https://developer.spotify.com/</a:t>
            </a:r>
            <a:endParaRPr lang="en-AU" sz="2400" dirty="0">
              <a:solidFill>
                <a:srgbClr val="000000"/>
              </a:solidFill>
              <a:latin typeface="Arial Rounded MT Bold" panose="020F0704030504030204" pitchFamily="34" charset="77"/>
            </a:endParaRPr>
          </a:p>
          <a:p>
            <a:pPr>
              <a:buFont typeface=".Apple Color Emoji UI"/>
              <a:buChar char="⭐️"/>
            </a:pPr>
            <a:r>
              <a:rPr lang="en-GB" sz="2400" dirty="0">
                <a:solidFill>
                  <a:srgbClr val="000000"/>
                </a:solidFill>
                <a:latin typeface="Arial Rounded MT Bold" panose="020F0704030504030204" pitchFamily="34" charset="77"/>
              </a:rPr>
              <a:t>The structure of API calls will vary based on the parameters accepted by each API, but typically will look something like this:</a:t>
            </a:r>
          </a:p>
          <a:p>
            <a:pPr>
              <a:buFont typeface=".Apple Color Emoji UI"/>
              <a:buChar char="⭐️"/>
            </a:pPr>
            <a:r>
              <a:rPr lang="en-GB" sz="2400" dirty="0">
                <a:solidFill>
                  <a:srgbClr val="000000"/>
                </a:solidFill>
                <a:latin typeface="Arial Rounded MT Bold" panose="020F0704030504030204" pitchFamily="34" charset="77"/>
              </a:rPr>
              <a:t>URL + API Version + Resource Type + Query + API Key</a:t>
            </a:r>
          </a:p>
          <a:p>
            <a:endParaRPr lang="en-AU" sz="2400" dirty="0">
              <a:solidFill>
                <a:srgbClr val="000000"/>
              </a:solidFill>
              <a:latin typeface="Arial Rounded MT Bold" panose="020F0704030504030204" pitchFamily="34" charset="77"/>
            </a:endParaRPr>
          </a:p>
          <a:p>
            <a:endParaRPr lang="en-GB" sz="2400" dirty="0">
              <a:solidFill>
                <a:srgbClr val="000000"/>
              </a:solidFill>
              <a:latin typeface="Arial Rounded MT Bold" panose="020F0704030504030204" pitchFamily="34" charset="77"/>
            </a:endParaRPr>
          </a:p>
        </p:txBody>
      </p:sp>
      <p:pic>
        <p:nvPicPr>
          <p:cNvPr id="7" name="Graphic 6">
            <a:extLst>
              <a:ext uri="{FF2B5EF4-FFF2-40B4-BE49-F238E27FC236}">
                <a16:creationId xmlns:a16="http://schemas.microsoft.com/office/drawing/2014/main" id="{E2567141-BDA7-FA46-B424-266B3E2FE2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69499" y="4847221"/>
            <a:ext cx="1847850" cy="2252067"/>
          </a:xfrm>
          <a:prstGeom prst="rect">
            <a:avLst/>
          </a:prstGeom>
        </p:spPr>
      </p:pic>
    </p:spTree>
    <p:extLst>
      <p:ext uri="{BB962C8B-B14F-4D97-AF65-F5344CB8AC3E}">
        <p14:creationId xmlns:p14="http://schemas.microsoft.com/office/powerpoint/2010/main" val="375930277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536</TotalTime>
  <Words>348</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 Color Emoji UI</vt:lpstr>
      <vt:lpstr>Arial</vt:lpstr>
      <vt:lpstr>Arial Rounded MT Bold</vt:lpstr>
      <vt:lpstr>Calibri</vt:lpstr>
      <vt:lpstr>Calibri Light</vt:lpstr>
      <vt:lpstr>Office Theme</vt:lpstr>
      <vt:lpstr>APIs for Beginners</vt:lpstr>
      <vt:lpstr>What is an API?</vt:lpstr>
      <vt:lpstr>What is an Interface? </vt:lpstr>
      <vt:lpstr>Why use an API?</vt:lpstr>
      <vt:lpstr>HTTP Requests</vt:lpstr>
      <vt:lpstr>RESTful APIs</vt:lpstr>
      <vt:lpstr>How to use an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APIs for Beginners</dc:title>
  <dc:creator>Jack Whitehead</dc:creator>
  <cp:lastModifiedBy>Jack Whitehead</cp:lastModifiedBy>
  <cp:revision>18</cp:revision>
  <dcterms:created xsi:type="dcterms:W3CDTF">2021-03-25T01:18:03Z</dcterms:created>
  <dcterms:modified xsi:type="dcterms:W3CDTF">2021-03-30T05:49:55Z</dcterms:modified>
</cp:coreProperties>
</file>