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Roboto" panose="020000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03" d="100"/>
          <a:sy n="203" d="100"/>
        </p:scale>
        <p:origin x="594" y="18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efda3f93b8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efda3f93b8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eff6e6630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eff6e6630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eff6e6630a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eff6e6630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eff6e6630a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eff6e6630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eff6e6630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eff6e6630a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eff6e6630a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eff6e6630a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efbf8020e0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efbf8020e0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efbf8020e0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efbf8020e0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efda3f93b8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efda3f93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efda3f93b8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efda3f93b8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efda3f93b8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efda3f93b8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efda3f93b8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efda3f93b8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efda3f93b8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efda3f93b8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efda3f93b8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efda3f93b8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dirkjanm/mitm6"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hyperlink" Target="https://github.com/fortra/impacket"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IPV6 Attacks</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fontScale="85000" lnSpcReduction="20000"/>
          </a:bodyPr>
          <a:lstStyle/>
          <a:p>
            <a:pPr marL="0" lvl="0" indent="0" algn="ctr" rtl="0">
              <a:spcBef>
                <a:spcPts val="0"/>
              </a:spcBef>
              <a:spcAft>
                <a:spcPts val="0"/>
              </a:spcAft>
              <a:buNone/>
            </a:pPr>
            <a:r>
              <a:rPr lang="en"/>
              <a:t>Death by powerpoint </a:t>
            </a:r>
            <a:endParaRPr/>
          </a:p>
          <a:p>
            <a:pPr marL="0" lvl="0" indent="0" algn="ctr" rtl="0">
              <a:spcBef>
                <a:spcPts val="0"/>
              </a:spcBef>
              <a:spcAft>
                <a:spcPts val="0"/>
              </a:spcAft>
              <a:buNone/>
            </a:pPr>
            <a:r>
              <a:rPr lang="en"/>
              <a:t>Executed by Claymore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MDNS is always a problem</a:t>
            </a:r>
            <a:endParaRPr/>
          </a:p>
        </p:txBody>
      </p:sp>
      <p:sp>
        <p:nvSpPr>
          <p:cNvPr id="113" name="Google Shape;113;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MDNS</a:t>
            </a:r>
            <a:endParaRPr dirty="0"/>
          </a:p>
          <a:p>
            <a:pPr marL="457200" lvl="0" indent="-342900" algn="l" rtl="0">
              <a:spcBef>
                <a:spcPts val="1200"/>
              </a:spcBef>
              <a:spcAft>
                <a:spcPts val="0"/>
              </a:spcAft>
              <a:buSzPts val="1800"/>
              <a:buChar char="●"/>
            </a:pPr>
            <a:r>
              <a:rPr lang="en" dirty="0"/>
              <a:t>nmap --open -vvv -sUC -sV -p5353 &lt;ipv4 target subnet&gt;</a:t>
            </a:r>
            <a:endParaRPr dirty="0"/>
          </a:p>
          <a:p>
            <a:pPr marL="0" lvl="0" indent="0" algn="l" rtl="0">
              <a:spcBef>
                <a:spcPts val="1200"/>
              </a:spcBef>
              <a:spcAft>
                <a:spcPts val="1200"/>
              </a:spcAft>
              <a:buNone/>
            </a:pPr>
            <a:endParaRPr dirty="0"/>
          </a:p>
        </p:txBody>
      </p:sp>
      <p:pic>
        <p:nvPicPr>
          <p:cNvPr id="114" name="Google Shape;114;p22"/>
          <p:cNvPicPr preferRelativeResize="0"/>
          <p:nvPr/>
        </p:nvPicPr>
        <p:blipFill>
          <a:blip r:embed="rId3">
            <a:alphaModFix/>
          </a:blip>
          <a:stretch>
            <a:fillRect/>
          </a:stretch>
        </p:blipFill>
        <p:spPr>
          <a:xfrm>
            <a:off x="2872025" y="2081425"/>
            <a:ext cx="3097926" cy="29022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IPv6 Take over!</a:t>
            </a:r>
            <a:endParaRPr/>
          </a:p>
        </p:txBody>
      </p:sp>
      <p:sp>
        <p:nvSpPr>
          <p:cNvPr id="120" name="Google Shape;120;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IPv6 Take over occurs when a network isn’t actively using IPv6 but it is enabled on host within a internal network. A malicious actor then abuse NDP (Network Discovery Protocol) to redirect the flow of the network traffic as they wish (MITM Attacks).</a:t>
            </a:r>
            <a:endParaRPr dirty="0"/>
          </a:p>
          <a:p>
            <a:pPr marL="0" lvl="0" indent="0" algn="l" rtl="0">
              <a:spcBef>
                <a:spcPts val="1200"/>
              </a:spcBef>
              <a:spcAft>
                <a:spcPts val="1200"/>
              </a:spcAft>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Wait! WTF is NDP</a:t>
            </a:r>
            <a:endParaRPr/>
          </a:p>
        </p:txBody>
      </p:sp>
      <p:sp>
        <p:nvSpPr>
          <p:cNvPr id="126" name="Google Shape;126;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NDP is ARP for IPv6 but it uses ICMPv6 messages</a:t>
            </a:r>
            <a:endParaRPr dirty="0"/>
          </a:p>
          <a:p>
            <a:pPr marL="457200" lvl="0" indent="-342900" algn="l" rtl="0">
              <a:spcBef>
                <a:spcPts val="0"/>
              </a:spcBef>
              <a:spcAft>
                <a:spcPts val="0"/>
              </a:spcAft>
              <a:buSzPts val="1800"/>
              <a:buChar char="●"/>
            </a:pPr>
            <a:r>
              <a:rPr lang="en" dirty="0"/>
              <a:t>It adds 5 new messages types to ICMP:</a:t>
            </a:r>
            <a:endParaRPr dirty="0"/>
          </a:p>
          <a:p>
            <a:pPr marL="914400" lvl="1" indent="-317500" algn="l" rtl="0">
              <a:spcBef>
                <a:spcPts val="0"/>
              </a:spcBef>
              <a:spcAft>
                <a:spcPts val="0"/>
              </a:spcAft>
              <a:buSzPts val="1400"/>
              <a:buChar char="○"/>
            </a:pPr>
            <a:r>
              <a:rPr lang="en" dirty="0"/>
              <a:t>1.) Router Solicitation (where is the router)</a:t>
            </a:r>
            <a:endParaRPr dirty="0"/>
          </a:p>
          <a:p>
            <a:pPr marL="914400" lvl="1" indent="-317500" algn="l" rtl="0">
              <a:spcBef>
                <a:spcPts val="0"/>
              </a:spcBef>
              <a:spcAft>
                <a:spcPts val="0"/>
              </a:spcAft>
              <a:buSzPts val="1400"/>
              <a:buChar char="○"/>
            </a:pPr>
            <a:r>
              <a:rPr lang="en" dirty="0"/>
              <a:t>2.) </a:t>
            </a:r>
            <a:r>
              <a:rPr lang="en" dirty="0">
                <a:solidFill>
                  <a:srgbClr val="FF0000"/>
                </a:solidFill>
              </a:rPr>
              <a:t>Router Advertisements (I am the router)</a:t>
            </a:r>
            <a:endParaRPr dirty="0">
              <a:solidFill>
                <a:srgbClr val="FF0000"/>
              </a:solidFill>
            </a:endParaRPr>
          </a:p>
          <a:p>
            <a:pPr marL="914400" lvl="1" indent="-317500" algn="l" rtl="0">
              <a:spcBef>
                <a:spcPts val="0"/>
              </a:spcBef>
              <a:spcAft>
                <a:spcPts val="0"/>
              </a:spcAft>
              <a:buSzPts val="1400"/>
              <a:buChar char="○"/>
            </a:pPr>
            <a:r>
              <a:rPr lang="en" dirty="0"/>
              <a:t>3.) Neighbor Solicitation (marco?)</a:t>
            </a:r>
            <a:endParaRPr dirty="0"/>
          </a:p>
          <a:p>
            <a:pPr marL="914400" lvl="1" indent="-317500" algn="l" rtl="0">
              <a:spcBef>
                <a:spcPts val="0"/>
              </a:spcBef>
              <a:spcAft>
                <a:spcPts val="0"/>
              </a:spcAft>
              <a:buSzPts val="1400"/>
              <a:buChar char="○"/>
            </a:pPr>
            <a:r>
              <a:rPr lang="en" dirty="0"/>
              <a:t>4.) Neighbor Advertisement (POLO!)</a:t>
            </a:r>
            <a:endParaRPr dirty="0"/>
          </a:p>
          <a:p>
            <a:pPr marL="914400" lvl="1" indent="-317500" algn="l" rtl="0">
              <a:spcBef>
                <a:spcPts val="0"/>
              </a:spcBef>
              <a:spcAft>
                <a:spcPts val="0"/>
              </a:spcAft>
              <a:buSzPts val="1400"/>
              <a:buChar char="○"/>
            </a:pPr>
            <a:r>
              <a:rPr lang="en" dirty="0"/>
              <a:t>5.) </a:t>
            </a:r>
            <a:r>
              <a:rPr lang="en" dirty="0">
                <a:solidFill>
                  <a:schemeClr val="accent6"/>
                </a:solidFill>
              </a:rPr>
              <a:t>Redirect (I am busy! Go ask them!)</a:t>
            </a:r>
            <a:endParaRPr dirty="0">
              <a:solidFill>
                <a:schemeClr val="accent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Unsolicited Router Advertisements</a:t>
            </a:r>
            <a:endParaRPr/>
          </a:p>
        </p:txBody>
      </p:sp>
      <p:sp>
        <p:nvSpPr>
          <p:cNvPr id="132" name="Google Shape;132;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RA packets are by default sent to a multicast address (the whole network)</a:t>
            </a:r>
            <a:endParaRPr dirty="0"/>
          </a:p>
          <a:p>
            <a:pPr marL="457200" lvl="0" indent="-342900" algn="l" rtl="0">
              <a:spcBef>
                <a:spcPts val="0"/>
              </a:spcBef>
              <a:spcAft>
                <a:spcPts val="0"/>
              </a:spcAft>
              <a:buSzPts val="1800"/>
              <a:buChar char="●"/>
            </a:pPr>
            <a:r>
              <a:rPr lang="en" dirty="0"/>
              <a:t>RA packets can be sent without being asked for them (You know you like it)</a:t>
            </a:r>
            <a:endParaRPr dirty="0"/>
          </a:p>
          <a:p>
            <a:pPr marL="457200" lvl="0" indent="-342900" algn="l" rtl="0">
              <a:spcBef>
                <a:spcPts val="0"/>
              </a:spcBef>
              <a:spcAft>
                <a:spcPts val="0"/>
              </a:spcAft>
              <a:buSzPts val="1800"/>
              <a:buChar char="●"/>
            </a:pPr>
            <a:r>
              <a:rPr lang="en" dirty="0"/>
              <a:t>RA packets can contain information other than Route information. </a:t>
            </a:r>
            <a:endParaRPr dirty="0"/>
          </a:p>
          <a:p>
            <a:pPr marL="914400" lvl="1" indent="-317500" algn="l" rtl="0">
              <a:spcBef>
                <a:spcPts val="0"/>
              </a:spcBef>
              <a:spcAft>
                <a:spcPts val="0"/>
              </a:spcAft>
              <a:buSzPts val="1400"/>
              <a:buChar char="○"/>
            </a:pPr>
            <a:r>
              <a:rPr lang="en" dirty="0"/>
              <a:t>DNS server/DNS settings</a:t>
            </a:r>
            <a:endParaRPr dirty="0"/>
          </a:p>
          <a:p>
            <a:pPr marL="457200" lvl="0" indent="-342900" algn="l" rtl="0">
              <a:spcBef>
                <a:spcPts val="0"/>
              </a:spcBef>
              <a:spcAft>
                <a:spcPts val="0"/>
              </a:spcAft>
              <a:buSzPts val="1800"/>
              <a:buChar char="●"/>
            </a:pPr>
            <a:r>
              <a:rPr lang="en" dirty="0"/>
              <a:t>All RA packets are accepted (I knew you liked it) and based on the information provided the host reconfigures itself accordingly. </a:t>
            </a:r>
            <a:endParaRPr dirty="0"/>
          </a:p>
          <a:p>
            <a:pPr marL="914400" lvl="1" indent="-317500" algn="l" rtl="0">
              <a:spcBef>
                <a:spcPts val="0"/>
              </a:spcBef>
              <a:spcAft>
                <a:spcPts val="0"/>
              </a:spcAft>
              <a:buSzPts val="1400"/>
              <a:buChar char="○"/>
            </a:pPr>
            <a:r>
              <a:rPr lang="en" dirty="0"/>
              <a:t>In other words if the route wasn’t there before it is now!</a:t>
            </a:r>
            <a:endParaRPr dirty="0"/>
          </a:p>
          <a:p>
            <a:pPr marL="914400" lvl="1" indent="-317500" algn="l" rtl="0">
              <a:spcBef>
                <a:spcPts val="0"/>
              </a:spcBef>
              <a:spcAft>
                <a:spcPts val="0"/>
              </a:spcAft>
              <a:buSzPts val="1400"/>
              <a:buChar char="○"/>
            </a:pPr>
            <a:r>
              <a:rPr lang="en" dirty="0"/>
              <a:t>Default routes are chosen based on a multitude of factors (don’t bother if another router is present).</a:t>
            </a:r>
            <a:endParaRPr dirty="0"/>
          </a:p>
          <a:p>
            <a:pPr marL="914400" lvl="1" indent="-317500" algn="l" rtl="0">
              <a:spcBef>
                <a:spcPts val="0"/>
              </a:spcBef>
              <a:spcAft>
                <a:spcPts val="0"/>
              </a:spcAft>
              <a:buSzPts val="1400"/>
              <a:buChar char="○"/>
            </a:pPr>
            <a:r>
              <a:rPr lang="en" dirty="0"/>
              <a:t>DNS is updated if not present for IPv6 already and SOA’s are added/updated based on TTL.</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Ok, but how do we abuse this?</a:t>
            </a:r>
            <a:endParaRPr/>
          </a:p>
        </p:txBody>
      </p:sp>
      <p:sp>
        <p:nvSpPr>
          <p:cNvPr id="138" name="Google Shape;138;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We send out a rogue RA message:</a:t>
            </a:r>
            <a:endParaRPr dirty="0"/>
          </a:p>
          <a:p>
            <a:pPr marL="914400" lvl="1" indent="-317500" algn="l" rtl="0">
              <a:spcBef>
                <a:spcPts val="0"/>
              </a:spcBef>
              <a:spcAft>
                <a:spcPts val="0"/>
              </a:spcAft>
              <a:buSzPts val="1400"/>
              <a:buChar char="○"/>
            </a:pPr>
            <a:r>
              <a:rPr lang="en" dirty="0"/>
              <a:t>Setting ourselves as the default route (allowing all internet bound traffic to pass through us)</a:t>
            </a:r>
            <a:endParaRPr dirty="0"/>
          </a:p>
          <a:p>
            <a:pPr marL="914400" lvl="1" indent="-317500" algn="l" rtl="0">
              <a:spcBef>
                <a:spcPts val="0"/>
              </a:spcBef>
              <a:spcAft>
                <a:spcPts val="0"/>
              </a:spcAft>
              <a:buSzPts val="1400"/>
              <a:buChar char="○"/>
            </a:pPr>
            <a:r>
              <a:rPr lang="en" dirty="0"/>
              <a:t>Add ourselves as the primary dns server for the network.</a:t>
            </a:r>
            <a:endParaRPr dirty="0"/>
          </a:p>
          <a:p>
            <a:pPr marL="914400" lvl="1" indent="-317500" algn="l" rtl="0">
              <a:spcBef>
                <a:spcPts val="0"/>
              </a:spcBef>
              <a:spcAft>
                <a:spcPts val="0"/>
              </a:spcAft>
              <a:buSzPts val="1400"/>
              <a:buChar char="○"/>
            </a:pPr>
            <a:r>
              <a:rPr lang="en" dirty="0"/>
              <a:t>Or Both</a:t>
            </a:r>
            <a:endParaRPr dirty="0"/>
          </a:p>
          <a:p>
            <a:pPr marL="457200" lvl="0" indent="-342900" algn="l" rtl="0">
              <a:spcBef>
                <a:spcPts val="0"/>
              </a:spcBef>
              <a:spcAft>
                <a:spcPts val="0"/>
              </a:spcAft>
              <a:buSzPts val="1800"/>
              <a:buChar char="●"/>
            </a:pPr>
            <a:r>
              <a:rPr lang="en" dirty="0"/>
              <a:t> Leveraging the above we perform a MITM attack. </a:t>
            </a:r>
            <a:endParaRPr dirty="0"/>
          </a:p>
          <a:p>
            <a:pPr marL="914400" lvl="1" indent="-317500" algn="l" rtl="0">
              <a:spcBef>
                <a:spcPts val="0"/>
              </a:spcBef>
              <a:spcAft>
                <a:spcPts val="0"/>
              </a:spcAft>
              <a:buSzPts val="1400"/>
              <a:buChar char="○"/>
            </a:pPr>
            <a:r>
              <a:rPr lang="en" dirty="0"/>
              <a:t>Intercepting traffic and forcing it to be decrypted to get clear text passwords</a:t>
            </a:r>
            <a:endParaRPr dirty="0"/>
          </a:p>
          <a:p>
            <a:pPr marL="914400" lvl="1" indent="-317500" algn="l" rtl="0">
              <a:spcBef>
                <a:spcPts val="0"/>
              </a:spcBef>
              <a:spcAft>
                <a:spcPts val="0"/>
              </a:spcAft>
              <a:buSzPts val="1400"/>
              <a:buChar char="○"/>
            </a:pPr>
            <a:r>
              <a:rPr lang="en" dirty="0"/>
              <a:t>Perform Pass the Hash Attacks</a:t>
            </a:r>
            <a:endParaRPr dirty="0"/>
          </a:p>
          <a:p>
            <a:pPr marL="914400" lvl="1" indent="-317500" algn="l" rtl="0">
              <a:spcBef>
                <a:spcPts val="0"/>
              </a:spcBef>
              <a:spcAft>
                <a:spcPts val="0"/>
              </a:spcAft>
              <a:buSzPts val="1400"/>
              <a:buChar char="○"/>
            </a:pPr>
            <a:r>
              <a:rPr lang="en" dirty="0"/>
              <a:t>NTLMv2 Relay Attacks</a:t>
            </a:r>
            <a:endParaRPr dirty="0"/>
          </a:p>
          <a:p>
            <a:pPr marL="914400" lvl="1" indent="-317500" algn="l" rtl="0">
              <a:spcBef>
                <a:spcPts val="0"/>
              </a:spcBef>
              <a:spcAft>
                <a:spcPts val="0"/>
              </a:spcAft>
              <a:buSzPts val="1400"/>
              <a:buChar char="○"/>
            </a:pPr>
            <a:r>
              <a:rPr lang="en" dirty="0"/>
              <a:t>Session Riding  </a:t>
            </a:r>
            <a:endParaRPr dirty="0"/>
          </a:p>
          <a:p>
            <a:pPr marL="457200" lvl="0" indent="-342900" algn="l" rtl="0">
              <a:spcBef>
                <a:spcPts val="0"/>
              </a:spcBef>
              <a:spcAft>
                <a:spcPts val="0"/>
              </a:spcAft>
              <a:buSzPts val="1800"/>
              <a:buChar char="●"/>
            </a:pPr>
            <a:r>
              <a:rPr lang="en" dirty="0"/>
              <a:t>MITM6 by Dirk-jan with impacket tool kit by FORTRA</a:t>
            </a:r>
            <a:endParaRPr dirty="0"/>
          </a:p>
          <a:p>
            <a:pPr marL="914400" lvl="1" indent="-317500" algn="l" rtl="0">
              <a:spcBef>
                <a:spcPts val="0"/>
              </a:spcBef>
              <a:spcAft>
                <a:spcPts val="0"/>
              </a:spcAft>
              <a:buSzPts val="1400"/>
              <a:buChar char="○"/>
            </a:pPr>
            <a:r>
              <a:rPr lang="en" u="sng" dirty="0">
                <a:solidFill>
                  <a:schemeClr val="hlink"/>
                </a:solidFill>
                <a:hlinkClick r:id="rId3"/>
              </a:rPr>
              <a:t>https://github.com/dirkjanm/mitm6</a:t>
            </a:r>
            <a:endParaRPr dirty="0"/>
          </a:p>
          <a:p>
            <a:pPr marL="914400" lvl="1" indent="-317500" algn="l" rtl="0">
              <a:spcBef>
                <a:spcPts val="0"/>
              </a:spcBef>
              <a:spcAft>
                <a:spcPts val="0"/>
              </a:spcAft>
              <a:buSzPts val="1400"/>
              <a:buChar char="○"/>
            </a:pPr>
            <a:r>
              <a:rPr lang="en" u="sng" dirty="0">
                <a:solidFill>
                  <a:schemeClr val="hlink"/>
                </a:solidFill>
                <a:hlinkClick r:id="rId4"/>
              </a:rPr>
              <a:t>https://github.com/fortra/impacket</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8">
                                            <p:txEl>
                                              <p:pRg st="9" end="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38">
                                            <p:txEl>
                                              <p:pRg st="10" end="1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3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But How do i fix this?</a:t>
            </a:r>
            <a:endParaRPr/>
          </a:p>
        </p:txBody>
      </p:sp>
      <p:sp>
        <p:nvSpPr>
          <p:cNvPr id="144" name="Google Shape;144;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dirty="0"/>
              <a:t>If you aren't using IPv6, make sure it is disabled on all hosts and devices on your network.</a:t>
            </a:r>
            <a:endParaRPr dirty="0"/>
          </a:p>
          <a:p>
            <a:pPr marL="457200" lvl="0" indent="-342900" algn="l" rtl="0">
              <a:spcBef>
                <a:spcPts val="0"/>
              </a:spcBef>
              <a:spcAft>
                <a:spcPts val="0"/>
              </a:spcAft>
              <a:buSzPts val="1800"/>
              <a:buAutoNum type="arabicPeriod"/>
            </a:pPr>
            <a:r>
              <a:rPr lang="en" dirty="0"/>
              <a:t>Insure firewall rules cover both IPv4 and IPv6. </a:t>
            </a:r>
            <a:endParaRPr dirty="0"/>
          </a:p>
          <a:p>
            <a:pPr marL="457200" lvl="0" indent="-342900" algn="l" rtl="0">
              <a:spcBef>
                <a:spcPts val="0"/>
              </a:spcBef>
              <a:spcAft>
                <a:spcPts val="0"/>
              </a:spcAft>
              <a:buSzPts val="1800"/>
              <a:buAutoNum type="arabicPeriod"/>
            </a:pPr>
            <a:r>
              <a:rPr lang="en" dirty="0"/>
              <a:t>Run regular network scans.</a:t>
            </a:r>
            <a:endParaRPr dirty="0"/>
          </a:p>
          <a:p>
            <a:pPr marL="457200" lvl="0" indent="-342900" algn="l" rtl="0">
              <a:spcBef>
                <a:spcPts val="0"/>
              </a:spcBef>
              <a:spcAft>
                <a:spcPts val="0"/>
              </a:spcAft>
              <a:buSzPts val="1800"/>
              <a:buAutoNum type="arabicPeriod"/>
            </a:pPr>
            <a:r>
              <a:rPr lang="en" dirty="0"/>
              <a:t>Employ network monitoring (IDS/IPS).</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B58DA-B76C-006D-07D1-21A27697D179}"/>
              </a:ext>
            </a:extLst>
          </p:cNvPr>
          <p:cNvSpPr>
            <a:spLocks noGrp="1"/>
          </p:cNvSpPr>
          <p:nvPr>
            <p:ph type="title"/>
          </p:nvPr>
        </p:nvSpPr>
        <p:spPr/>
        <p:txBody>
          <a:bodyPr>
            <a:normAutofit fontScale="90000"/>
          </a:bodyPr>
          <a:lstStyle/>
          <a:p>
            <a:pPr algn="ctr"/>
            <a:r>
              <a:rPr lang="en-US" dirty="0"/>
              <a:t>The End?</a:t>
            </a:r>
          </a:p>
        </p:txBody>
      </p:sp>
      <p:sp>
        <p:nvSpPr>
          <p:cNvPr id="3" name="Text Placeholder 2">
            <a:extLst>
              <a:ext uri="{FF2B5EF4-FFF2-40B4-BE49-F238E27FC236}">
                <a16:creationId xmlns:a16="http://schemas.microsoft.com/office/drawing/2014/main" id="{1F7519A8-E255-C992-93B8-AA3D68650E0C}"/>
              </a:ext>
            </a:extLst>
          </p:cNvPr>
          <p:cNvSpPr>
            <a:spLocks noGrp="1"/>
          </p:cNvSpPr>
          <p:nvPr>
            <p:ph type="body" idx="1"/>
          </p:nvPr>
        </p:nvSpPr>
        <p:spPr/>
        <p:txBody>
          <a:bodyPr>
            <a:normAutofit/>
          </a:bodyPr>
          <a:lstStyle/>
          <a:p>
            <a:r>
              <a:rPr lang="en-US" sz="4400" dirty="0"/>
              <a:t>Any Question?</a:t>
            </a:r>
          </a:p>
          <a:p>
            <a:r>
              <a:rPr lang="en-US" sz="4400" dirty="0"/>
              <a:t>Comments?</a:t>
            </a:r>
          </a:p>
          <a:p>
            <a:r>
              <a:rPr lang="en-US" sz="4400" dirty="0"/>
              <a:t>Complaints?</a:t>
            </a:r>
          </a:p>
          <a:p>
            <a:r>
              <a:rPr lang="en-US" sz="4400" dirty="0"/>
              <a:t>Insults?</a:t>
            </a:r>
          </a:p>
        </p:txBody>
      </p:sp>
    </p:spTree>
    <p:extLst>
      <p:ext uri="{BB962C8B-B14F-4D97-AF65-F5344CB8AC3E}">
        <p14:creationId xmlns:p14="http://schemas.microsoft.com/office/powerpoint/2010/main" val="3735134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Legal BS</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a:solidFill>
                  <a:srgbClr val="D1D5DB"/>
                </a:solidFill>
                <a:highlight>
                  <a:srgbClr val="343541"/>
                </a:highlight>
                <a:latin typeface="Roboto"/>
                <a:ea typeface="Roboto"/>
                <a:cs typeface="Roboto"/>
                <a:sym typeface="Roboto"/>
              </a:rPr>
              <a:t>The content presented in this talk, titled ‘IPV6 Attacks,' is intended strictly for educational and informational purposes only. The speaker does not endorse or encourage illegal or unethical activities of any kind. The methods, techniques, and information discussed are to be understood as theoretical considerations and are shared with the sole aim of improving network and system security and to raise awareness about potential vulnerabilities.</a:t>
            </a:r>
            <a:endParaRPr sz="1200">
              <a:solidFill>
                <a:srgbClr val="D1D5DB"/>
              </a:solidFill>
              <a:highlight>
                <a:srgbClr val="343541"/>
              </a:highlight>
              <a:latin typeface="Roboto"/>
              <a:ea typeface="Roboto"/>
              <a:cs typeface="Roboto"/>
              <a:sym typeface="Roboto"/>
            </a:endParaRPr>
          </a:p>
          <a:p>
            <a:pPr marL="0" lvl="0" indent="0" algn="l" rtl="0">
              <a:spcBef>
                <a:spcPts val="1500"/>
              </a:spcBef>
              <a:spcAft>
                <a:spcPts val="0"/>
              </a:spcAft>
              <a:buNone/>
            </a:pPr>
            <a:r>
              <a:rPr lang="en" sz="1200">
                <a:solidFill>
                  <a:srgbClr val="D1D5DB"/>
                </a:solidFill>
                <a:highlight>
                  <a:srgbClr val="343541"/>
                </a:highlight>
                <a:latin typeface="Roboto"/>
                <a:ea typeface="Roboto"/>
                <a:cs typeface="Roboto"/>
                <a:sym typeface="Roboto"/>
              </a:rPr>
              <a:t>The speaker and any affiliated parties will not be responsible for any misuse of the information provided in this talk. The audience is cautioned against the illegal or unauthorized use of any technique or information discussed, as such actions may lead to legal consequences and penalties under law.</a:t>
            </a:r>
            <a:endParaRPr sz="1200">
              <a:solidFill>
                <a:srgbClr val="D1D5DB"/>
              </a:solidFill>
              <a:highlight>
                <a:srgbClr val="343541"/>
              </a:highlight>
              <a:latin typeface="Roboto"/>
              <a:ea typeface="Roboto"/>
              <a:cs typeface="Roboto"/>
              <a:sym typeface="Roboto"/>
            </a:endParaRPr>
          </a:p>
          <a:p>
            <a:pPr marL="0" lvl="0" indent="0" algn="l" rtl="0">
              <a:spcBef>
                <a:spcPts val="1500"/>
              </a:spcBef>
              <a:spcAft>
                <a:spcPts val="0"/>
              </a:spcAft>
              <a:buNone/>
            </a:pPr>
            <a:r>
              <a:rPr lang="en" sz="1200">
                <a:solidFill>
                  <a:srgbClr val="D1D5DB"/>
                </a:solidFill>
                <a:highlight>
                  <a:srgbClr val="343541"/>
                </a:highlight>
                <a:latin typeface="Roboto"/>
                <a:ea typeface="Roboto"/>
                <a:cs typeface="Roboto"/>
                <a:sym typeface="Roboto"/>
              </a:rPr>
              <a:t>This talk does not provide exhaustive coverage of the topic and should not be relied upon for making decisions regarding network or system security or for engaging in any form of system exploitation. Attendees are responsible for their actions and are advised to seek professional advice before implementing any strategies or techniques discussed in this talk.</a:t>
            </a:r>
            <a:endParaRPr sz="1200">
              <a:solidFill>
                <a:srgbClr val="D1D5DB"/>
              </a:solidFill>
              <a:highlight>
                <a:srgbClr val="343541"/>
              </a:highlight>
              <a:latin typeface="Roboto"/>
              <a:ea typeface="Roboto"/>
              <a:cs typeface="Roboto"/>
              <a:sym typeface="Roboto"/>
            </a:endParaRPr>
          </a:p>
          <a:p>
            <a:pPr marL="0" lvl="0" indent="0" algn="l" rtl="0">
              <a:spcBef>
                <a:spcPts val="1500"/>
              </a:spcBef>
              <a:spcAft>
                <a:spcPts val="0"/>
              </a:spcAft>
              <a:buNone/>
            </a:pPr>
            <a:r>
              <a:rPr lang="en" sz="1200">
                <a:solidFill>
                  <a:srgbClr val="D1D5DB"/>
                </a:solidFill>
                <a:highlight>
                  <a:srgbClr val="343541"/>
                </a:highlight>
                <a:latin typeface="Roboto"/>
                <a:ea typeface="Roboto"/>
                <a:cs typeface="Roboto"/>
                <a:sym typeface="Roboto"/>
              </a:rPr>
              <a:t>Your participation in this talk indicates your understanding and acceptance of these terms.</a:t>
            </a:r>
            <a:endParaRPr sz="1200">
              <a:solidFill>
                <a:srgbClr val="D1D5DB"/>
              </a:solidFill>
              <a:highlight>
                <a:srgbClr val="343541"/>
              </a:highlight>
              <a:latin typeface="Roboto"/>
              <a:ea typeface="Roboto"/>
              <a:cs typeface="Roboto"/>
              <a:sym typeface="Roboto"/>
            </a:endParaRPr>
          </a:p>
          <a:p>
            <a:pPr marL="0" lvl="0" indent="0" algn="l" rtl="0">
              <a:spcBef>
                <a:spcPts val="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What this talk is and isn’t</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What this talk is:</a:t>
            </a:r>
            <a:endParaRPr dirty="0"/>
          </a:p>
          <a:p>
            <a:pPr marL="914400" lvl="0" indent="-342900" algn="l" rtl="0">
              <a:spcBef>
                <a:spcPts val="1200"/>
              </a:spcBef>
              <a:spcAft>
                <a:spcPts val="0"/>
              </a:spcAft>
              <a:buSzPts val="1800"/>
              <a:buChar char="●"/>
            </a:pPr>
            <a:r>
              <a:rPr lang="en" dirty="0"/>
              <a:t>Information about the differences between IPv6 and IPv4.</a:t>
            </a:r>
            <a:endParaRPr dirty="0"/>
          </a:p>
          <a:p>
            <a:pPr marL="914400" lvl="0" indent="-342900" algn="l" rtl="0">
              <a:spcBef>
                <a:spcPts val="0"/>
              </a:spcBef>
              <a:spcAft>
                <a:spcPts val="0"/>
              </a:spcAft>
              <a:buSzPts val="1800"/>
              <a:buChar char="●"/>
            </a:pPr>
            <a:r>
              <a:rPr lang="en" dirty="0"/>
              <a:t>Examples of what happens when you treat IPv6 like the unloved stepchild. </a:t>
            </a:r>
            <a:endParaRPr dirty="0"/>
          </a:p>
          <a:p>
            <a:pPr marL="914400" lvl="0" indent="-342900" algn="l" rtl="0">
              <a:spcBef>
                <a:spcPts val="0"/>
              </a:spcBef>
              <a:spcAft>
                <a:spcPts val="0"/>
              </a:spcAft>
              <a:buSzPts val="1800"/>
              <a:buChar char="●"/>
            </a:pPr>
            <a:r>
              <a:rPr lang="en" dirty="0"/>
              <a:t>A high-level overview of how to mitigate some of the consequences of neglecting IPv6. </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What this talk is and isn’t (cont.)</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What this talk isn’t:</a:t>
            </a:r>
            <a:endParaRPr dirty="0"/>
          </a:p>
          <a:p>
            <a:pPr marL="457200" lvl="0" indent="-342900" algn="l" rtl="0">
              <a:spcBef>
                <a:spcPts val="1200"/>
              </a:spcBef>
              <a:spcAft>
                <a:spcPts val="0"/>
              </a:spcAft>
              <a:buSzPts val="1800"/>
              <a:buChar char="●"/>
            </a:pPr>
            <a:r>
              <a:rPr lang="en" dirty="0"/>
              <a:t>Intro to IPv6 networking (If you don't know it, Google it! For now, just shake your head and pretend you understand what's happening).</a:t>
            </a:r>
            <a:endParaRPr dirty="0"/>
          </a:p>
          <a:p>
            <a:pPr marL="457200" lvl="0" indent="-342900" algn="l" rtl="0">
              <a:spcBef>
                <a:spcPts val="0"/>
              </a:spcBef>
              <a:spcAft>
                <a:spcPts val="0"/>
              </a:spcAft>
              <a:buSzPts val="1800"/>
              <a:buChar char="●"/>
            </a:pPr>
            <a:r>
              <a:rPr lang="en" dirty="0"/>
              <a:t>Advice on how to set up your IPv6 network securely.</a:t>
            </a:r>
            <a:endParaRPr dirty="0"/>
          </a:p>
          <a:p>
            <a:pPr marL="457200" lvl="0" indent="-342900" algn="l" rtl="0">
              <a:spcBef>
                <a:spcPts val="0"/>
              </a:spcBef>
              <a:spcAft>
                <a:spcPts val="0"/>
              </a:spcAft>
              <a:buSzPts val="1800"/>
              <a:buChar char="●"/>
            </a:pPr>
            <a:r>
              <a:rPr lang="en" dirty="0"/>
              <a:t>Attacks against the IPv6 protocol itself.</a:t>
            </a:r>
            <a:endParaRPr dirty="0"/>
          </a:p>
          <a:p>
            <a:pPr marL="457200" lvl="0" indent="-342900" algn="l" rtl="0">
              <a:spcBef>
                <a:spcPts val="0"/>
              </a:spcBef>
              <a:spcAft>
                <a:spcPts val="0"/>
              </a:spcAft>
              <a:buSzPts val="1800"/>
              <a:buChar char="●"/>
            </a:pPr>
            <a:r>
              <a:rPr lang="en" dirty="0"/>
              <a:t>Attacks against IPv6 Internet based address (mostly) </a:t>
            </a:r>
            <a:endParaRPr dirty="0"/>
          </a:p>
          <a:p>
            <a:pPr marL="0" lvl="0" indent="0" algn="l" rtl="0">
              <a:spcBef>
                <a:spcPts val="1200"/>
              </a:spcBef>
              <a:spcAft>
                <a:spcPts val="1200"/>
              </a:spcAft>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823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IPv4 vs IPv6</a:t>
            </a:r>
            <a:endParaRPr/>
          </a:p>
          <a:p>
            <a:pPr marL="0" lvl="0" indent="0" algn="ctr" rtl="0">
              <a:spcBef>
                <a:spcPts val="0"/>
              </a:spcBef>
              <a:spcAft>
                <a:spcPts val="0"/>
              </a:spcAft>
              <a:buNone/>
            </a:pPr>
            <a:r>
              <a:rPr lang="en"/>
              <a:t>Fight!</a:t>
            </a:r>
            <a:endParaRPr/>
          </a:p>
        </p:txBody>
      </p:sp>
      <p:sp>
        <p:nvSpPr>
          <p:cNvPr id="79" name="Google Shape;79;p17"/>
          <p:cNvSpPr txBox="1">
            <a:spLocks noGrp="1"/>
          </p:cNvSpPr>
          <p:nvPr>
            <p:ph type="body" idx="1"/>
          </p:nvPr>
        </p:nvSpPr>
        <p:spPr>
          <a:xfrm>
            <a:off x="311700" y="1312525"/>
            <a:ext cx="8520600" cy="32565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dirty="0"/>
              <a:t>IPv4 has 32 bits for address giving us approximately 4.3 billion unique addresses (And we have used them all!)</a:t>
            </a:r>
            <a:endParaRPr dirty="0"/>
          </a:p>
          <a:p>
            <a:pPr marL="457200" lvl="0" indent="-342900" algn="l" rtl="0">
              <a:spcBef>
                <a:spcPts val="0"/>
              </a:spcBef>
              <a:spcAft>
                <a:spcPts val="0"/>
              </a:spcAft>
              <a:buSzPts val="1800"/>
              <a:buChar char="●"/>
            </a:pPr>
            <a:r>
              <a:rPr lang="en" dirty="0"/>
              <a:t>IPv6 has 128 bits for address giving a LOT of address (3.4 * 10</a:t>
            </a:r>
            <a:r>
              <a:rPr lang="en" baseline="30000" dirty="0"/>
              <a:t>38</a:t>
            </a:r>
            <a:r>
              <a:rPr lang="en" dirty="0"/>
              <a:t>)</a:t>
            </a:r>
            <a:endParaRPr dirty="0"/>
          </a:p>
          <a:p>
            <a:pPr marL="457200" lvl="0" indent="-342900" algn="l" rtl="0">
              <a:spcBef>
                <a:spcPts val="0"/>
              </a:spcBef>
              <a:spcAft>
                <a:spcPts val="0"/>
              </a:spcAft>
              <a:buSzPts val="1800"/>
              <a:buChar char="●"/>
            </a:pPr>
            <a:r>
              <a:rPr lang="en" dirty="0"/>
              <a:t>IPv4 uses base 10 to create an address e.g. 192.168.0.1</a:t>
            </a:r>
            <a:endParaRPr dirty="0"/>
          </a:p>
          <a:p>
            <a:pPr marL="457200" lvl="0" indent="-342900" algn="l" rtl="0">
              <a:spcBef>
                <a:spcPts val="0"/>
              </a:spcBef>
              <a:spcAft>
                <a:spcPts val="0"/>
              </a:spcAft>
              <a:buSzPts val="1800"/>
              <a:buChar char="●"/>
            </a:pPr>
            <a:r>
              <a:rPr lang="en" dirty="0"/>
              <a:t>IPv6 uses Hex (base 16) to create an address e.g. 2001:4860:4860:0000:0000:0000:0000:8888 or 2001:4860:4860::8888</a:t>
            </a:r>
            <a:endParaRPr dirty="0"/>
          </a:p>
          <a:p>
            <a:pPr marL="457200" lvl="0" indent="-342900" algn="l" rtl="0">
              <a:spcBef>
                <a:spcPts val="0"/>
              </a:spcBef>
              <a:spcAft>
                <a:spcPts val="0"/>
              </a:spcAft>
              <a:buSzPts val="1800"/>
              <a:buChar char="●"/>
            </a:pPr>
            <a:r>
              <a:rPr lang="en" dirty="0"/>
              <a:t>IPv4 Requires  manual configuration via DHCP or static assigned IP address</a:t>
            </a:r>
            <a:endParaRPr dirty="0"/>
          </a:p>
          <a:p>
            <a:pPr marL="457200" lvl="0" indent="-342900" algn="l" rtl="0">
              <a:spcBef>
                <a:spcPts val="0"/>
              </a:spcBef>
              <a:spcAft>
                <a:spcPts val="0"/>
              </a:spcAft>
              <a:buSzPts val="1800"/>
              <a:buChar char="●"/>
            </a:pPr>
            <a:r>
              <a:rPr lang="en" dirty="0"/>
              <a:t>IPv6 Supports Automatic address configuration through SLAAC</a:t>
            </a:r>
            <a:endParaRPr dirty="0"/>
          </a:p>
          <a:p>
            <a:pPr marL="457200" lvl="0" indent="-342900" algn="l" rtl="0">
              <a:spcBef>
                <a:spcPts val="0"/>
              </a:spcBef>
              <a:spcAft>
                <a:spcPts val="0"/>
              </a:spcAft>
              <a:buSzPts val="1800"/>
              <a:buChar char="●"/>
            </a:pPr>
            <a:r>
              <a:rPr lang="en" dirty="0"/>
              <a:t>IPv4 has RFC 1918 address spaces which can’t be routed over the internet</a:t>
            </a:r>
            <a:endParaRPr dirty="0"/>
          </a:p>
          <a:p>
            <a:pPr marL="457200" lvl="0" indent="-342900" algn="l" rtl="0">
              <a:spcBef>
                <a:spcPts val="0"/>
              </a:spcBef>
              <a:spcAft>
                <a:spcPts val="0"/>
              </a:spcAft>
              <a:buSzPts val="1800"/>
              <a:buChar char="●"/>
            </a:pPr>
            <a:r>
              <a:rPr lang="en" dirty="0"/>
              <a:t>IPv6 Has ULA address which can’t be routed over the internet</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Things people forget about IPv6</a:t>
            </a:r>
            <a:endParaRPr/>
          </a:p>
        </p:txBody>
      </p:sp>
      <p:sp>
        <p:nvSpPr>
          <p:cNvPr id="85" name="Google Shape;85;p18"/>
          <p:cNvSpPr txBox="1">
            <a:spLocks noGrp="1"/>
          </p:cNvSpPr>
          <p:nvPr>
            <p:ph type="body" idx="1"/>
          </p:nvPr>
        </p:nvSpPr>
        <p:spPr>
          <a:xfrm>
            <a:off x="276475" y="1127300"/>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All modern operating system prefer IPv6 over IPv4</a:t>
            </a:r>
            <a:endParaRPr dirty="0"/>
          </a:p>
          <a:p>
            <a:pPr marL="457200" lvl="0" indent="-342900" algn="l" rtl="0">
              <a:spcBef>
                <a:spcPts val="0"/>
              </a:spcBef>
              <a:spcAft>
                <a:spcPts val="0"/>
              </a:spcAft>
              <a:buSzPts val="1800"/>
              <a:buChar char="●"/>
            </a:pPr>
            <a:r>
              <a:rPr lang="en" dirty="0"/>
              <a:t>Most ISPs will assign you a IPv6 Subnet (normally a /32 but sometimes just a /64)!</a:t>
            </a:r>
            <a:endParaRPr dirty="0"/>
          </a:p>
          <a:p>
            <a:pPr marL="457200" lvl="0" indent="-342900" algn="l" rtl="0">
              <a:spcBef>
                <a:spcPts val="0"/>
              </a:spcBef>
              <a:spcAft>
                <a:spcPts val="0"/>
              </a:spcAft>
              <a:buSzPts val="1800"/>
              <a:buChar char="●"/>
            </a:pPr>
            <a:r>
              <a:rPr lang="en" dirty="0"/>
              <a:t>Unless you firewall off IPv6 at your gateway your devices will more than likely get a IPv6 address and will be on internet at large.</a:t>
            </a:r>
            <a:endParaRPr dirty="0"/>
          </a:p>
          <a:p>
            <a:pPr marL="914400" lvl="1" indent="-317500" algn="l" rtl="0">
              <a:spcBef>
                <a:spcPts val="0"/>
              </a:spcBef>
              <a:spcAft>
                <a:spcPts val="0"/>
              </a:spcAft>
              <a:buSzPts val="1400"/>
              <a:buChar char="○"/>
            </a:pPr>
            <a:r>
              <a:rPr lang="en" dirty="0"/>
              <a:t>Some ISPs are now locking down non-ephemeral ports (ports below 1024 as per RFC-6056)</a:t>
            </a:r>
            <a:endParaRPr dirty="0"/>
          </a:p>
          <a:p>
            <a:pPr marL="457200" lvl="0" indent="-342900" algn="l" rtl="0">
              <a:spcBef>
                <a:spcPts val="0"/>
              </a:spcBef>
              <a:spcAft>
                <a:spcPts val="0"/>
              </a:spcAft>
              <a:buSzPts val="1800"/>
              <a:buChar char="●"/>
            </a:pPr>
            <a:r>
              <a:rPr lang="en" dirty="0">
                <a:solidFill>
                  <a:srgbClr val="FF0000"/>
                </a:solidFill>
              </a:rPr>
              <a:t>Although IPv6 is the prefered/default for operating systems this is not true for firewall software. Meaning just cause you blocked port 445 on IPv4 doesn’t mean it's blocked on IPv6.</a:t>
            </a:r>
            <a:r>
              <a:rPr lang="en" dirty="0"/>
              <a:t> </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Firewall what firewall?</a:t>
            </a:r>
            <a:endParaRPr/>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Although the OS defaults to IPv6 Most Firewalls Don’t!</a:t>
            </a:r>
            <a:endParaRPr dirty="0"/>
          </a:p>
          <a:p>
            <a:pPr marL="457200" lvl="0" indent="-342900" algn="l" rtl="0">
              <a:spcBef>
                <a:spcPts val="0"/>
              </a:spcBef>
              <a:spcAft>
                <a:spcPts val="0"/>
              </a:spcAft>
              <a:buSzPts val="1800"/>
              <a:buChar char="●"/>
            </a:pPr>
            <a:r>
              <a:rPr lang="en" dirty="0"/>
              <a:t>IPv4 Firewalls Rules might not be on IPv6 for the same machine.</a:t>
            </a:r>
            <a:endParaRPr dirty="0"/>
          </a:p>
          <a:p>
            <a:pPr marL="457200" lvl="0" indent="0" algn="l" rtl="0">
              <a:spcBef>
                <a:spcPts val="1200"/>
              </a:spcBef>
              <a:spcAft>
                <a:spcPts val="0"/>
              </a:spcAft>
              <a:buNone/>
            </a:pPr>
            <a:endParaRPr dirty="0"/>
          </a:p>
          <a:p>
            <a:pPr marL="457200" lvl="0" indent="0" algn="l" rtl="0">
              <a:spcBef>
                <a:spcPts val="1200"/>
              </a:spcBef>
              <a:spcAft>
                <a:spcPts val="0"/>
              </a:spcAft>
              <a:buNone/>
            </a:pPr>
            <a:endParaRPr dirty="0"/>
          </a:p>
          <a:p>
            <a:pPr marL="0" lvl="0" indent="0" algn="l" rtl="0">
              <a:spcBef>
                <a:spcPts val="1200"/>
              </a:spcBef>
              <a:spcAft>
                <a:spcPts val="1200"/>
              </a:spcAft>
              <a:buNone/>
            </a:pPr>
            <a:endParaRPr dirty="0"/>
          </a:p>
        </p:txBody>
      </p:sp>
      <p:pic>
        <p:nvPicPr>
          <p:cNvPr id="92" name="Google Shape;92;p19"/>
          <p:cNvPicPr preferRelativeResize="0"/>
          <p:nvPr/>
        </p:nvPicPr>
        <p:blipFill>
          <a:blip r:embed="rId3">
            <a:alphaModFix/>
          </a:blip>
          <a:stretch>
            <a:fillRect/>
          </a:stretch>
        </p:blipFill>
        <p:spPr>
          <a:xfrm>
            <a:off x="445575" y="2227875"/>
            <a:ext cx="3664050" cy="1157325"/>
          </a:xfrm>
          <a:prstGeom prst="rect">
            <a:avLst/>
          </a:prstGeom>
          <a:noFill/>
          <a:ln>
            <a:noFill/>
          </a:ln>
        </p:spPr>
      </p:pic>
      <p:pic>
        <p:nvPicPr>
          <p:cNvPr id="93" name="Google Shape;93;p19"/>
          <p:cNvPicPr preferRelativeResize="0"/>
          <p:nvPr/>
        </p:nvPicPr>
        <p:blipFill>
          <a:blip r:embed="rId4">
            <a:alphaModFix/>
          </a:blip>
          <a:stretch>
            <a:fillRect/>
          </a:stretch>
        </p:blipFill>
        <p:spPr>
          <a:xfrm>
            <a:off x="4109625" y="2227875"/>
            <a:ext cx="4560151" cy="25952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How do I know IPv6 is enabled</a:t>
            </a:r>
            <a:endParaRPr/>
          </a:p>
        </p:txBody>
      </p:sp>
      <p:sp>
        <p:nvSpPr>
          <p:cNvPr id="99" name="Google Shape;99;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Link Local probably is!</a:t>
            </a:r>
            <a:endParaRPr dirty="0"/>
          </a:p>
          <a:p>
            <a:pPr marL="457200" lvl="0" indent="0" algn="l" rtl="0">
              <a:spcBef>
                <a:spcPts val="1200"/>
              </a:spcBef>
              <a:spcAft>
                <a:spcPts val="1200"/>
              </a:spcAft>
              <a:buNone/>
            </a:pPr>
            <a:endParaRPr dirty="0"/>
          </a:p>
        </p:txBody>
      </p:sp>
      <p:pic>
        <p:nvPicPr>
          <p:cNvPr id="100" name="Google Shape;100;p20"/>
          <p:cNvPicPr preferRelativeResize="0"/>
          <p:nvPr/>
        </p:nvPicPr>
        <p:blipFill>
          <a:blip r:embed="rId3">
            <a:alphaModFix/>
          </a:blip>
          <a:stretch>
            <a:fillRect/>
          </a:stretch>
        </p:blipFill>
        <p:spPr>
          <a:xfrm>
            <a:off x="876625" y="1757375"/>
            <a:ext cx="7080774" cy="1593575"/>
          </a:xfrm>
          <a:prstGeom prst="rect">
            <a:avLst/>
          </a:prstGeom>
          <a:noFill/>
          <a:ln>
            <a:noFill/>
          </a:ln>
        </p:spPr>
      </p:pic>
      <p:pic>
        <p:nvPicPr>
          <p:cNvPr id="101" name="Google Shape;101;p20"/>
          <p:cNvPicPr preferRelativeResize="0"/>
          <p:nvPr/>
        </p:nvPicPr>
        <p:blipFill>
          <a:blip r:embed="rId4">
            <a:alphaModFix/>
          </a:blip>
          <a:stretch>
            <a:fillRect/>
          </a:stretch>
        </p:blipFill>
        <p:spPr>
          <a:xfrm>
            <a:off x="1108450" y="3026463"/>
            <a:ext cx="6819900" cy="16859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Finding other host on the local network</a:t>
            </a:r>
            <a:endParaRPr/>
          </a:p>
        </p:txBody>
      </p:sp>
      <p:sp>
        <p:nvSpPr>
          <p:cNvPr id="107" name="Google Shape;107;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914400" lvl="0" indent="-342900" algn="l" rtl="0">
              <a:spcBef>
                <a:spcPts val="0"/>
              </a:spcBef>
              <a:spcAft>
                <a:spcPts val="0"/>
              </a:spcAft>
              <a:buSzPts val="1800"/>
              <a:buChar char="●"/>
            </a:pPr>
            <a:r>
              <a:rPr lang="en" dirty="0"/>
              <a:t>ping6 ff02::1 </a:t>
            </a:r>
            <a:endParaRPr dirty="0"/>
          </a:p>
          <a:p>
            <a:pPr marL="1371600" lvl="1" indent="-317500" algn="l" rtl="0">
              <a:spcBef>
                <a:spcPts val="0"/>
              </a:spcBef>
              <a:spcAft>
                <a:spcPts val="0"/>
              </a:spcAft>
              <a:buSzPts val="1400"/>
              <a:buChar char="○"/>
            </a:pPr>
            <a:r>
              <a:rPr lang="en" dirty="0"/>
              <a:t>Reveals all link local address on your network</a:t>
            </a:r>
            <a:endParaRPr dirty="0"/>
          </a:p>
          <a:p>
            <a:pPr marL="914400" lvl="0" indent="-342900" algn="l" rtl="0">
              <a:spcBef>
                <a:spcPts val="0"/>
              </a:spcBef>
              <a:spcAft>
                <a:spcPts val="0"/>
              </a:spcAft>
              <a:buSzPts val="1800"/>
              <a:buChar char="●"/>
            </a:pPr>
            <a:r>
              <a:rPr lang="en" dirty="0"/>
              <a:t>ping6 ff02::2</a:t>
            </a:r>
            <a:endParaRPr dirty="0"/>
          </a:p>
          <a:p>
            <a:pPr marL="1371600" lvl="1" indent="-317500" algn="l" rtl="0">
              <a:spcBef>
                <a:spcPts val="0"/>
              </a:spcBef>
              <a:spcAft>
                <a:spcPts val="0"/>
              </a:spcAft>
              <a:buSzPts val="1400"/>
              <a:buChar char="○"/>
            </a:pPr>
            <a:r>
              <a:rPr lang="en" dirty="0"/>
              <a:t>Reveals the router for the link local address</a:t>
            </a:r>
            <a:endParaRPr dirty="0"/>
          </a:p>
          <a:p>
            <a:pPr marL="914400" lvl="0" indent="-342900" algn="l" rtl="0">
              <a:spcBef>
                <a:spcPts val="0"/>
              </a:spcBef>
              <a:spcAft>
                <a:spcPts val="0"/>
              </a:spcAft>
              <a:buSzPts val="1800"/>
              <a:buChar char="●"/>
            </a:pPr>
            <a:r>
              <a:rPr lang="en" dirty="0"/>
              <a:t>Scan6 -v -i &lt;interface&gt; -L</a:t>
            </a:r>
            <a:endParaRPr dirty="0"/>
          </a:p>
          <a:p>
            <a:pPr marL="1371600" lvl="1" indent="-317500" algn="l" rtl="0">
              <a:spcBef>
                <a:spcPts val="0"/>
              </a:spcBef>
              <a:spcAft>
                <a:spcPts val="0"/>
              </a:spcAft>
              <a:buSzPts val="1400"/>
              <a:buChar char="○"/>
            </a:pPr>
            <a:r>
              <a:rPr lang="en" dirty="0"/>
              <a:t>Cleaner output then ping6 above</a:t>
            </a:r>
            <a:endParaRPr dirty="0"/>
          </a:p>
          <a:p>
            <a:pPr marL="914400" lvl="0" indent="-342900" algn="l" rtl="0">
              <a:spcBef>
                <a:spcPts val="0"/>
              </a:spcBef>
              <a:spcAft>
                <a:spcPts val="0"/>
              </a:spcAft>
              <a:buSzPts val="1800"/>
              <a:buChar char="●"/>
            </a:pPr>
            <a:r>
              <a:rPr lang="en" dirty="0"/>
              <a:t>Nmap/masscan for IPv6 (Good Luck!)</a:t>
            </a:r>
            <a:endParaRPr dirty="0"/>
          </a:p>
          <a:p>
            <a:pPr marL="914400" lvl="0" indent="-342900" algn="l" rtl="0">
              <a:spcBef>
                <a:spcPts val="0"/>
              </a:spcBef>
              <a:spcAft>
                <a:spcPts val="0"/>
              </a:spcAft>
              <a:buSzPts val="1800"/>
              <a:buChar char="●"/>
            </a:pPr>
            <a:r>
              <a:rPr lang="en" dirty="0"/>
              <a:t>TCPDUMP (All I see is red head, blonde, and brunette) </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TotalTime>
  <Words>1094</Words>
  <Application>Microsoft Office PowerPoint</Application>
  <PresentationFormat>On-screen Show (16:9)</PresentationFormat>
  <Paragraphs>95</Paragraphs>
  <Slides>16</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Roboto</vt:lpstr>
      <vt:lpstr>Arial</vt:lpstr>
      <vt:lpstr>Simple Dark</vt:lpstr>
      <vt:lpstr>IPV6 Attacks</vt:lpstr>
      <vt:lpstr>Legal BS</vt:lpstr>
      <vt:lpstr>What this talk is and isn’t</vt:lpstr>
      <vt:lpstr>What this talk is and isn’t (cont.)</vt:lpstr>
      <vt:lpstr>IPv4 vs IPv6 Fight!</vt:lpstr>
      <vt:lpstr>Things people forget about IPv6</vt:lpstr>
      <vt:lpstr>Firewall what firewall?</vt:lpstr>
      <vt:lpstr>How do I know IPv6 is enabled</vt:lpstr>
      <vt:lpstr>Finding other host on the local network</vt:lpstr>
      <vt:lpstr>MDNS is always a problem</vt:lpstr>
      <vt:lpstr>IPv6 Take over!</vt:lpstr>
      <vt:lpstr>Wait! WTF is NDP</vt:lpstr>
      <vt:lpstr>Unsolicited Router Advertisements</vt:lpstr>
      <vt:lpstr>Ok, but how do we abuse this?</vt:lpstr>
      <vt:lpstr>But How do i fix this?</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IPV6 Attacks</dc:title>
  <cp:lastModifiedBy>David Tieche</cp:lastModifiedBy>
  <cp:revision>3</cp:revision>
  <dcterms:modified xsi:type="dcterms:W3CDTF">2024-02-10T15:40:05Z</dcterms:modified>
</cp:coreProperties>
</file>