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24,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21497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24,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428482010"/>
      </p:ext>
    </p:extLst>
  </p:cSld>
  <p:clrMap bg1="lt1" tx1="dk1" bg2="lt2" tx2="dk2" accent1="accent1" accent2="accent2" accent3="accent3" accent4="accent4" accent5="accent5" accent6="accent6" hlink="hlink" folHlink="folHlink"/>
  <p:sldLayoutIdLst>
    <p:sldLayoutId id="2147483727" r:id="rId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8473-E03A-6EAB-EF6B-0A9024E6A991}"/>
              </a:ext>
            </a:extLst>
          </p:cNvPr>
          <p:cNvSpPr>
            <a:spLocks noGrp="1"/>
          </p:cNvSpPr>
          <p:nvPr>
            <p:ph type="ctrTitle"/>
          </p:nvPr>
        </p:nvSpPr>
        <p:spPr>
          <a:xfrm>
            <a:off x="1016000" y="5595098"/>
            <a:ext cx="10160000" cy="753326"/>
          </a:xfrm>
        </p:spPr>
        <p:txBody>
          <a:bodyPr anchor="t">
            <a:normAutofit/>
          </a:bodyPr>
          <a:lstStyle/>
          <a:p>
            <a:r>
              <a:rPr lang="en-US" dirty="0" err="1"/>
              <a:t>OpenAI</a:t>
            </a:r>
            <a:r>
              <a:rPr lang="en-US" dirty="0"/>
              <a:t> Tax Advisor</a:t>
            </a:r>
          </a:p>
        </p:txBody>
      </p:sp>
      <p:sp>
        <p:nvSpPr>
          <p:cNvPr id="3" name="Subtitle 2">
            <a:extLst>
              <a:ext uri="{FF2B5EF4-FFF2-40B4-BE49-F238E27FC236}">
                <a16:creationId xmlns:a16="http://schemas.microsoft.com/office/drawing/2014/main" id="{8902AEC9-8664-7CE0-8D37-7F0DF0BBEF51}"/>
              </a:ext>
            </a:extLst>
          </p:cNvPr>
          <p:cNvSpPr>
            <a:spLocks noGrp="1"/>
          </p:cNvSpPr>
          <p:nvPr>
            <p:ph type="subTitle" idx="1"/>
          </p:nvPr>
        </p:nvSpPr>
        <p:spPr>
          <a:xfrm>
            <a:off x="3034346" y="4971548"/>
            <a:ext cx="5768283" cy="505326"/>
          </a:xfrm>
        </p:spPr>
        <p:txBody>
          <a:bodyPr anchor="b">
            <a:normAutofit fontScale="85000" lnSpcReduction="10000"/>
          </a:bodyPr>
          <a:lstStyle/>
          <a:p>
            <a:r>
              <a:rPr lang="en-US" dirty="0"/>
              <a:t>Open AI, Azure Speech Service, Neo4j </a:t>
            </a:r>
            <a:r>
              <a:rPr lang="en-US" dirty="0" err="1"/>
              <a:t>GraphDB</a:t>
            </a:r>
            <a:endParaRPr lang="en-US" dirty="0"/>
          </a:p>
        </p:txBody>
      </p:sp>
      <p:pic>
        <p:nvPicPr>
          <p:cNvPr id="4" name="Picture 3" descr="Neon 3D circle art">
            <a:extLst>
              <a:ext uri="{FF2B5EF4-FFF2-40B4-BE49-F238E27FC236}">
                <a16:creationId xmlns:a16="http://schemas.microsoft.com/office/drawing/2014/main" id="{1DAAA3E9-B959-B7FA-8153-FC43463977F4}"/>
              </a:ext>
            </a:extLst>
          </p:cNvPr>
          <p:cNvPicPr>
            <a:picLocks noChangeAspect="1"/>
          </p:cNvPicPr>
          <p:nvPr/>
        </p:nvPicPr>
        <p:blipFill rotWithShape="1">
          <a:blip r:embed="rId2"/>
          <a:srcRect t="31836" b="637"/>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4050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8B0D73-9BAF-4601-9F4B-0636F2DED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5068F-4385-4DDC-AE5A-E1E44D507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8095" y="0"/>
            <a:ext cx="9543905" cy="6858000"/>
          </a:xfrm>
          <a:custGeom>
            <a:avLst/>
            <a:gdLst>
              <a:gd name="connsiteX0" fmla="*/ 0 w 9543905"/>
              <a:gd name="connsiteY0" fmla="*/ 0 h 6858000"/>
              <a:gd name="connsiteX1" fmla="*/ 5842734 w 9543905"/>
              <a:gd name="connsiteY1" fmla="*/ 0 h 6858000"/>
              <a:gd name="connsiteX2" fmla="*/ 9543905 w 9543905"/>
              <a:gd name="connsiteY2" fmla="*/ 0 h 6858000"/>
              <a:gd name="connsiteX3" fmla="*/ 9543905 w 9543905"/>
              <a:gd name="connsiteY3" fmla="*/ 6858000 h 6858000"/>
              <a:gd name="connsiteX4" fmla="*/ 113035 w 9543905"/>
              <a:gd name="connsiteY4" fmla="*/ 6858000 h 6858000"/>
              <a:gd name="connsiteX5" fmla="*/ 115048 w 9543905"/>
              <a:gd name="connsiteY5" fmla="*/ 6806616 h 6858000"/>
              <a:gd name="connsiteX6" fmla="*/ 133345 w 9543905"/>
              <a:gd name="connsiteY6" fmla="*/ 6699516 h 6858000"/>
              <a:gd name="connsiteX7" fmla="*/ 146630 w 9543905"/>
              <a:gd name="connsiteY7" fmla="*/ 6663803 h 6858000"/>
              <a:gd name="connsiteX8" fmla="*/ 168465 w 9543905"/>
              <a:gd name="connsiteY8" fmla="*/ 6603822 h 6858000"/>
              <a:gd name="connsiteX9" fmla="*/ 182787 w 9543905"/>
              <a:gd name="connsiteY9" fmla="*/ 6531864 h 6858000"/>
              <a:gd name="connsiteX10" fmla="*/ 194216 w 9543905"/>
              <a:gd name="connsiteY10" fmla="*/ 6492765 h 6858000"/>
              <a:gd name="connsiteX11" fmla="*/ 213675 w 9543905"/>
              <a:gd name="connsiteY11" fmla="*/ 6439094 h 6858000"/>
              <a:gd name="connsiteX12" fmla="*/ 245570 w 9543905"/>
              <a:gd name="connsiteY12" fmla="*/ 6358480 h 6858000"/>
              <a:gd name="connsiteX13" fmla="*/ 258381 w 9543905"/>
              <a:gd name="connsiteY13" fmla="*/ 6310095 h 6858000"/>
              <a:gd name="connsiteX14" fmla="*/ 299437 w 9543905"/>
              <a:gd name="connsiteY14" fmla="*/ 6179986 h 6858000"/>
              <a:gd name="connsiteX15" fmla="*/ 352806 w 9543905"/>
              <a:gd name="connsiteY15" fmla="*/ 6054139 h 6858000"/>
              <a:gd name="connsiteX16" fmla="*/ 395865 w 9543905"/>
              <a:gd name="connsiteY16" fmla="*/ 5960500 h 6858000"/>
              <a:gd name="connsiteX17" fmla="*/ 396933 w 9543905"/>
              <a:gd name="connsiteY17" fmla="*/ 5948942 h 6858000"/>
              <a:gd name="connsiteX18" fmla="*/ 397312 w 9543905"/>
              <a:gd name="connsiteY18" fmla="*/ 5948720 h 6858000"/>
              <a:gd name="connsiteX19" fmla="*/ 397625 w 9543905"/>
              <a:gd name="connsiteY19" fmla="*/ 5937773 h 6858000"/>
              <a:gd name="connsiteX20" fmla="*/ 396513 w 9543905"/>
              <a:gd name="connsiteY20" fmla="*/ 5917147 h 6858000"/>
              <a:gd name="connsiteX21" fmla="*/ 400473 w 9543905"/>
              <a:gd name="connsiteY21" fmla="*/ 5919724 h 6858000"/>
              <a:gd name="connsiteX22" fmla="*/ 412664 w 9543905"/>
              <a:gd name="connsiteY22" fmla="*/ 5903746 h 6858000"/>
              <a:gd name="connsiteX23" fmla="*/ 414169 w 9543905"/>
              <a:gd name="connsiteY23" fmla="*/ 5903208 h 6858000"/>
              <a:gd name="connsiteX24" fmla="*/ 413727 w 9543905"/>
              <a:gd name="connsiteY24" fmla="*/ 5898076 h 6858000"/>
              <a:gd name="connsiteX25" fmla="*/ 403782 w 9543905"/>
              <a:gd name="connsiteY25" fmla="*/ 5872729 h 6858000"/>
              <a:gd name="connsiteX26" fmla="*/ 434241 w 9543905"/>
              <a:gd name="connsiteY26" fmla="*/ 5827091 h 6858000"/>
              <a:gd name="connsiteX27" fmla="*/ 448249 w 9543905"/>
              <a:gd name="connsiteY27" fmla="*/ 5779409 h 6858000"/>
              <a:gd name="connsiteX28" fmla="*/ 449380 w 9543905"/>
              <a:gd name="connsiteY28" fmla="*/ 5776821 h 6858000"/>
              <a:gd name="connsiteX29" fmla="*/ 450993 w 9543905"/>
              <a:gd name="connsiteY29" fmla="*/ 5776128 h 6858000"/>
              <a:gd name="connsiteX30" fmla="*/ 450629 w 9543905"/>
              <a:gd name="connsiteY30" fmla="*/ 5769741 h 6858000"/>
              <a:gd name="connsiteX31" fmla="*/ 452931 w 9543905"/>
              <a:gd name="connsiteY31" fmla="*/ 5689610 h 6858000"/>
              <a:gd name="connsiteX32" fmla="*/ 467780 w 9543905"/>
              <a:gd name="connsiteY32" fmla="*/ 5558397 h 6858000"/>
              <a:gd name="connsiteX33" fmla="*/ 472240 w 9543905"/>
              <a:gd name="connsiteY33" fmla="*/ 5399206 h 6858000"/>
              <a:gd name="connsiteX34" fmla="*/ 476924 w 9543905"/>
              <a:gd name="connsiteY34" fmla="*/ 5371442 h 6858000"/>
              <a:gd name="connsiteX35" fmla="*/ 480171 w 9543905"/>
              <a:gd name="connsiteY35" fmla="*/ 5370976 h 6858000"/>
              <a:gd name="connsiteX36" fmla="*/ 480955 w 9543905"/>
              <a:gd name="connsiteY36" fmla="*/ 5366567 h 6858000"/>
              <a:gd name="connsiteX37" fmla="*/ 478302 w 9543905"/>
              <a:gd name="connsiteY37" fmla="*/ 5363282 h 6858000"/>
              <a:gd name="connsiteX38" fmla="*/ 479189 w 9543905"/>
              <a:gd name="connsiteY38" fmla="*/ 5358023 h 6858000"/>
              <a:gd name="connsiteX39" fmla="*/ 480748 w 9543905"/>
              <a:gd name="connsiteY39" fmla="*/ 5343820 h 6858000"/>
              <a:gd name="connsiteX40" fmla="*/ 486553 w 9543905"/>
              <a:gd name="connsiteY40" fmla="*/ 5338013 h 6858000"/>
              <a:gd name="connsiteX41" fmla="*/ 486699 w 9543905"/>
              <a:gd name="connsiteY41" fmla="*/ 5337090 h 6858000"/>
              <a:gd name="connsiteX42" fmla="*/ 485890 w 9543905"/>
              <a:gd name="connsiteY42" fmla="*/ 5328734 h 6858000"/>
              <a:gd name="connsiteX43" fmla="*/ 486120 w 9543905"/>
              <a:gd name="connsiteY43" fmla="*/ 5308370 h 6858000"/>
              <a:gd name="connsiteX44" fmla="*/ 486426 w 9543905"/>
              <a:gd name="connsiteY44" fmla="*/ 5308221 h 6858000"/>
              <a:gd name="connsiteX45" fmla="*/ 485506 w 9543905"/>
              <a:gd name="connsiteY45" fmla="*/ 5294605 h 6858000"/>
              <a:gd name="connsiteX46" fmla="*/ 491057 w 9543905"/>
              <a:gd name="connsiteY46" fmla="*/ 5282657 h 6858000"/>
              <a:gd name="connsiteX47" fmla="*/ 483922 w 9543905"/>
              <a:gd name="connsiteY47" fmla="*/ 5267541 h 6858000"/>
              <a:gd name="connsiteX48" fmla="*/ 491468 w 9543905"/>
              <a:gd name="connsiteY48" fmla="*/ 5246672 h 6858000"/>
              <a:gd name="connsiteX49" fmla="*/ 486307 w 9543905"/>
              <a:gd name="connsiteY49" fmla="*/ 5192552 h 6858000"/>
              <a:gd name="connsiteX50" fmla="*/ 459588 w 9543905"/>
              <a:gd name="connsiteY50" fmla="*/ 4987201 h 6858000"/>
              <a:gd name="connsiteX51" fmla="*/ 467423 w 9543905"/>
              <a:gd name="connsiteY51" fmla="*/ 4870985 h 6858000"/>
              <a:gd name="connsiteX52" fmla="*/ 467484 w 9543905"/>
              <a:gd name="connsiteY52" fmla="*/ 4868602 h 6858000"/>
              <a:gd name="connsiteX53" fmla="*/ 474862 w 9543905"/>
              <a:gd name="connsiteY53" fmla="*/ 4813579 h 6858000"/>
              <a:gd name="connsiteX54" fmla="*/ 477179 w 9543905"/>
              <a:gd name="connsiteY54" fmla="*/ 4740625 h 6858000"/>
              <a:gd name="connsiteX55" fmla="*/ 493578 w 9543905"/>
              <a:gd name="connsiteY55" fmla="*/ 4668390 h 6858000"/>
              <a:gd name="connsiteX56" fmla="*/ 492448 w 9543905"/>
              <a:gd name="connsiteY56" fmla="*/ 4574647 h 6858000"/>
              <a:gd name="connsiteX57" fmla="*/ 494912 w 9543905"/>
              <a:gd name="connsiteY57" fmla="*/ 4570352 h 6858000"/>
              <a:gd name="connsiteX58" fmla="*/ 498070 w 9543905"/>
              <a:gd name="connsiteY58" fmla="*/ 4551981 h 6858000"/>
              <a:gd name="connsiteX59" fmla="*/ 507334 w 9543905"/>
              <a:gd name="connsiteY59" fmla="*/ 4548274 h 6858000"/>
              <a:gd name="connsiteX60" fmla="*/ 518089 w 9543905"/>
              <a:gd name="connsiteY60" fmla="*/ 4521680 h 6858000"/>
              <a:gd name="connsiteX61" fmla="*/ 521565 w 9543905"/>
              <a:gd name="connsiteY61" fmla="*/ 4487456 h 6858000"/>
              <a:gd name="connsiteX62" fmla="*/ 528714 w 9543905"/>
              <a:gd name="connsiteY62" fmla="*/ 4323362 h 6858000"/>
              <a:gd name="connsiteX63" fmla="*/ 538339 w 9543905"/>
              <a:gd name="connsiteY63" fmla="*/ 4226015 h 6858000"/>
              <a:gd name="connsiteX64" fmla="*/ 561579 w 9543905"/>
              <a:gd name="connsiteY64" fmla="*/ 4139640 h 6858000"/>
              <a:gd name="connsiteX65" fmla="*/ 587826 w 9543905"/>
              <a:gd name="connsiteY65" fmla="*/ 4051175 h 6858000"/>
              <a:gd name="connsiteX66" fmla="*/ 611782 w 9543905"/>
              <a:gd name="connsiteY66" fmla="*/ 3930565 h 6858000"/>
              <a:gd name="connsiteX67" fmla="*/ 601463 w 9543905"/>
              <a:gd name="connsiteY67" fmla="*/ 3870459 h 6858000"/>
              <a:gd name="connsiteX68" fmla="*/ 600475 w 9543905"/>
              <a:gd name="connsiteY68" fmla="*/ 3830272 h 6858000"/>
              <a:gd name="connsiteX69" fmla="*/ 626389 w 9543905"/>
              <a:gd name="connsiteY69" fmla="*/ 3742026 h 6858000"/>
              <a:gd name="connsiteX70" fmla="*/ 624630 w 9543905"/>
              <a:gd name="connsiteY70" fmla="*/ 3540743 h 6858000"/>
              <a:gd name="connsiteX71" fmla="*/ 624342 w 9543905"/>
              <a:gd name="connsiteY71" fmla="*/ 3381705 h 6858000"/>
              <a:gd name="connsiteX72" fmla="*/ 633622 w 9543905"/>
              <a:gd name="connsiteY72" fmla="*/ 3312232 h 6858000"/>
              <a:gd name="connsiteX73" fmla="*/ 633589 w 9543905"/>
              <a:gd name="connsiteY73" fmla="*/ 3200114 h 6858000"/>
              <a:gd name="connsiteX74" fmla="*/ 596964 w 9543905"/>
              <a:gd name="connsiteY74" fmla="*/ 3046420 h 6858000"/>
              <a:gd name="connsiteX75" fmla="*/ 580466 w 9543905"/>
              <a:gd name="connsiteY75" fmla="*/ 2973584 h 6858000"/>
              <a:gd name="connsiteX76" fmla="*/ 546593 w 9543905"/>
              <a:gd name="connsiteY76" fmla="*/ 2905280 h 6858000"/>
              <a:gd name="connsiteX77" fmla="*/ 532528 w 9543905"/>
              <a:gd name="connsiteY77" fmla="*/ 2866431 h 6858000"/>
              <a:gd name="connsiteX78" fmla="*/ 519586 w 9543905"/>
              <a:gd name="connsiteY78" fmla="*/ 2811740 h 6858000"/>
              <a:gd name="connsiteX79" fmla="*/ 515093 w 9543905"/>
              <a:gd name="connsiteY79" fmla="*/ 2731228 h 6858000"/>
              <a:gd name="connsiteX80" fmla="*/ 512818 w 9543905"/>
              <a:gd name="connsiteY80" fmla="*/ 2709472 h 6858000"/>
              <a:gd name="connsiteX81" fmla="*/ 507087 w 9543905"/>
              <a:gd name="connsiteY81" fmla="*/ 2703419 h 6858000"/>
              <a:gd name="connsiteX82" fmla="*/ 506754 w 9543905"/>
              <a:gd name="connsiteY82" fmla="*/ 2700412 h 6858000"/>
              <a:gd name="connsiteX83" fmla="*/ 504932 w 9543905"/>
              <a:gd name="connsiteY83" fmla="*/ 2693732 h 6858000"/>
              <a:gd name="connsiteX84" fmla="*/ 510467 w 9543905"/>
              <a:gd name="connsiteY84" fmla="*/ 2692400 h 6858000"/>
              <a:gd name="connsiteX85" fmla="*/ 518323 w 9543905"/>
              <a:gd name="connsiteY85" fmla="*/ 2680281 h 6858000"/>
              <a:gd name="connsiteX86" fmla="*/ 498585 w 9543905"/>
              <a:gd name="connsiteY86" fmla="*/ 2643422 h 6858000"/>
              <a:gd name="connsiteX87" fmla="*/ 496335 w 9543905"/>
              <a:gd name="connsiteY87" fmla="*/ 2638976 h 6858000"/>
              <a:gd name="connsiteX88" fmla="*/ 500927 w 9543905"/>
              <a:gd name="connsiteY88" fmla="*/ 2633025 h 6858000"/>
              <a:gd name="connsiteX89" fmla="*/ 494667 w 9543905"/>
              <a:gd name="connsiteY89" fmla="*/ 2551656 h 6858000"/>
              <a:gd name="connsiteX90" fmla="*/ 451967 w 9543905"/>
              <a:gd name="connsiteY90" fmla="*/ 2435035 h 6858000"/>
              <a:gd name="connsiteX91" fmla="*/ 428919 w 9543905"/>
              <a:gd name="connsiteY91" fmla="*/ 2154428 h 6858000"/>
              <a:gd name="connsiteX92" fmla="*/ 437429 w 9543905"/>
              <a:gd name="connsiteY92" fmla="*/ 2109159 h 6858000"/>
              <a:gd name="connsiteX93" fmla="*/ 427197 w 9543905"/>
              <a:gd name="connsiteY93" fmla="*/ 1941070 h 6858000"/>
              <a:gd name="connsiteX94" fmla="*/ 418479 w 9543905"/>
              <a:gd name="connsiteY94" fmla="*/ 1762854 h 6858000"/>
              <a:gd name="connsiteX95" fmla="*/ 384196 w 9543905"/>
              <a:gd name="connsiteY95" fmla="*/ 1551024 h 6858000"/>
              <a:gd name="connsiteX96" fmla="*/ 383609 w 9543905"/>
              <a:gd name="connsiteY96" fmla="*/ 1346413 h 6858000"/>
              <a:gd name="connsiteX97" fmla="*/ 391601 w 9543905"/>
              <a:gd name="connsiteY97" fmla="*/ 1291575 h 6858000"/>
              <a:gd name="connsiteX98" fmla="*/ 397626 w 9543905"/>
              <a:gd name="connsiteY98" fmla="*/ 1281803 h 6858000"/>
              <a:gd name="connsiteX99" fmla="*/ 393645 w 9543905"/>
              <a:gd name="connsiteY99" fmla="*/ 1279388 h 6858000"/>
              <a:gd name="connsiteX100" fmla="*/ 374754 w 9543905"/>
              <a:gd name="connsiteY100" fmla="*/ 1278565 h 6858000"/>
              <a:gd name="connsiteX101" fmla="*/ 374525 w 9543905"/>
              <a:gd name="connsiteY101" fmla="*/ 1256221 h 6858000"/>
              <a:gd name="connsiteX102" fmla="*/ 374689 w 9543905"/>
              <a:gd name="connsiteY102" fmla="*/ 1252267 h 6858000"/>
              <a:gd name="connsiteX103" fmla="*/ 370937 w 9543905"/>
              <a:gd name="connsiteY103" fmla="*/ 1238629 h 6858000"/>
              <a:gd name="connsiteX104" fmla="*/ 375383 w 9543905"/>
              <a:gd name="connsiteY104" fmla="*/ 1232055 h 6858000"/>
              <a:gd name="connsiteX105" fmla="*/ 373681 w 9543905"/>
              <a:gd name="connsiteY105" fmla="*/ 1209574 h 6858000"/>
              <a:gd name="connsiteX106" fmla="*/ 365238 w 9543905"/>
              <a:gd name="connsiteY106" fmla="*/ 1185229 h 6858000"/>
              <a:gd name="connsiteX107" fmla="*/ 319012 w 9543905"/>
              <a:gd name="connsiteY107" fmla="*/ 1072728 h 6858000"/>
              <a:gd name="connsiteX108" fmla="*/ 294836 w 9543905"/>
              <a:gd name="connsiteY108" fmla="*/ 1003603 h 6858000"/>
              <a:gd name="connsiteX109" fmla="*/ 291121 w 9543905"/>
              <a:gd name="connsiteY109" fmla="*/ 974494 h 6858000"/>
              <a:gd name="connsiteX110" fmla="*/ 282255 w 9543905"/>
              <a:gd name="connsiteY110" fmla="*/ 935756 h 6858000"/>
              <a:gd name="connsiteX111" fmla="*/ 270842 w 9543905"/>
              <a:gd name="connsiteY111" fmla="*/ 865189 h 6858000"/>
              <a:gd name="connsiteX112" fmla="*/ 248146 w 9543905"/>
              <a:gd name="connsiteY112" fmla="*/ 774216 h 6858000"/>
              <a:gd name="connsiteX113" fmla="*/ 224374 w 9543905"/>
              <a:gd name="connsiteY113" fmla="*/ 737534 h 6858000"/>
              <a:gd name="connsiteX114" fmla="*/ 217373 w 9543905"/>
              <a:gd name="connsiteY114" fmla="*/ 729972 h 6858000"/>
              <a:gd name="connsiteX115" fmla="*/ 217676 w 9543905"/>
              <a:gd name="connsiteY115" fmla="*/ 725436 h 6858000"/>
              <a:gd name="connsiteX116" fmla="*/ 208900 w 9543905"/>
              <a:gd name="connsiteY116" fmla="*/ 698394 h 6858000"/>
              <a:gd name="connsiteX117" fmla="*/ 211888 w 9543905"/>
              <a:gd name="connsiteY117" fmla="*/ 667375 h 6858000"/>
              <a:gd name="connsiteX118" fmla="*/ 211018 w 9543905"/>
              <a:gd name="connsiteY118" fmla="*/ 666178 h 6858000"/>
              <a:gd name="connsiteX119" fmla="*/ 214525 w 9543905"/>
              <a:gd name="connsiteY119" fmla="*/ 662883 h 6858000"/>
              <a:gd name="connsiteX120" fmla="*/ 215214 w 9543905"/>
              <a:gd name="connsiteY120" fmla="*/ 657121 h 6858000"/>
              <a:gd name="connsiteX121" fmla="*/ 210708 w 9543905"/>
              <a:gd name="connsiteY121" fmla="*/ 642424 h 6858000"/>
              <a:gd name="connsiteX122" fmla="*/ 207958 w 9543905"/>
              <a:gd name="connsiteY122" fmla="*/ 637069 h 6858000"/>
              <a:gd name="connsiteX123" fmla="*/ 206178 w 9543905"/>
              <a:gd name="connsiteY123" fmla="*/ 628866 h 6858000"/>
              <a:gd name="connsiteX124" fmla="*/ 206470 w 9543905"/>
              <a:gd name="connsiteY124" fmla="*/ 628611 h 6858000"/>
              <a:gd name="connsiteX125" fmla="*/ 188537 w 9543905"/>
              <a:gd name="connsiteY125" fmla="*/ 584651 h 6858000"/>
              <a:gd name="connsiteX126" fmla="*/ 209579 w 9543905"/>
              <a:gd name="connsiteY126" fmla="*/ 529877 h 6858000"/>
              <a:gd name="connsiteX127" fmla="*/ 210596 w 9543905"/>
              <a:gd name="connsiteY127" fmla="*/ 508458 h 6858000"/>
              <a:gd name="connsiteX128" fmla="*/ 212933 w 9543905"/>
              <a:gd name="connsiteY128" fmla="*/ 496732 h 6858000"/>
              <a:gd name="connsiteX129" fmla="*/ 199102 w 9543905"/>
              <a:gd name="connsiteY129" fmla="*/ 460965 h 6858000"/>
              <a:gd name="connsiteX130" fmla="*/ 186473 w 9543905"/>
              <a:gd name="connsiteY130" fmla="*/ 433741 h 6858000"/>
              <a:gd name="connsiteX131" fmla="*/ 181436 w 9543905"/>
              <a:gd name="connsiteY131" fmla="*/ 421997 h 6858000"/>
              <a:gd name="connsiteX132" fmla="*/ 170704 w 9543905"/>
              <a:gd name="connsiteY132" fmla="*/ 401642 h 6858000"/>
              <a:gd name="connsiteX133" fmla="*/ 171505 w 9543905"/>
              <a:gd name="connsiteY133" fmla="*/ 399386 h 6858000"/>
              <a:gd name="connsiteX134" fmla="*/ 161629 w 9543905"/>
              <a:gd name="connsiteY134" fmla="*/ 385688 h 6858000"/>
              <a:gd name="connsiteX135" fmla="*/ 127466 w 9543905"/>
              <a:gd name="connsiteY135" fmla="*/ 336100 h 6858000"/>
              <a:gd name="connsiteX136" fmla="*/ 41200 w 9543905"/>
              <a:gd name="connsiteY136" fmla="*/ 98593 h 6858000"/>
              <a:gd name="connsiteX137" fmla="*/ 7716 w 9543905"/>
              <a:gd name="connsiteY137" fmla="*/ 298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9543905" h="6858000">
                <a:moveTo>
                  <a:pt x="0" y="0"/>
                </a:moveTo>
                <a:lnTo>
                  <a:pt x="5842734" y="0"/>
                </a:lnTo>
                <a:lnTo>
                  <a:pt x="9543905" y="0"/>
                </a:lnTo>
                <a:lnTo>
                  <a:pt x="9543905" y="6858000"/>
                </a:lnTo>
                <a:lnTo>
                  <a:pt x="113035" y="6858000"/>
                </a:lnTo>
                <a:lnTo>
                  <a:pt x="115048" y="6806616"/>
                </a:lnTo>
                <a:cubicBezTo>
                  <a:pt x="120726" y="6737180"/>
                  <a:pt x="153136" y="6794589"/>
                  <a:pt x="133345" y="6699516"/>
                </a:cubicBezTo>
                <a:cubicBezTo>
                  <a:pt x="148185" y="6694616"/>
                  <a:pt x="150415" y="6684031"/>
                  <a:pt x="146630" y="6663803"/>
                </a:cubicBezTo>
                <a:cubicBezTo>
                  <a:pt x="150398" y="6630381"/>
                  <a:pt x="183953" y="6643711"/>
                  <a:pt x="168465" y="6603822"/>
                </a:cubicBezTo>
                <a:cubicBezTo>
                  <a:pt x="179548" y="6578564"/>
                  <a:pt x="178495" y="6550373"/>
                  <a:pt x="182787" y="6531864"/>
                </a:cubicBezTo>
                <a:cubicBezTo>
                  <a:pt x="189730" y="6508814"/>
                  <a:pt x="191600" y="6519897"/>
                  <a:pt x="194216" y="6492765"/>
                </a:cubicBezTo>
                <a:cubicBezTo>
                  <a:pt x="200678" y="6460921"/>
                  <a:pt x="167243" y="6450335"/>
                  <a:pt x="213675" y="6439094"/>
                </a:cubicBezTo>
                <a:cubicBezTo>
                  <a:pt x="208532" y="6401962"/>
                  <a:pt x="228708" y="6401544"/>
                  <a:pt x="245570" y="6358480"/>
                </a:cubicBezTo>
                <a:cubicBezTo>
                  <a:pt x="237964" y="6335720"/>
                  <a:pt x="245657" y="6321909"/>
                  <a:pt x="258381" y="6310095"/>
                </a:cubicBezTo>
                <a:cubicBezTo>
                  <a:pt x="262827" y="6264292"/>
                  <a:pt x="285034" y="6228413"/>
                  <a:pt x="299437" y="6179986"/>
                </a:cubicBezTo>
                <a:lnTo>
                  <a:pt x="352806" y="6054139"/>
                </a:lnTo>
                <a:lnTo>
                  <a:pt x="395865" y="5960500"/>
                </a:lnTo>
                <a:cubicBezTo>
                  <a:pt x="395672" y="5954937"/>
                  <a:pt x="396070" y="5951333"/>
                  <a:pt x="396933" y="5948942"/>
                </a:cubicBezTo>
                <a:lnTo>
                  <a:pt x="397312" y="5948720"/>
                </a:lnTo>
                <a:lnTo>
                  <a:pt x="397625" y="5937773"/>
                </a:lnTo>
                <a:lnTo>
                  <a:pt x="396513" y="5917147"/>
                </a:lnTo>
                <a:lnTo>
                  <a:pt x="400473" y="5919724"/>
                </a:lnTo>
                <a:cubicBezTo>
                  <a:pt x="404305" y="5911737"/>
                  <a:pt x="408278" y="5906850"/>
                  <a:pt x="412664" y="5903746"/>
                </a:cubicBezTo>
                <a:lnTo>
                  <a:pt x="414169" y="5903208"/>
                </a:lnTo>
                <a:lnTo>
                  <a:pt x="413727" y="5898076"/>
                </a:lnTo>
                <a:cubicBezTo>
                  <a:pt x="411857" y="5889335"/>
                  <a:pt x="408715" y="5880830"/>
                  <a:pt x="403782" y="5872729"/>
                </a:cubicBezTo>
                <a:cubicBezTo>
                  <a:pt x="417521" y="5859140"/>
                  <a:pt x="427120" y="5843731"/>
                  <a:pt x="434241" y="5827091"/>
                </a:cubicBezTo>
                <a:lnTo>
                  <a:pt x="448249" y="5779409"/>
                </a:lnTo>
                <a:lnTo>
                  <a:pt x="449380" y="5776821"/>
                </a:lnTo>
                <a:lnTo>
                  <a:pt x="450993" y="5776128"/>
                </a:lnTo>
                <a:lnTo>
                  <a:pt x="450629" y="5769741"/>
                </a:lnTo>
                <a:lnTo>
                  <a:pt x="452931" y="5689610"/>
                </a:lnTo>
                <a:lnTo>
                  <a:pt x="467780" y="5558397"/>
                </a:lnTo>
                <a:lnTo>
                  <a:pt x="472240" y="5399206"/>
                </a:lnTo>
                <a:lnTo>
                  <a:pt x="476924" y="5371442"/>
                </a:lnTo>
                <a:lnTo>
                  <a:pt x="480171" y="5370976"/>
                </a:lnTo>
                <a:cubicBezTo>
                  <a:pt x="482187" y="5369956"/>
                  <a:pt x="482137" y="5368514"/>
                  <a:pt x="480955" y="5366567"/>
                </a:cubicBezTo>
                <a:lnTo>
                  <a:pt x="478302" y="5363282"/>
                </a:lnTo>
                <a:lnTo>
                  <a:pt x="479189" y="5358023"/>
                </a:lnTo>
                <a:lnTo>
                  <a:pt x="480748" y="5343820"/>
                </a:lnTo>
                <a:lnTo>
                  <a:pt x="486553" y="5338013"/>
                </a:lnTo>
                <a:lnTo>
                  <a:pt x="486699" y="5337090"/>
                </a:lnTo>
                <a:lnTo>
                  <a:pt x="485890" y="5328734"/>
                </a:lnTo>
                <a:cubicBezTo>
                  <a:pt x="485260" y="5319876"/>
                  <a:pt x="485157" y="5312696"/>
                  <a:pt x="486120" y="5308370"/>
                </a:cubicBezTo>
                <a:lnTo>
                  <a:pt x="486426" y="5308221"/>
                </a:lnTo>
                <a:lnTo>
                  <a:pt x="485506" y="5294605"/>
                </a:lnTo>
                <a:cubicBezTo>
                  <a:pt x="485962" y="5289997"/>
                  <a:pt x="487513" y="5285876"/>
                  <a:pt x="491057" y="5282657"/>
                </a:cubicBezTo>
                <a:lnTo>
                  <a:pt x="483922" y="5267541"/>
                </a:lnTo>
                <a:lnTo>
                  <a:pt x="491468" y="5246672"/>
                </a:lnTo>
                <a:cubicBezTo>
                  <a:pt x="497365" y="5227652"/>
                  <a:pt x="499424" y="5208939"/>
                  <a:pt x="486307" y="5192552"/>
                </a:cubicBezTo>
                <a:cubicBezTo>
                  <a:pt x="485311" y="5146540"/>
                  <a:pt x="462737" y="5040796"/>
                  <a:pt x="459588" y="4987201"/>
                </a:cubicBezTo>
                <a:cubicBezTo>
                  <a:pt x="438956" y="4958874"/>
                  <a:pt x="465515" y="4905977"/>
                  <a:pt x="467423" y="4870985"/>
                </a:cubicBezTo>
                <a:lnTo>
                  <a:pt x="467484" y="4868602"/>
                </a:lnTo>
                <a:lnTo>
                  <a:pt x="474862" y="4813579"/>
                </a:lnTo>
                <a:cubicBezTo>
                  <a:pt x="477584" y="4788540"/>
                  <a:pt x="478995" y="4763984"/>
                  <a:pt x="477179" y="4740625"/>
                </a:cubicBezTo>
                <a:cubicBezTo>
                  <a:pt x="518893" y="4697719"/>
                  <a:pt x="481998" y="4718465"/>
                  <a:pt x="493578" y="4668390"/>
                </a:cubicBezTo>
                <a:cubicBezTo>
                  <a:pt x="496122" y="4640728"/>
                  <a:pt x="492225" y="4590987"/>
                  <a:pt x="492448" y="4574647"/>
                </a:cubicBezTo>
                <a:lnTo>
                  <a:pt x="494912" y="4570352"/>
                </a:lnTo>
                <a:lnTo>
                  <a:pt x="498070" y="4551981"/>
                </a:lnTo>
                <a:lnTo>
                  <a:pt x="507334" y="4548274"/>
                </a:lnTo>
                <a:lnTo>
                  <a:pt x="518089" y="4521680"/>
                </a:lnTo>
                <a:cubicBezTo>
                  <a:pt x="520825" y="4511494"/>
                  <a:pt x="522251" y="4500266"/>
                  <a:pt x="521565" y="4487456"/>
                </a:cubicBezTo>
                <a:cubicBezTo>
                  <a:pt x="504782" y="4442892"/>
                  <a:pt x="551449" y="4378573"/>
                  <a:pt x="528714" y="4323362"/>
                </a:cubicBezTo>
                <a:cubicBezTo>
                  <a:pt x="523463" y="4302911"/>
                  <a:pt x="526228" y="4238701"/>
                  <a:pt x="538339" y="4226015"/>
                </a:cubicBezTo>
                <a:cubicBezTo>
                  <a:pt x="543816" y="4195395"/>
                  <a:pt x="553332" y="4168781"/>
                  <a:pt x="561579" y="4139640"/>
                </a:cubicBezTo>
                <a:cubicBezTo>
                  <a:pt x="546635" y="4107220"/>
                  <a:pt x="579122" y="4079408"/>
                  <a:pt x="587826" y="4051175"/>
                </a:cubicBezTo>
                <a:cubicBezTo>
                  <a:pt x="572784" y="4025794"/>
                  <a:pt x="605875" y="3991589"/>
                  <a:pt x="611782" y="3930565"/>
                </a:cubicBezTo>
                <a:cubicBezTo>
                  <a:pt x="594341" y="3902693"/>
                  <a:pt x="624108" y="3922757"/>
                  <a:pt x="601463" y="3870459"/>
                </a:cubicBezTo>
                <a:cubicBezTo>
                  <a:pt x="604016" y="3868663"/>
                  <a:pt x="596319" y="3851678"/>
                  <a:pt x="600475" y="3830272"/>
                </a:cubicBezTo>
                <a:cubicBezTo>
                  <a:pt x="604629" y="3808867"/>
                  <a:pt x="636306" y="3759999"/>
                  <a:pt x="626389" y="3742026"/>
                </a:cubicBezTo>
                <a:cubicBezTo>
                  <a:pt x="624520" y="3674540"/>
                  <a:pt x="625508" y="3604893"/>
                  <a:pt x="624630" y="3540743"/>
                </a:cubicBezTo>
                <a:cubicBezTo>
                  <a:pt x="623150" y="3469338"/>
                  <a:pt x="620481" y="3427862"/>
                  <a:pt x="624342" y="3381705"/>
                </a:cubicBezTo>
                <a:cubicBezTo>
                  <a:pt x="642605" y="3390744"/>
                  <a:pt x="615319" y="3292687"/>
                  <a:pt x="633622" y="3312232"/>
                </a:cubicBezTo>
                <a:cubicBezTo>
                  <a:pt x="652296" y="3290233"/>
                  <a:pt x="617155" y="3222214"/>
                  <a:pt x="633589" y="3200114"/>
                </a:cubicBezTo>
                <a:cubicBezTo>
                  <a:pt x="632592" y="3132949"/>
                  <a:pt x="601583" y="3105373"/>
                  <a:pt x="596964" y="3046420"/>
                </a:cubicBezTo>
                <a:lnTo>
                  <a:pt x="580466" y="2973584"/>
                </a:lnTo>
                <a:cubicBezTo>
                  <a:pt x="562837" y="2968165"/>
                  <a:pt x="564222" y="2910699"/>
                  <a:pt x="546593" y="2905280"/>
                </a:cubicBezTo>
                <a:lnTo>
                  <a:pt x="532528" y="2866431"/>
                </a:lnTo>
                <a:lnTo>
                  <a:pt x="519586" y="2811740"/>
                </a:lnTo>
                <a:cubicBezTo>
                  <a:pt x="505537" y="2794577"/>
                  <a:pt x="516221" y="2748273"/>
                  <a:pt x="515093" y="2731228"/>
                </a:cubicBezTo>
                <a:cubicBezTo>
                  <a:pt x="513965" y="2714184"/>
                  <a:pt x="514957" y="2716222"/>
                  <a:pt x="512818" y="2709472"/>
                </a:cubicBezTo>
                <a:lnTo>
                  <a:pt x="507087" y="2703419"/>
                </a:lnTo>
                <a:lnTo>
                  <a:pt x="506754" y="2700412"/>
                </a:lnTo>
                <a:lnTo>
                  <a:pt x="504932" y="2693732"/>
                </a:lnTo>
                <a:lnTo>
                  <a:pt x="510467" y="2692400"/>
                </a:lnTo>
                <a:cubicBezTo>
                  <a:pt x="515915" y="2691762"/>
                  <a:pt x="521754" y="2690565"/>
                  <a:pt x="518323" y="2680281"/>
                </a:cubicBezTo>
                <a:lnTo>
                  <a:pt x="498585" y="2643422"/>
                </a:lnTo>
                <a:lnTo>
                  <a:pt x="496335" y="2638976"/>
                </a:lnTo>
                <a:cubicBezTo>
                  <a:pt x="495838" y="2636294"/>
                  <a:pt x="496915" y="2634213"/>
                  <a:pt x="500927" y="2633025"/>
                </a:cubicBezTo>
                <a:cubicBezTo>
                  <a:pt x="479427" y="2619202"/>
                  <a:pt x="495668" y="2574220"/>
                  <a:pt x="494667" y="2551656"/>
                </a:cubicBezTo>
                <a:cubicBezTo>
                  <a:pt x="484129" y="2511615"/>
                  <a:pt x="464663" y="2477551"/>
                  <a:pt x="451967" y="2435035"/>
                </a:cubicBezTo>
                <a:cubicBezTo>
                  <a:pt x="441010" y="2368831"/>
                  <a:pt x="434655" y="2208203"/>
                  <a:pt x="428919" y="2154428"/>
                </a:cubicBezTo>
                <a:cubicBezTo>
                  <a:pt x="419517" y="2132269"/>
                  <a:pt x="419892" y="2119378"/>
                  <a:pt x="437429" y="2109159"/>
                </a:cubicBezTo>
                <a:cubicBezTo>
                  <a:pt x="390724" y="2005633"/>
                  <a:pt x="435992" y="2022877"/>
                  <a:pt x="427197" y="1941070"/>
                </a:cubicBezTo>
                <a:cubicBezTo>
                  <a:pt x="417743" y="1868032"/>
                  <a:pt x="424279" y="1833181"/>
                  <a:pt x="418479" y="1762854"/>
                </a:cubicBezTo>
                <a:cubicBezTo>
                  <a:pt x="429192" y="1695618"/>
                  <a:pt x="380045" y="1642994"/>
                  <a:pt x="384196" y="1551024"/>
                </a:cubicBezTo>
                <a:cubicBezTo>
                  <a:pt x="378384" y="1481617"/>
                  <a:pt x="385185" y="1390831"/>
                  <a:pt x="383609" y="1346413"/>
                </a:cubicBezTo>
                <a:cubicBezTo>
                  <a:pt x="406902" y="1351285"/>
                  <a:pt x="373197" y="1304362"/>
                  <a:pt x="391601" y="1291575"/>
                </a:cubicBezTo>
                <a:lnTo>
                  <a:pt x="397626" y="1281803"/>
                </a:lnTo>
                <a:lnTo>
                  <a:pt x="393645" y="1279388"/>
                </a:lnTo>
                <a:cubicBezTo>
                  <a:pt x="387588" y="1276834"/>
                  <a:pt x="381296" y="1275907"/>
                  <a:pt x="374754" y="1278565"/>
                </a:cubicBezTo>
                <a:cubicBezTo>
                  <a:pt x="374049" y="1271223"/>
                  <a:pt x="374189" y="1263775"/>
                  <a:pt x="374525" y="1256221"/>
                </a:cubicBezTo>
                <a:lnTo>
                  <a:pt x="374689" y="1252267"/>
                </a:lnTo>
                <a:lnTo>
                  <a:pt x="370937" y="1238629"/>
                </a:lnTo>
                <a:cubicBezTo>
                  <a:pt x="372419" y="1236438"/>
                  <a:pt x="373901" y="1234246"/>
                  <a:pt x="375383" y="1232055"/>
                </a:cubicBezTo>
                <a:lnTo>
                  <a:pt x="373681" y="1209574"/>
                </a:lnTo>
                <a:cubicBezTo>
                  <a:pt x="372193" y="1201575"/>
                  <a:pt x="369596" y="1193461"/>
                  <a:pt x="365238" y="1185229"/>
                </a:cubicBezTo>
                <a:cubicBezTo>
                  <a:pt x="341389" y="1162969"/>
                  <a:pt x="349731" y="1099443"/>
                  <a:pt x="319012" y="1072728"/>
                </a:cubicBezTo>
                <a:cubicBezTo>
                  <a:pt x="309545" y="1061428"/>
                  <a:pt x="291439" y="1017419"/>
                  <a:pt x="294836" y="1003603"/>
                </a:cubicBezTo>
                <a:cubicBezTo>
                  <a:pt x="292468" y="993296"/>
                  <a:pt x="285511" y="984646"/>
                  <a:pt x="291121" y="974494"/>
                </a:cubicBezTo>
                <a:cubicBezTo>
                  <a:pt x="297070" y="960388"/>
                  <a:pt x="269832" y="939674"/>
                  <a:pt x="282255" y="935756"/>
                </a:cubicBezTo>
                <a:cubicBezTo>
                  <a:pt x="263254" y="920774"/>
                  <a:pt x="274287" y="887855"/>
                  <a:pt x="270842" y="865189"/>
                </a:cubicBezTo>
                <a:cubicBezTo>
                  <a:pt x="253951" y="854939"/>
                  <a:pt x="263376" y="817492"/>
                  <a:pt x="248146" y="774216"/>
                </a:cubicBezTo>
                <a:cubicBezTo>
                  <a:pt x="233817" y="766081"/>
                  <a:pt x="235296" y="753689"/>
                  <a:pt x="224374" y="737534"/>
                </a:cubicBezTo>
                <a:lnTo>
                  <a:pt x="217373" y="729972"/>
                </a:lnTo>
                <a:lnTo>
                  <a:pt x="217676" y="725436"/>
                </a:lnTo>
                <a:cubicBezTo>
                  <a:pt x="218884" y="715831"/>
                  <a:pt x="218199" y="708160"/>
                  <a:pt x="208900" y="698394"/>
                </a:cubicBezTo>
                <a:cubicBezTo>
                  <a:pt x="233250" y="674506"/>
                  <a:pt x="222082" y="675121"/>
                  <a:pt x="211888" y="667375"/>
                </a:cubicBezTo>
                <a:lnTo>
                  <a:pt x="211018" y="666178"/>
                </a:lnTo>
                <a:lnTo>
                  <a:pt x="214525" y="662883"/>
                </a:lnTo>
                <a:lnTo>
                  <a:pt x="215214" y="657121"/>
                </a:lnTo>
                <a:lnTo>
                  <a:pt x="210708" y="642424"/>
                </a:lnTo>
                <a:lnTo>
                  <a:pt x="207958" y="637069"/>
                </a:lnTo>
                <a:cubicBezTo>
                  <a:pt x="206457" y="633314"/>
                  <a:pt x="205964" y="630738"/>
                  <a:pt x="206178" y="628866"/>
                </a:cubicBezTo>
                <a:cubicBezTo>
                  <a:pt x="206277" y="628782"/>
                  <a:pt x="206373" y="628697"/>
                  <a:pt x="206470" y="628611"/>
                </a:cubicBezTo>
                <a:lnTo>
                  <a:pt x="188537" y="584651"/>
                </a:lnTo>
                <a:cubicBezTo>
                  <a:pt x="205077" y="571487"/>
                  <a:pt x="173111" y="530719"/>
                  <a:pt x="209579" y="529877"/>
                </a:cubicBezTo>
                <a:cubicBezTo>
                  <a:pt x="203035" y="514165"/>
                  <a:pt x="186174" y="506743"/>
                  <a:pt x="210596" y="508458"/>
                </a:cubicBezTo>
                <a:cubicBezTo>
                  <a:pt x="209108" y="503183"/>
                  <a:pt x="210358" y="499583"/>
                  <a:pt x="212933" y="496732"/>
                </a:cubicBezTo>
                <a:lnTo>
                  <a:pt x="199102" y="460965"/>
                </a:lnTo>
                <a:lnTo>
                  <a:pt x="186473" y="433741"/>
                </a:lnTo>
                <a:lnTo>
                  <a:pt x="181436" y="421997"/>
                </a:lnTo>
                <a:lnTo>
                  <a:pt x="170704" y="401642"/>
                </a:lnTo>
                <a:lnTo>
                  <a:pt x="171505" y="399386"/>
                </a:lnTo>
                <a:lnTo>
                  <a:pt x="161629" y="385688"/>
                </a:lnTo>
                <a:cubicBezTo>
                  <a:pt x="157522" y="381428"/>
                  <a:pt x="133260" y="338695"/>
                  <a:pt x="127466" y="336100"/>
                </a:cubicBezTo>
                <a:cubicBezTo>
                  <a:pt x="56884" y="255914"/>
                  <a:pt x="64730" y="169074"/>
                  <a:pt x="41200" y="98593"/>
                </a:cubicBezTo>
                <a:cubicBezTo>
                  <a:pt x="32610" y="68714"/>
                  <a:pt x="17990" y="56479"/>
                  <a:pt x="7716" y="2983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1F132124-BA9D-F10C-51C9-436A4C524D08}"/>
              </a:ext>
            </a:extLst>
          </p:cNvPr>
          <p:cNvSpPr>
            <a:spLocks noGrp="1"/>
          </p:cNvSpPr>
          <p:nvPr>
            <p:ph type="subTitle" idx="1"/>
          </p:nvPr>
        </p:nvSpPr>
        <p:spPr>
          <a:xfrm>
            <a:off x="625642" y="1838738"/>
            <a:ext cx="2233061" cy="3180521"/>
          </a:xfrm>
        </p:spPr>
        <p:txBody>
          <a:bodyPr anchor="ctr">
            <a:normAutofit/>
          </a:bodyPr>
          <a:lstStyle/>
          <a:p>
            <a:r>
              <a:rPr lang="en-US" dirty="0">
                <a:solidFill>
                  <a:schemeClr val="tx2"/>
                </a:solidFill>
              </a:rPr>
              <a:t>Description: </a:t>
            </a:r>
          </a:p>
        </p:txBody>
      </p:sp>
      <p:sp>
        <p:nvSpPr>
          <p:cNvPr id="7" name="TextBox 6">
            <a:extLst>
              <a:ext uri="{FF2B5EF4-FFF2-40B4-BE49-F238E27FC236}">
                <a16:creationId xmlns:a16="http://schemas.microsoft.com/office/drawing/2014/main" id="{AAB96FA7-0C2D-BBF2-ED0C-393E8895E850}"/>
              </a:ext>
            </a:extLst>
          </p:cNvPr>
          <p:cNvSpPr txBox="1"/>
          <p:nvPr/>
        </p:nvSpPr>
        <p:spPr>
          <a:xfrm>
            <a:off x="5528344" y="1107345"/>
            <a:ext cx="5813571" cy="4154984"/>
          </a:xfrm>
          <a:prstGeom prst="rect">
            <a:avLst/>
          </a:prstGeom>
          <a:noFill/>
        </p:spPr>
        <p:txBody>
          <a:bodyPr wrap="square" rtlCol="0">
            <a:spAutoFit/>
          </a:bodyPr>
          <a:lstStyle/>
          <a:p>
            <a:r>
              <a:rPr lang="en-US" sz="2400" dirty="0"/>
              <a:t>One of the biggest benefits of AI is being able to interface with computer and backend services using natural language. This gives end users who don’t know anything about querying databases the ability to get information needed for their job. This is how we came up with the idea to use NLP to take what the person is saying, transform it into a query for the neo4j </a:t>
            </a:r>
            <a:r>
              <a:rPr lang="en-US" sz="2400" dirty="0" err="1"/>
              <a:t>graphdb</a:t>
            </a:r>
            <a:r>
              <a:rPr lang="en-US" sz="2400" dirty="0"/>
              <a:t> database. This also grounds the answers of the </a:t>
            </a:r>
            <a:r>
              <a:rPr lang="en-US" sz="2400" dirty="0" err="1"/>
              <a:t>openAI</a:t>
            </a:r>
            <a:r>
              <a:rPr lang="en-US" sz="2400" dirty="0"/>
              <a:t> instance to eliminate hallucinations.</a:t>
            </a:r>
          </a:p>
        </p:txBody>
      </p:sp>
    </p:spTree>
    <p:extLst>
      <p:ext uri="{BB962C8B-B14F-4D97-AF65-F5344CB8AC3E}">
        <p14:creationId xmlns:p14="http://schemas.microsoft.com/office/powerpoint/2010/main" val="227789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3B9457-73FD-3EF1-AE84-6F4FCE7520F8}"/>
              </a:ext>
            </a:extLst>
          </p:cNvPr>
          <p:cNvSpPr txBox="1"/>
          <p:nvPr/>
        </p:nvSpPr>
        <p:spPr>
          <a:xfrm>
            <a:off x="1157681" y="746619"/>
            <a:ext cx="9387280" cy="1200329"/>
          </a:xfrm>
          <a:prstGeom prst="rect">
            <a:avLst/>
          </a:prstGeom>
          <a:noFill/>
        </p:spPr>
        <p:txBody>
          <a:bodyPr wrap="square" rtlCol="0">
            <a:spAutoFit/>
          </a:bodyPr>
          <a:lstStyle/>
          <a:p>
            <a:r>
              <a:rPr lang="en-US" dirty="0"/>
              <a:t>Situation: Taxes, Information on litigation, and medical can be abundant on the internet but of not tailored to individual situations. AI can help this problem by personalized the results but suffers from unreliability and hallucinations.  For example: Helping people with DIY tax help like if they would with a tax advisor</a:t>
            </a:r>
          </a:p>
        </p:txBody>
      </p:sp>
      <p:sp>
        <p:nvSpPr>
          <p:cNvPr id="6" name="TextBox 5">
            <a:extLst>
              <a:ext uri="{FF2B5EF4-FFF2-40B4-BE49-F238E27FC236}">
                <a16:creationId xmlns:a16="http://schemas.microsoft.com/office/drawing/2014/main" id="{0FABA587-4D42-9B8D-E27B-0671A0EB64CB}"/>
              </a:ext>
            </a:extLst>
          </p:cNvPr>
          <p:cNvSpPr txBox="1"/>
          <p:nvPr/>
        </p:nvSpPr>
        <p:spPr>
          <a:xfrm>
            <a:off x="1216404" y="1770077"/>
            <a:ext cx="8183460" cy="923330"/>
          </a:xfrm>
          <a:prstGeom prst="rect">
            <a:avLst/>
          </a:prstGeom>
          <a:noFill/>
        </p:spPr>
        <p:txBody>
          <a:bodyPr wrap="square">
            <a:spAutoFit/>
          </a:bodyPr>
          <a:lstStyle/>
          <a:p>
            <a:r>
              <a:rPr lang="en-US" dirty="0"/>
              <a:t>Task: Use AI to translate user intent and generate answers. Use speech recognitions to mimic normal conversations. Ground the AI to a knowledge database to eliminate hallucinations. Use AI to help in the creation of the knowledge database using tags</a:t>
            </a:r>
          </a:p>
        </p:txBody>
      </p:sp>
      <p:sp>
        <p:nvSpPr>
          <p:cNvPr id="8" name="TextBox 7">
            <a:extLst>
              <a:ext uri="{FF2B5EF4-FFF2-40B4-BE49-F238E27FC236}">
                <a16:creationId xmlns:a16="http://schemas.microsoft.com/office/drawing/2014/main" id="{D9684BF1-7369-C702-7C30-910D9AF229C2}"/>
              </a:ext>
            </a:extLst>
          </p:cNvPr>
          <p:cNvSpPr txBox="1"/>
          <p:nvPr/>
        </p:nvSpPr>
        <p:spPr>
          <a:xfrm>
            <a:off x="1216404" y="2830933"/>
            <a:ext cx="8183460" cy="923330"/>
          </a:xfrm>
          <a:prstGeom prst="rect">
            <a:avLst/>
          </a:prstGeom>
          <a:noFill/>
        </p:spPr>
        <p:txBody>
          <a:bodyPr wrap="square">
            <a:spAutoFit/>
          </a:bodyPr>
          <a:lstStyle/>
          <a:p>
            <a:r>
              <a:rPr lang="en-US" dirty="0"/>
              <a:t>Action: Use Open Azure Speech Service to service conversation with users. Ground </a:t>
            </a:r>
            <a:r>
              <a:rPr lang="en-US" dirty="0" err="1"/>
              <a:t>OpenAI</a:t>
            </a:r>
            <a:r>
              <a:rPr lang="en-US" dirty="0"/>
              <a:t> to a neo4j </a:t>
            </a:r>
            <a:r>
              <a:rPr lang="en-US" dirty="0" err="1"/>
              <a:t>graphdb</a:t>
            </a:r>
            <a:r>
              <a:rPr lang="en-US" dirty="0"/>
              <a:t> knowledge database. Generate the database using the help of LLM to process the data using tags and relationship. </a:t>
            </a:r>
          </a:p>
        </p:txBody>
      </p:sp>
      <p:sp>
        <p:nvSpPr>
          <p:cNvPr id="10" name="TextBox 9">
            <a:extLst>
              <a:ext uri="{FF2B5EF4-FFF2-40B4-BE49-F238E27FC236}">
                <a16:creationId xmlns:a16="http://schemas.microsoft.com/office/drawing/2014/main" id="{2F8BCC24-5682-DAB5-6676-F58E04043BA4}"/>
              </a:ext>
            </a:extLst>
          </p:cNvPr>
          <p:cNvSpPr txBox="1"/>
          <p:nvPr/>
        </p:nvSpPr>
        <p:spPr>
          <a:xfrm>
            <a:off x="1216404" y="4038948"/>
            <a:ext cx="6266576" cy="646331"/>
          </a:xfrm>
          <a:prstGeom prst="rect">
            <a:avLst/>
          </a:prstGeom>
          <a:noFill/>
        </p:spPr>
        <p:txBody>
          <a:bodyPr wrap="square">
            <a:spAutoFit/>
          </a:bodyPr>
          <a:lstStyle/>
          <a:p>
            <a:r>
              <a:rPr lang="en-US" dirty="0"/>
              <a:t>Result: Open AI chat bot Tax Advisor that answers questions correctly </a:t>
            </a:r>
          </a:p>
        </p:txBody>
      </p:sp>
    </p:spTree>
    <p:extLst>
      <p:ext uri="{BB962C8B-B14F-4D97-AF65-F5344CB8AC3E}">
        <p14:creationId xmlns:p14="http://schemas.microsoft.com/office/powerpoint/2010/main" val="6772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3B092D-5A31-1A7C-980B-9DDF12BAF3AD}"/>
              </a:ext>
            </a:extLst>
          </p:cNvPr>
          <p:cNvPicPr>
            <a:picLocks noChangeAspect="1"/>
          </p:cNvPicPr>
          <p:nvPr/>
        </p:nvPicPr>
        <p:blipFill>
          <a:blip r:embed="rId2"/>
          <a:stretch>
            <a:fillRect/>
          </a:stretch>
        </p:blipFill>
        <p:spPr>
          <a:xfrm>
            <a:off x="1312710" y="1340571"/>
            <a:ext cx="8847289" cy="4176858"/>
          </a:xfrm>
          <a:prstGeom prst="rect">
            <a:avLst/>
          </a:prstGeom>
        </p:spPr>
      </p:pic>
    </p:spTree>
    <p:extLst>
      <p:ext uri="{BB962C8B-B14F-4D97-AF65-F5344CB8AC3E}">
        <p14:creationId xmlns:p14="http://schemas.microsoft.com/office/powerpoint/2010/main" val="38994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B5262D-DF01-EAE3-BE24-070D6ACDDFAB}"/>
              </a:ext>
            </a:extLst>
          </p:cNvPr>
          <p:cNvSpPr>
            <a:spLocks noGrp="1"/>
          </p:cNvSpPr>
          <p:nvPr>
            <p:ph type="subTitle" idx="1"/>
          </p:nvPr>
        </p:nvSpPr>
        <p:spPr>
          <a:xfrm>
            <a:off x="2637981" y="371523"/>
            <a:ext cx="6074328" cy="372896"/>
          </a:xfrm>
        </p:spPr>
        <p:txBody>
          <a:bodyPr>
            <a:normAutofit lnSpcReduction="10000"/>
          </a:bodyPr>
          <a:lstStyle/>
          <a:p>
            <a:r>
              <a:rPr lang="en-US" dirty="0"/>
              <a:t>Raw Knowledge database </a:t>
            </a:r>
          </a:p>
        </p:txBody>
      </p:sp>
      <p:pic>
        <p:nvPicPr>
          <p:cNvPr id="7" name="Picture 6" descr="A computer screen shot of a network&#10;&#10;Description automatically generated">
            <a:extLst>
              <a:ext uri="{FF2B5EF4-FFF2-40B4-BE49-F238E27FC236}">
                <a16:creationId xmlns:a16="http://schemas.microsoft.com/office/drawing/2014/main" id="{6B8EED11-E1A2-0815-DAA8-9B927D46A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908" y="2801151"/>
            <a:ext cx="7638473" cy="3862885"/>
          </a:xfrm>
          <a:prstGeom prst="rect">
            <a:avLst/>
          </a:prstGeom>
        </p:spPr>
      </p:pic>
      <p:pic>
        <p:nvPicPr>
          <p:cNvPr id="9" name="Picture 8">
            <a:extLst>
              <a:ext uri="{FF2B5EF4-FFF2-40B4-BE49-F238E27FC236}">
                <a16:creationId xmlns:a16="http://schemas.microsoft.com/office/drawing/2014/main" id="{F0F30732-3442-1B8D-08D6-112273AC4024}"/>
              </a:ext>
            </a:extLst>
          </p:cNvPr>
          <p:cNvPicPr>
            <a:picLocks noChangeAspect="1"/>
          </p:cNvPicPr>
          <p:nvPr/>
        </p:nvPicPr>
        <p:blipFill>
          <a:blip r:embed="rId3"/>
          <a:stretch>
            <a:fillRect/>
          </a:stretch>
        </p:blipFill>
        <p:spPr>
          <a:xfrm>
            <a:off x="2037749" y="1003037"/>
            <a:ext cx="7200900" cy="1371600"/>
          </a:xfrm>
          <a:prstGeom prst="rect">
            <a:avLst/>
          </a:prstGeom>
        </p:spPr>
      </p:pic>
    </p:spTree>
    <p:extLst>
      <p:ext uri="{BB962C8B-B14F-4D97-AF65-F5344CB8AC3E}">
        <p14:creationId xmlns:p14="http://schemas.microsoft.com/office/powerpoint/2010/main" val="416874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AB91EC-0427-EEA0-5172-4DFB081E6CF3}"/>
              </a:ext>
            </a:extLst>
          </p:cNvPr>
          <p:cNvSpPr>
            <a:spLocks noGrp="1"/>
          </p:cNvSpPr>
          <p:nvPr>
            <p:ph type="subTitle" idx="1"/>
          </p:nvPr>
        </p:nvSpPr>
        <p:spPr>
          <a:xfrm>
            <a:off x="2824912" y="655476"/>
            <a:ext cx="6074328" cy="536015"/>
          </a:xfrm>
        </p:spPr>
        <p:txBody>
          <a:bodyPr/>
          <a:lstStyle/>
          <a:p>
            <a:r>
              <a:rPr lang="en-US" dirty="0"/>
              <a:t>Example of a processed database </a:t>
            </a:r>
          </a:p>
        </p:txBody>
      </p:sp>
      <p:pic>
        <p:nvPicPr>
          <p:cNvPr id="5" name="Picture 4">
            <a:extLst>
              <a:ext uri="{FF2B5EF4-FFF2-40B4-BE49-F238E27FC236}">
                <a16:creationId xmlns:a16="http://schemas.microsoft.com/office/drawing/2014/main" id="{02AD000A-116F-1E5E-50E5-865A60074342}"/>
              </a:ext>
            </a:extLst>
          </p:cNvPr>
          <p:cNvPicPr>
            <a:picLocks noChangeAspect="1"/>
          </p:cNvPicPr>
          <p:nvPr/>
        </p:nvPicPr>
        <p:blipFill>
          <a:blip r:embed="rId2"/>
          <a:stretch>
            <a:fillRect/>
          </a:stretch>
        </p:blipFill>
        <p:spPr>
          <a:xfrm>
            <a:off x="3128962" y="1666875"/>
            <a:ext cx="5934075" cy="3524250"/>
          </a:xfrm>
          <a:prstGeom prst="rect">
            <a:avLst/>
          </a:prstGeom>
        </p:spPr>
      </p:pic>
    </p:spTree>
    <p:extLst>
      <p:ext uri="{BB962C8B-B14F-4D97-AF65-F5344CB8AC3E}">
        <p14:creationId xmlns:p14="http://schemas.microsoft.com/office/powerpoint/2010/main" val="384660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A6EC67-31BF-943C-CB02-6FB7A77B1B48}"/>
              </a:ext>
            </a:extLst>
          </p:cNvPr>
          <p:cNvSpPr>
            <a:spLocks noGrp="1"/>
          </p:cNvSpPr>
          <p:nvPr>
            <p:ph type="subTitle" idx="1"/>
          </p:nvPr>
        </p:nvSpPr>
        <p:spPr>
          <a:xfrm>
            <a:off x="2908039" y="452275"/>
            <a:ext cx="6074328" cy="984023"/>
          </a:xfrm>
        </p:spPr>
        <p:txBody>
          <a:bodyPr/>
          <a:lstStyle/>
          <a:p>
            <a:r>
              <a:rPr lang="en-US" dirty="0"/>
              <a:t>DEMO</a:t>
            </a:r>
          </a:p>
        </p:txBody>
      </p:sp>
      <p:sp>
        <p:nvSpPr>
          <p:cNvPr id="4" name="TextBox 3">
            <a:extLst>
              <a:ext uri="{FF2B5EF4-FFF2-40B4-BE49-F238E27FC236}">
                <a16:creationId xmlns:a16="http://schemas.microsoft.com/office/drawing/2014/main" id="{8719D1FB-E20D-2F90-80CF-93E79D3FC483}"/>
              </a:ext>
            </a:extLst>
          </p:cNvPr>
          <p:cNvSpPr txBox="1"/>
          <p:nvPr/>
        </p:nvSpPr>
        <p:spPr>
          <a:xfrm>
            <a:off x="1762812" y="1090696"/>
            <a:ext cx="7286625" cy="369332"/>
          </a:xfrm>
          <a:prstGeom prst="rect">
            <a:avLst/>
          </a:prstGeom>
          <a:noFill/>
        </p:spPr>
        <p:txBody>
          <a:bodyPr wrap="square" rtlCol="0">
            <a:spAutoFit/>
          </a:bodyPr>
          <a:lstStyle/>
          <a:p>
            <a:r>
              <a:rPr lang="en-US" dirty="0"/>
              <a:t>Chatbot</a:t>
            </a:r>
          </a:p>
        </p:txBody>
      </p:sp>
    </p:spTree>
    <p:extLst>
      <p:ext uri="{BB962C8B-B14F-4D97-AF65-F5344CB8AC3E}">
        <p14:creationId xmlns:p14="http://schemas.microsoft.com/office/powerpoint/2010/main" val="1036060330"/>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52</TotalTime>
  <Words>262</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ArchiveVTI</vt:lpstr>
      <vt:lpstr>OpenAI Tax Advisor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 Tax Advisor</dc:title>
  <dc:creator>Thai, Long</dc:creator>
  <cp:lastModifiedBy>Thai, Long</cp:lastModifiedBy>
  <cp:revision>1</cp:revision>
  <dcterms:created xsi:type="dcterms:W3CDTF">2023-09-24T14:03:32Z</dcterms:created>
  <dcterms:modified xsi:type="dcterms:W3CDTF">2023-09-24T14:56:29Z</dcterms:modified>
</cp:coreProperties>
</file>