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90D5230-7744-481A-8D0E-8AE22BAD6EE3}">
  <a:tblStyle styleId="{090D5230-7744-481A-8D0E-8AE22BAD6EE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regular.fntdata"/><Relationship Id="rId14" Type="http://schemas.openxmlformats.org/officeDocument/2006/relationships/slide" Target="slides/slide8.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9982a8787_0_2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e9982a8787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9982a8787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9982a8787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9982a8787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9982a8787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9982a8787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9982a8787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7534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ja"/>
              <a:t>作成物説明資料</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400"/>
              <a:t>IOTシステム科　10番　五嶋 隆文</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ja" sz="4000">
                <a:latin typeface="Meiryo"/>
                <a:ea typeface="Meiryo"/>
                <a:cs typeface="Meiryo"/>
                <a:sym typeface="Meiryo"/>
              </a:rPr>
              <a:t>スマートロックを自作</a:t>
            </a:r>
            <a:endParaRPr sz="4000">
              <a:latin typeface="Meiryo"/>
              <a:ea typeface="Meiryo"/>
              <a:cs typeface="Meiryo"/>
              <a:sym typeface="Meiryo"/>
            </a:endParaRPr>
          </a:p>
        </p:txBody>
      </p:sp>
      <p:sp>
        <p:nvSpPr>
          <p:cNvPr id="74" name="Google Shape;74;p14"/>
          <p:cNvSpPr txBox="1"/>
          <p:nvPr>
            <p:ph idx="1" type="body"/>
          </p:nvPr>
        </p:nvSpPr>
        <p:spPr>
          <a:xfrm>
            <a:off x="471900" y="1919075"/>
            <a:ext cx="8222100" cy="89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200">
                <a:latin typeface="Meiryo"/>
                <a:ea typeface="Meiryo"/>
                <a:cs typeface="Meiryo"/>
                <a:sym typeface="Meiryo"/>
              </a:rPr>
              <a:t>スマートロックとは物理的な鍵を使用せず開錠/施錠の出来る機器です。</a:t>
            </a:r>
            <a:endParaRPr sz="2200">
              <a:latin typeface="Meiryo"/>
              <a:ea typeface="Meiryo"/>
              <a:cs typeface="Meiryo"/>
              <a:sym typeface="Meiryo"/>
            </a:endParaRPr>
          </a:p>
          <a:p>
            <a:pPr indent="0" lvl="0" marL="0" rtl="0" algn="l">
              <a:spcBef>
                <a:spcPts val="1600"/>
              </a:spcBef>
              <a:spcAft>
                <a:spcPts val="0"/>
              </a:spcAft>
              <a:buNone/>
            </a:pPr>
            <a:r>
              <a:t/>
            </a:r>
            <a:endParaRPr sz="2200">
              <a:latin typeface="Meiryo"/>
              <a:ea typeface="Meiryo"/>
              <a:cs typeface="Meiryo"/>
              <a:sym typeface="Meiryo"/>
            </a:endParaRPr>
          </a:p>
          <a:p>
            <a:pPr indent="0" lvl="0" marL="0" rtl="0" algn="l">
              <a:spcBef>
                <a:spcPts val="1600"/>
              </a:spcBef>
              <a:spcAft>
                <a:spcPts val="0"/>
              </a:spcAft>
              <a:buNone/>
            </a:pPr>
            <a:r>
              <a:t/>
            </a:r>
            <a:endParaRPr sz="2200">
              <a:latin typeface="Meiryo"/>
              <a:ea typeface="Meiryo"/>
              <a:cs typeface="Meiryo"/>
              <a:sym typeface="Meiryo"/>
            </a:endParaRPr>
          </a:p>
          <a:p>
            <a:pPr indent="0" lvl="0" marL="0" rtl="0" algn="l">
              <a:spcBef>
                <a:spcPts val="1600"/>
              </a:spcBef>
              <a:spcAft>
                <a:spcPts val="1600"/>
              </a:spcAft>
              <a:buNone/>
            </a:pPr>
            <a:r>
              <a:t/>
            </a:r>
            <a:endParaRPr/>
          </a:p>
        </p:txBody>
      </p:sp>
      <p:pic>
        <p:nvPicPr>
          <p:cNvPr id="75" name="Google Shape;75;p14"/>
          <p:cNvPicPr preferRelativeResize="0"/>
          <p:nvPr/>
        </p:nvPicPr>
        <p:blipFill>
          <a:blip r:embed="rId3">
            <a:alphaModFix/>
          </a:blip>
          <a:stretch>
            <a:fillRect/>
          </a:stretch>
        </p:blipFill>
        <p:spPr>
          <a:xfrm>
            <a:off x="1000375" y="2946037"/>
            <a:ext cx="2883351" cy="1671500"/>
          </a:xfrm>
          <a:prstGeom prst="rect">
            <a:avLst/>
          </a:prstGeom>
          <a:noFill/>
          <a:ln>
            <a:noFill/>
          </a:ln>
        </p:spPr>
      </p:pic>
      <p:sp>
        <p:nvSpPr>
          <p:cNvPr id="76" name="Google Shape;76;p14"/>
          <p:cNvSpPr/>
          <p:nvPr/>
        </p:nvSpPr>
        <p:spPr>
          <a:xfrm>
            <a:off x="1000375" y="4749000"/>
            <a:ext cx="2829600" cy="28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ja" sz="1100">
                <a:solidFill>
                  <a:srgbClr val="3A444C"/>
                </a:solidFill>
                <a:highlight>
                  <a:srgbClr val="FFFFFF"/>
                </a:highlight>
                <a:latin typeface="Meiryo"/>
                <a:ea typeface="Meiryo"/>
                <a:cs typeface="Meiryo"/>
                <a:sym typeface="Meiryo"/>
              </a:rPr>
              <a:t>Qrio Lock（キュリオロック）￥20,000</a:t>
            </a:r>
            <a:endParaRPr sz="1100">
              <a:solidFill>
                <a:srgbClr val="3A444C"/>
              </a:solidFill>
              <a:highlight>
                <a:srgbClr val="FFFFFF"/>
              </a:highlight>
              <a:latin typeface="Meiryo"/>
              <a:ea typeface="Meiryo"/>
              <a:cs typeface="Meiryo"/>
              <a:sym typeface="Meiryo"/>
            </a:endParaRPr>
          </a:p>
          <a:p>
            <a:pPr indent="0" lvl="0" marL="0" rtl="0" algn="l">
              <a:spcBef>
                <a:spcPts val="0"/>
              </a:spcBef>
              <a:spcAft>
                <a:spcPts val="0"/>
              </a:spcAft>
              <a:buNone/>
            </a:pPr>
            <a:r>
              <a:t/>
            </a:r>
            <a:endParaRPr/>
          </a:p>
        </p:txBody>
      </p:sp>
      <p:pic>
        <p:nvPicPr>
          <p:cNvPr id="77" name="Google Shape;77;p14"/>
          <p:cNvPicPr preferRelativeResize="0"/>
          <p:nvPr/>
        </p:nvPicPr>
        <p:blipFill>
          <a:blip r:embed="rId4">
            <a:alphaModFix/>
          </a:blip>
          <a:stretch>
            <a:fillRect/>
          </a:stretch>
        </p:blipFill>
        <p:spPr>
          <a:xfrm>
            <a:off x="5128575" y="2946025"/>
            <a:ext cx="1671525" cy="1671525"/>
          </a:xfrm>
          <a:prstGeom prst="rect">
            <a:avLst/>
          </a:prstGeom>
          <a:noFill/>
          <a:ln>
            <a:noFill/>
          </a:ln>
        </p:spPr>
      </p:pic>
      <p:sp>
        <p:nvSpPr>
          <p:cNvPr id="78" name="Google Shape;78;p14"/>
          <p:cNvSpPr/>
          <p:nvPr/>
        </p:nvSpPr>
        <p:spPr>
          <a:xfrm>
            <a:off x="5128563" y="4749000"/>
            <a:ext cx="2829600" cy="288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ja" sz="1100">
                <a:latin typeface="Meiryo"/>
                <a:ea typeface="Meiryo"/>
                <a:cs typeface="Meiryo"/>
                <a:sym typeface="Meiryo"/>
              </a:rPr>
              <a:t>SESAMEスマートロック</a:t>
            </a:r>
            <a:r>
              <a:rPr lang="ja" sz="1050">
                <a:solidFill>
                  <a:srgbClr val="70757A"/>
                </a:solidFill>
                <a:highlight>
                  <a:srgbClr val="FFFFFF"/>
                </a:highlight>
              </a:rPr>
              <a:t>　5,800円</a:t>
            </a:r>
            <a:endParaRPr sz="1100">
              <a:latin typeface="Meiryo"/>
              <a:ea typeface="Meiryo"/>
              <a:cs typeface="Meiryo"/>
              <a:sym typeface="Meiryo"/>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ja" sz="4000">
                <a:latin typeface="Meiryo"/>
                <a:ea typeface="Meiryo"/>
                <a:cs typeface="Meiryo"/>
                <a:sym typeface="Meiryo"/>
              </a:rPr>
              <a:t>スマートロックを自作</a:t>
            </a:r>
            <a:endParaRPr sz="4000">
              <a:latin typeface="Meiryo"/>
              <a:ea typeface="Meiryo"/>
              <a:cs typeface="Meiryo"/>
              <a:sym typeface="Meiryo"/>
            </a:endParaRPr>
          </a:p>
        </p:txBody>
      </p:sp>
      <p:sp>
        <p:nvSpPr>
          <p:cNvPr id="84" name="Google Shape;84;p15"/>
          <p:cNvSpPr txBox="1"/>
          <p:nvPr>
            <p:ph idx="1" type="body"/>
          </p:nvPr>
        </p:nvSpPr>
        <p:spPr>
          <a:xfrm>
            <a:off x="471900" y="1919075"/>
            <a:ext cx="8222100" cy="14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200">
                <a:latin typeface="Meiryo"/>
                <a:ea typeface="Meiryo"/>
                <a:cs typeface="Meiryo"/>
                <a:sym typeface="Meiryo"/>
              </a:rPr>
              <a:t>今回はネット上に情報の多かった</a:t>
            </a:r>
            <a:r>
              <a:rPr lang="ja" sz="2200">
                <a:highlight>
                  <a:srgbClr val="FFFFFF"/>
                </a:highlight>
                <a:latin typeface="Meiryo"/>
                <a:ea typeface="Meiryo"/>
                <a:cs typeface="Meiryo"/>
                <a:sym typeface="Meiryo"/>
              </a:rPr>
              <a:t>arduinoと呼ばれるマイコンを使用して自作していきます。目標としては市販されているものより安い費用でスマートロックを実現したいと考えています。</a:t>
            </a:r>
            <a:endParaRPr sz="2200">
              <a:highlight>
                <a:srgbClr val="FFFFFF"/>
              </a:highlight>
              <a:latin typeface="Meiryo"/>
              <a:ea typeface="Meiryo"/>
              <a:cs typeface="Meiryo"/>
              <a:sym typeface="Meiryo"/>
            </a:endParaRPr>
          </a:p>
          <a:p>
            <a:pPr indent="0" lvl="0" marL="0" rtl="0" algn="l">
              <a:spcBef>
                <a:spcPts val="1600"/>
              </a:spcBef>
              <a:spcAft>
                <a:spcPts val="0"/>
              </a:spcAft>
              <a:buNone/>
            </a:pPr>
            <a:r>
              <a:t/>
            </a:r>
            <a:endParaRPr sz="2200">
              <a:latin typeface="Meiryo"/>
              <a:ea typeface="Meiryo"/>
              <a:cs typeface="Meiryo"/>
              <a:sym typeface="Meiryo"/>
            </a:endParaRPr>
          </a:p>
          <a:p>
            <a:pPr indent="0" lvl="0" marL="0" rtl="0" algn="l">
              <a:spcBef>
                <a:spcPts val="1600"/>
              </a:spcBef>
              <a:spcAft>
                <a:spcPts val="0"/>
              </a:spcAft>
              <a:buNone/>
            </a:pPr>
            <a:r>
              <a:t/>
            </a:r>
            <a:endParaRPr sz="2200">
              <a:latin typeface="Meiryo"/>
              <a:ea typeface="Meiryo"/>
              <a:cs typeface="Meiryo"/>
              <a:sym typeface="Meiryo"/>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ja" sz="4000">
                <a:latin typeface="Meiryo"/>
                <a:ea typeface="Meiryo"/>
                <a:cs typeface="Meiryo"/>
                <a:sym typeface="Meiryo"/>
              </a:rPr>
              <a:t>実現したい機能</a:t>
            </a:r>
            <a:endParaRPr sz="4000">
              <a:latin typeface="Meiryo"/>
              <a:ea typeface="Meiryo"/>
              <a:cs typeface="Meiryo"/>
              <a:sym typeface="Meiryo"/>
            </a:endParaRPr>
          </a:p>
        </p:txBody>
      </p:sp>
      <p:sp>
        <p:nvSpPr>
          <p:cNvPr id="90" name="Google Shape;90;p16"/>
          <p:cNvSpPr txBox="1"/>
          <p:nvPr>
            <p:ph idx="1" type="body"/>
          </p:nvPr>
        </p:nvSpPr>
        <p:spPr>
          <a:xfrm>
            <a:off x="471900" y="1919075"/>
            <a:ext cx="8377200" cy="41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200">
                <a:latin typeface="Meiryo"/>
                <a:ea typeface="Meiryo"/>
                <a:cs typeface="Meiryo"/>
                <a:sym typeface="Meiryo"/>
              </a:rPr>
              <a:t>・外側からはNFC(スマートフォン)で開錠/施錠</a:t>
            </a:r>
            <a:endParaRPr sz="2200">
              <a:latin typeface="Meiryo"/>
              <a:ea typeface="Meiryo"/>
              <a:cs typeface="Meiryo"/>
              <a:sym typeface="Meiryo"/>
            </a:endParaRPr>
          </a:p>
          <a:p>
            <a:pPr indent="0" lvl="0" marL="0" rtl="0" algn="l">
              <a:spcBef>
                <a:spcPts val="1600"/>
              </a:spcBef>
              <a:spcAft>
                <a:spcPts val="0"/>
              </a:spcAft>
              <a:buNone/>
            </a:pPr>
            <a:r>
              <a:rPr lang="ja" sz="2200">
                <a:latin typeface="Meiryo"/>
                <a:ea typeface="Meiryo"/>
                <a:cs typeface="Meiryo"/>
                <a:sym typeface="Meiryo"/>
              </a:rPr>
              <a:t>・内側からはボタンで開錠/施錠</a:t>
            </a:r>
            <a:endParaRPr sz="2200">
              <a:latin typeface="Meiryo"/>
              <a:ea typeface="Meiryo"/>
              <a:cs typeface="Meiryo"/>
              <a:sym typeface="Meiryo"/>
            </a:endParaRPr>
          </a:p>
          <a:p>
            <a:pPr indent="0" lvl="0" marL="0" rtl="0" algn="l">
              <a:spcBef>
                <a:spcPts val="1600"/>
              </a:spcBef>
              <a:spcAft>
                <a:spcPts val="0"/>
              </a:spcAft>
              <a:buNone/>
            </a:pPr>
            <a:r>
              <a:rPr lang="ja" sz="2200">
                <a:latin typeface="Meiryo"/>
                <a:ea typeface="Meiryo"/>
                <a:cs typeface="Meiryo"/>
                <a:sym typeface="Meiryo"/>
              </a:rPr>
              <a:t>・従来通りの鍵や手動での開錠/施錠</a:t>
            </a:r>
            <a:endParaRPr sz="2200">
              <a:latin typeface="Meiryo"/>
              <a:ea typeface="Meiryo"/>
              <a:cs typeface="Meiryo"/>
              <a:sym typeface="Meiryo"/>
            </a:endParaRPr>
          </a:p>
          <a:p>
            <a:pPr indent="0" lvl="0" marL="0" rtl="0" algn="l">
              <a:spcBef>
                <a:spcPts val="1600"/>
              </a:spcBef>
              <a:spcAft>
                <a:spcPts val="0"/>
              </a:spcAft>
              <a:buNone/>
            </a:pPr>
            <a:r>
              <a:rPr lang="ja" sz="2200">
                <a:latin typeface="Meiryo"/>
                <a:ea typeface="Meiryo"/>
                <a:cs typeface="Meiryo"/>
                <a:sym typeface="Meiryo"/>
              </a:rPr>
              <a:t>・事前に登録したNFCID以外での開錠を行わない</a:t>
            </a:r>
            <a:endParaRPr sz="2200">
              <a:latin typeface="Meiryo"/>
              <a:ea typeface="Meiryo"/>
              <a:cs typeface="Meiryo"/>
              <a:sym typeface="Meiryo"/>
            </a:endParaRPr>
          </a:p>
          <a:p>
            <a:pPr indent="0" lvl="0" marL="0" rtl="0" algn="l">
              <a:spcBef>
                <a:spcPts val="1600"/>
              </a:spcBef>
              <a:spcAft>
                <a:spcPts val="0"/>
              </a:spcAft>
              <a:buNone/>
            </a:pPr>
            <a:r>
              <a:rPr lang="ja" sz="2200">
                <a:latin typeface="Meiryo"/>
                <a:ea typeface="Meiryo"/>
                <a:cs typeface="Meiryo"/>
                <a:sym typeface="Meiryo"/>
              </a:rPr>
              <a:t>・内側からの開錠/施錠の場合、LEDを点灯させ現在の鍵の状態を分かるようにする</a:t>
            </a:r>
            <a:endParaRPr sz="2200">
              <a:latin typeface="Meiryo"/>
              <a:ea typeface="Meiryo"/>
              <a:cs typeface="Meiryo"/>
              <a:sym typeface="Meiryo"/>
            </a:endParaRPr>
          </a:p>
          <a:p>
            <a:pPr indent="0" lvl="0" marL="0" rtl="0" algn="l">
              <a:spcBef>
                <a:spcPts val="1600"/>
              </a:spcBef>
              <a:spcAft>
                <a:spcPts val="1600"/>
              </a:spcAft>
              <a:buNone/>
            </a:pPr>
            <a:r>
              <a:t/>
            </a:r>
            <a:endParaRPr sz="2200">
              <a:latin typeface="Meiryo"/>
              <a:ea typeface="Meiryo"/>
              <a:cs typeface="Meiryo"/>
              <a:sym typeface="Meiry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ja" sz="4000">
                <a:solidFill>
                  <a:srgbClr val="FFFFFF"/>
                </a:solidFill>
                <a:latin typeface="Meiryo"/>
                <a:ea typeface="Meiryo"/>
                <a:cs typeface="Meiryo"/>
                <a:sym typeface="Meiryo"/>
              </a:rPr>
              <a:t>概要図</a:t>
            </a:r>
            <a:endParaRPr sz="4000">
              <a:latin typeface="Meiryo"/>
              <a:ea typeface="Meiryo"/>
              <a:cs typeface="Meiryo"/>
              <a:sym typeface="Meiryo"/>
            </a:endParaRPr>
          </a:p>
        </p:txBody>
      </p:sp>
      <p:sp>
        <p:nvSpPr>
          <p:cNvPr id="96" name="Google Shape;96;p17"/>
          <p:cNvSpPr txBox="1"/>
          <p:nvPr/>
        </p:nvSpPr>
        <p:spPr>
          <a:xfrm>
            <a:off x="4134869" y="472936"/>
            <a:ext cx="34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7" name="Google Shape;97;p17"/>
          <p:cNvSpPr/>
          <p:nvPr/>
        </p:nvSpPr>
        <p:spPr>
          <a:xfrm>
            <a:off x="4045626" y="556003"/>
            <a:ext cx="1351800" cy="2430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スマホ</a:t>
            </a:r>
            <a:endParaRPr/>
          </a:p>
        </p:txBody>
      </p:sp>
      <p:sp>
        <p:nvSpPr>
          <p:cNvPr id="98" name="Google Shape;98;p17"/>
          <p:cNvSpPr/>
          <p:nvPr/>
        </p:nvSpPr>
        <p:spPr>
          <a:xfrm>
            <a:off x="4045626" y="1171617"/>
            <a:ext cx="1351800" cy="2430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RF</a:t>
            </a:r>
            <a:r>
              <a:rPr lang="ja"/>
              <a:t>リーダー</a:t>
            </a:r>
            <a:endParaRPr/>
          </a:p>
        </p:txBody>
      </p:sp>
      <p:cxnSp>
        <p:nvCxnSpPr>
          <p:cNvPr id="99" name="Google Shape;99;p17"/>
          <p:cNvCxnSpPr>
            <a:stCxn id="97" idx="2"/>
            <a:endCxn id="98" idx="0"/>
          </p:cNvCxnSpPr>
          <p:nvPr/>
        </p:nvCxnSpPr>
        <p:spPr>
          <a:xfrm>
            <a:off x="4721526" y="799003"/>
            <a:ext cx="0" cy="372600"/>
          </a:xfrm>
          <a:prstGeom prst="straightConnector1">
            <a:avLst/>
          </a:prstGeom>
          <a:noFill/>
          <a:ln cap="flat" cmpd="sng" w="9525">
            <a:solidFill>
              <a:srgbClr val="000000"/>
            </a:solidFill>
            <a:prstDash val="solid"/>
            <a:round/>
            <a:headEnd len="med" w="med" type="none"/>
            <a:tailEnd len="med" w="med" type="triangle"/>
          </a:ln>
        </p:spPr>
      </p:cxnSp>
      <p:sp>
        <p:nvSpPr>
          <p:cNvPr id="100" name="Google Shape;100;p17"/>
          <p:cNvSpPr/>
          <p:nvPr/>
        </p:nvSpPr>
        <p:spPr>
          <a:xfrm>
            <a:off x="4045626" y="2967260"/>
            <a:ext cx="1351800" cy="2430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マイコン</a:t>
            </a:r>
            <a:endParaRPr/>
          </a:p>
        </p:txBody>
      </p:sp>
      <p:sp>
        <p:nvSpPr>
          <p:cNvPr id="101" name="Google Shape;101;p17"/>
          <p:cNvSpPr/>
          <p:nvPr/>
        </p:nvSpPr>
        <p:spPr>
          <a:xfrm>
            <a:off x="4045626" y="3552659"/>
            <a:ext cx="1351800" cy="3477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サーボモータ回転</a:t>
            </a:r>
            <a:endParaRPr/>
          </a:p>
        </p:txBody>
      </p:sp>
      <p:sp>
        <p:nvSpPr>
          <p:cNvPr id="102" name="Google Shape;102;p17"/>
          <p:cNvSpPr/>
          <p:nvPr/>
        </p:nvSpPr>
        <p:spPr>
          <a:xfrm>
            <a:off x="3973267" y="1855255"/>
            <a:ext cx="1496700" cy="731400"/>
          </a:xfrm>
          <a:prstGeom prst="diamond">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ID</a:t>
            </a:r>
            <a:endParaRPr/>
          </a:p>
          <a:p>
            <a:pPr indent="0" lvl="0" marL="0" rtl="0" algn="ctr">
              <a:spcBef>
                <a:spcPts val="0"/>
              </a:spcBef>
              <a:spcAft>
                <a:spcPts val="0"/>
              </a:spcAft>
              <a:buNone/>
            </a:pPr>
            <a:r>
              <a:rPr lang="ja"/>
              <a:t>登録済</a:t>
            </a:r>
            <a:endParaRPr/>
          </a:p>
        </p:txBody>
      </p:sp>
      <p:sp>
        <p:nvSpPr>
          <p:cNvPr id="103" name="Google Shape;103;p17"/>
          <p:cNvSpPr/>
          <p:nvPr/>
        </p:nvSpPr>
        <p:spPr>
          <a:xfrm>
            <a:off x="4045626" y="4138057"/>
            <a:ext cx="1351800" cy="2430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ドア開錠/施錠</a:t>
            </a:r>
            <a:endParaRPr/>
          </a:p>
        </p:txBody>
      </p:sp>
      <p:cxnSp>
        <p:nvCxnSpPr>
          <p:cNvPr id="104" name="Google Shape;104;p17"/>
          <p:cNvCxnSpPr>
            <a:stCxn id="98" idx="2"/>
            <a:endCxn id="102" idx="0"/>
          </p:cNvCxnSpPr>
          <p:nvPr/>
        </p:nvCxnSpPr>
        <p:spPr>
          <a:xfrm>
            <a:off x="4721526" y="1414617"/>
            <a:ext cx="0" cy="440700"/>
          </a:xfrm>
          <a:prstGeom prst="straightConnector1">
            <a:avLst/>
          </a:prstGeom>
          <a:noFill/>
          <a:ln cap="flat" cmpd="sng" w="9525">
            <a:solidFill>
              <a:srgbClr val="000000"/>
            </a:solidFill>
            <a:prstDash val="solid"/>
            <a:round/>
            <a:headEnd len="med" w="med" type="none"/>
            <a:tailEnd len="med" w="med" type="triangle"/>
          </a:ln>
        </p:spPr>
      </p:cxnSp>
      <p:cxnSp>
        <p:nvCxnSpPr>
          <p:cNvPr id="105" name="Google Shape;105;p17"/>
          <p:cNvCxnSpPr>
            <a:stCxn id="102" idx="2"/>
            <a:endCxn id="100" idx="0"/>
          </p:cNvCxnSpPr>
          <p:nvPr/>
        </p:nvCxnSpPr>
        <p:spPr>
          <a:xfrm>
            <a:off x="4721617" y="2586655"/>
            <a:ext cx="0" cy="380700"/>
          </a:xfrm>
          <a:prstGeom prst="straightConnector1">
            <a:avLst/>
          </a:prstGeom>
          <a:noFill/>
          <a:ln cap="flat" cmpd="sng" w="9525">
            <a:solidFill>
              <a:srgbClr val="000000"/>
            </a:solidFill>
            <a:prstDash val="solid"/>
            <a:round/>
            <a:headEnd len="med" w="med" type="none"/>
            <a:tailEnd len="med" w="med" type="triangle"/>
          </a:ln>
        </p:spPr>
      </p:cxnSp>
      <p:cxnSp>
        <p:nvCxnSpPr>
          <p:cNvPr id="106" name="Google Shape;106;p17"/>
          <p:cNvCxnSpPr>
            <a:stCxn id="100" idx="2"/>
            <a:endCxn id="101" idx="0"/>
          </p:cNvCxnSpPr>
          <p:nvPr/>
        </p:nvCxnSpPr>
        <p:spPr>
          <a:xfrm>
            <a:off x="4721526" y="3210260"/>
            <a:ext cx="0" cy="342300"/>
          </a:xfrm>
          <a:prstGeom prst="straightConnector1">
            <a:avLst/>
          </a:prstGeom>
          <a:noFill/>
          <a:ln cap="flat" cmpd="sng" w="9525">
            <a:solidFill>
              <a:srgbClr val="000000"/>
            </a:solidFill>
            <a:prstDash val="solid"/>
            <a:round/>
            <a:headEnd len="med" w="med" type="none"/>
            <a:tailEnd len="med" w="med" type="triangle"/>
          </a:ln>
        </p:spPr>
      </p:cxnSp>
      <p:cxnSp>
        <p:nvCxnSpPr>
          <p:cNvPr id="107" name="Google Shape;107;p17"/>
          <p:cNvCxnSpPr>
            <a:stCxn id="101" idx="2"/>
            <a:endCxn id="103" idx="0"/>
          </p:cNvCxnSpPr>
          <p:nvPr/>
        </p:nvCxnSpPr>
        <p:spPr>
          <a:xfrm>
            <a:off x="4721526" y="3900359"/>
            <a:ext cx="0" cy="237600"/>
          </a:xfrm>
          <a:prstGeom prst="straightConnector1">
            <a:avLst/>
          </a:prstGeom>
          <a:noFill/>
          <a:ln cap="flat" cmpd="sng" w="9525">
            <a:solidFill>
              <a:srgbClr val="000000"/>
            </a:solidFill>
            <a:prstDash val="solid"/>
            <a:round/>
            <a:headEnd len="med" w="med" type="none"/>
            <a:tailEnd len="med" w="med" type="triangle"/>
          </a:ln>
        </p:spPr>
      </p:cxnSp>
      <p:sp>
        <p:nvSpPr>
          <p:cNvPr id="108" name="Google Shape;108;p17"/>
          <p:cNvSpPr/>
          <p:nvPr/>
        </p:nvSpPr>
        <p:spPr>
          <a:xfrm>
            <a:off x="4045626" y="4723455"/>
            <a:ext cx="1351800" cy="2430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終了</a:t>
            </a:r>
            <a:endParaRPr/>
          </a:p>
        </p:txBody>
      </p:sp>
      <p:cxnSp>
        <p:nvCxnSpPr>
          <p:cNvPr id="109" name="Google Shape;109;p17"/>
          <p:cNvCxnSpPr>
            <a:stCxn id="103" idx="2"/>
            <a:endCxn id="108" idx="0"/>
          </p:cNvCxnSpPr>
          <p:nvPr/>
        </p:nvCxnSpPr>
        <p:spPr>
          <a:xfrm>
            <a:off x="4721526" y="4381057"/>
            <a:ext cx="0" cy="342300"/>
          </a:xfrm>
          <a:prstGeom prst="straightConnector1">
            <a:avLst/>
          </a:prstGeom>
          <a:noFill/>
          <a:ln cap="flat" cmpd="sng" w="9525">
            <a:solidFill>
              <a:srgbClr val="000000"/>
            </a:solidFill>
            <a:prstDash val="solid"/>
            <a:round/>
            <a:headEnd len="med" w="med" type="none"/>
            <a:tailEnd len="med" w="med" type="triangle"/>
          </a:ln>
        </p:spPr>
      </p:cxnSp>
      <p:cxnSp>
        <p:nvCxnSpPr>
          <p:cNvPr id="110" name="Google Shape;110;p17"/>
          <p:cNvCxnSpPr>
            <a:stCxn id="102" idx="3"/>
          </p:cNvCxnSpPr>
          <p:nvPr/>
        </p:nvCxnSpPr>
        <p:spPr>
          <a:xfrm>
            <a:off x="5469967" y="2220955"/>
            <a:ext cx="1003200" cy="0"/>
          </a:xfrm>
          <a:prstGeom prst="straightConnector1">
            <a:avLst/>
          </a:prstGeom>
          <a:noFill/>
          <a:ln cap="flat" cmpd="sng" w="9525">
            <a:solidFill>
              <a:srgbClr val="000000"/>
            </a:solidFill>
            <a:prstDash val="solid"/>
            <a:round/>
            <a:headEnd len="med" w="med" type="none"/>
            <a:tailEnd len="med" w="med" type="none"/>
          </a:ln>
        </p:spPr>
      </p:cxnSp>
      <p:cxnSp>
        <p:nvCxnSpPr>
          <p:cNvPr id="111" name="Google Shape;111;p17"/>
          <p:cNvCxnSpPr/>
          <p:nvPr/>
        </p:nvCxnSpPr>
        <p:spPr>
          <a:xfrm>
            <a:off x="6472728" y="2217879"/>
            <a:ext cx="7800" cy="2635800"/>
          </a:xfrm>
          <a:prstGeom prst="straightConnector1">
            <a:avLst/>
          </a:prstGeom>
          <a:noFill/>
          <a:ln cap="flat" cmpd="sng" w="9525">
            <a:solidFill>
              <a:srgbClr val="000000"/>
            </a:solidFill>
            <a:prstDash val="solid"/>
            <a:round/>
            <a:headEnd len="med" w="med" type="none"/>
            <a:tailEnd len="med" w="med" type="none"/>
          </a:ln>
        </p:spPr>
      </p:cxnSp>
      <p:cxnSp>
        <p:nvCxnSpPr>
          <p:cNvPr id="112" name="Google Shape;112;p17"/>
          <p:cNvCxnSpPr>
            <a:endCxn id="108" idx="3"/>
          </p:cNvCxnSpPr>
          <p:nvPr/>
        </p:nvCxnSpPr>
        <p:spPr>
          <a:xfrm rot="10800000">
            <a:off x="5397426" y="4844955"/>
            <a:ext cx="1090200" cy="0"/>
          </a:xfrm>
          <a:prstGeom prst="straightConnector1">
            <a:avLst/>
          </a:prstGeom>
          <a:noFill/>
          <a:ln cap="flat" cmpd="sng" w="9525">
            <a:solidFill>
              <a:srgbClr val="000000"/>
            </a:solidFill>
            <a:prstDash val="solid"/>
            <a:round/>
            <a:headEnd len="med" w="med" type="none"/>
            <a:tailEnd len="med" w="med" type="triangle"/>
          </a:ln>
        </p:spPr>
      </p:cxnSp>
      <p:sp>
        <p:nvSpPr>
          <p:cNvPr id="113" name="Google Shape;113;p17"/>
          <p:cNvSpPr/>
          <p:nvPr/>
        </p:nvSpPr>
        <p:spPr>
          <a:xfrm>
            <a:off x="7309113" y="556003"/>
            <a:ext cx="1351800" cy="2430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スイッチ</a:t>
            </a:r>
            <a:endParaRPr/>
          </a:p>
        </p:txBody>
      </p:sp>
      <p:cxnSp>
        <p:nvCxnSpPr>
          <p:cNvPr id="114" name="Google Shape;114;p17"/>
          <p:cNvCxnSpPr>
            <a:stCxn id="113" idx="2"/>
          </p:cNvCxnSpPr>
          <p:nvPr/>
        </p:nvCxnSpPr>
        <p:spPr>
          <a:xfrm>
            <a:off x="7985013" y="799003"/>
            <a:ext cx="0" cy="372600"/>
          </a:xfrm>
          <a:prstGeom prst="straightConnector1">
            <a:avLst/>
          </a:prstGeom>
          <a:noFill/>
          <a:ln cap="flat" cmpd="sng" w="9525">
            <a:solidFill>
              <a:srgbClr val="000000"/>
            </a:solidFill>
            <a:prstDash val="solid"/>
            <a:round/>
            <a:headEnd len="med" w="med" type="none"/>
            <a:tailEnd len="med" w="med" type="triangle"/>
          </a:ln>
        </p:spPr>
      </p:cxnSp>
      <p:sp>
        <p:nvSpPr>
          <p:cNvPr id="115" name="Google Shape;115;p17"/>
          <p:cNvSpPr/>
          <p:nvPr/>
        </p:nvSpPr>
        <p:spPr>
          <a:xfrm>
            <a:off x="7309113" y="1171617"/>
            <a:ext cx="1351800" cy="2430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マイコン</a:t>
            </a:r>
            <a:endParaRPr/>
          </a:p>
        </p:txBody>
      </p:sp>
      <p:sp>
        <p:nvSpPr>
          <p:cNvPr id="116" name="Google Shape;116;p17"/>
          <p:cNvSpPr/>
          <p:nvPr/>
        </p:nvSpPr>
        <p:spPr>
          <a:xfrm>
            <a:off x="7309113" y="1757016"/>
            <a:ext cx="1351800" cy="3477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サーボモータ回転</a:t>
            </a:r>
            <a:endParaRPr/>
          </a:p>
        </p:txBody>
      </p:sp>
      <p:sp>
        <p:nvSpPr>
          <p:cNvPr id="117" name="Google Shape;117;p17"/>
          <p:cNvSpPr/>
          <p:nvPr/>
        </p:nvSpPr>
        <p:spPr>
          <a:xfrm>
            <a:off x="7309113" y="2342414"/>
            <a:ext cx="1351800" cy="2430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ドア開錠/施錠</a:t>
            </a:r>
            <a:endParaRPr/>
          </a:p>
        </p:txBody>
      </p:sp>
      <p:sp>
        <p:nvSpPr>
          <p:cNvPr id="118" name="Google Shape;118;p17"/>
          <p:cNvSpPr/>
          <p:nvPr/>
        </p:nvSpPr>
        <p:spPr>
          <a:xfrm>
            <a:off x="6965612" y="72700"/>
            <a:ext cx="2038800" cy="380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内側からの</a:t>
            </a:r>
            <a:endParaRPr/>
          </a:p>
          <a:p>
            <a:pPr indent="0" lvl="0" marL="0" rtl="0" algn="l">
              <a:spcBef>
                <a:spcPts val="0"/>
              </a:spcBef>
              <a:spcAft>
                <a:spcPts val="0"/>
              </a:spcAft>
              <a:buNone/>
            </a:pPr>
            <a:r>
              <a:rPr lang="ja"/>
              <a:t>ドア開錠/施錠の流れ</a:t>
            </a:r>
            <a:endParaRPr/>
          </a:p>
        </p:txBody>
      </p:sp>
      <p:cxnSp>
        <p:nvCxnSpPr>
          <p:cNvPr id="119" name="Google Shape;119;p17"/>
          <p:cNvCxnSpPr>
            <a:stCxn id="115" idx="2"/>
            <a:endCxn id="116" idx="0"/>
          </p:cNvCxnSpPr>
          <p:nvPr/>
        </p:nvCxnSpPr>
        <p:spPr>
          <a:xfrm>
            <a:off x="7985013" y="1414617"/>
            <a:ext cx="0" cy="342300"/>
          </a:xfrm>
          <a:prstGeom prst="straightConnector1">
            <a:avLst/>
          </a:prstGeom>
          <a:noFill/>
          <a:ln cap="flat" cmpd="sng" w="9525">
            <a:solidFill>
              <a:srgbClr val="000000"/>
            </a:solidFill>
            <a:prstDash val="solid"/>
            <a:round/>
            <a:headEnd len="med" w="med" type="none"/>
            <a:tailEnd len="med" w="med" type="triangle"/>
          </a:ln>
        </p:spPr>
      </p:cxnSp>
      <p:cxnSp>
        <p:nvCxnSpPr>
          <p:cNvPr id="120" name="Google Shape;120;p17"/>
          <p:cNvCxnSpPr>
            <a:stCxn id="116" idx="2"/>
            <a:endCxn id="117" idx="0"/>
          </p:cNvCxnSpPr>
          <p:nvPr/>
        </p:nvCxnSpPr>
        <p:spPr>
          <a:xfrm>
            <a:off x="7985013" y="2104716"/>
            <a:ext cx="0" cy="237600"/>
          </a:xfrm>
          <a:prstGeom prst="straightConnector1">
            <a:avLst/>
          </a:prstGeom>
          <a:noFill/>
          <a:ln cap="flat" cmpd="sng" w="9525">
            <a:solidFill>
              <a:srgbClr val="000000"/>
            </a:solidFill>
            <a:prstDash val="solid"/>
            <a:round/>
            <a:headEnd len="med" w="med" type="none"/>
            <a:tailEnd len="med" w="med" type="triangle"/>
          </a:ln>
        </p:spPr>
      </p:cxnSp>
      <p:sp>
        <p:nvSpPr>
          <p:cNvPr id="121" name="Google Shape;121;p17"/>
          <p:cNvSpPr/>
          <p:nvPr/>
        </p:nvSpPr>
        <p:spPr>
          <a:xfrm>
            <a:off x="7309113" y="2927812"/>
            <a:ext cx="1351800" cy="5859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LED点灯</a:t>
            </a:r>
            <a:endParaRPr/>
          </a:p>
          <a:p>
            <a:pPr indent="0" lvl="0" marL="0" rtl="0" algn="ctr">
              <a:spcBef>
                <a:spcPts val="0"/>
              </a:spcBef>
              <a:spcAft>
                <a:spcPts val="0"/>
              </a:spcAft>
              <a:buNone/>
            </a:pPr>
            <a:r>
              <a:rPr lang="ja"/>
              <a:t>開錠時:青</a:t>
            </a:r>
            <a:endParaRPr/>
          </a:p>
          <a:p>
            <a:pPr indent="0" lvl="0" marL="0" rtl="0" algn="ctr">
              <a:spcBef>
                <a:spcPts val="0"/>
              </a:spcBef>
              <a:spcAft>
                <a:spcPts val="0"/>
              </a:spcAft>
              <a:buNone/>
            </a:pPr>
            <a:r>
              <a:rPr lang="ja"/>
              <a:t>施錠時:赤</a:t>
            </a:r>
            <a:endParaRPr/>
          </a:p>
        </p:txBody>
      </p:sp>
      <p:cxnSp>
        <p:nvCxnSpPr>
          <p:cNvPr id="122" name="Google Shape;122;p17"/>
          <p:cNvCxnSpPr>
            <a:stCxn id="117" idx="2"/>
            <a:endCxn id="121" idx="0"/>
          </p:cNvCxnSpPr>
          <p:nvPr/>
        </p:nvCxnSpPr>
        <p:spPr>
          <a:xfrm>
            <a:off x="7985013" y="2585414"/>
            <a:ext cx="0" cy="342300"/>
          </a:xfrm>
          <a:prstGeom prst="straightConnector1">
            <a:avLst/>
          </a:prstGeom>
          <a:noFill/>
          <a:ln cap="flat" cmpd="sng" w="9525">
            <a:solidFill>
              <a:srgbClr val="000000"/>
            </a:solidFill>
            <a:prstDash val="solid"/>
            <a:round/>
            <a:headEnd len="med" w="med" type="none"/>
            <a:tailEnd len="med" w="med" type="triangle"/>
          </a:ln>
        </p:spPr>
      </p:cxnSp>
      <p:sp>
        <p:nvSpPr>
          <p:cNvPr id="123" name="Google Shape;123;p17"/>
          <p:cNvSpPr/>
          <p:nvPr/>
        </p:nvSpPr>
        <p:spPr>
          <a:xfrm>
            <a:off x="7309113" y="3856252"/>
            <a:ext cx="1351800" cy="2430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終了</a:t>
            </a:r>
            <a:endParaRPr/>
          </a:p>
        </p:txBody>
      </p:sp>
      <p:sp>
        <p:nvSpPr>
          <p:cNvPr id="124" name="Google Shape;124;p17"/>
          <p:cNvSpPr/>
          <p:nvPr/>
        </p:nvSpPr>
        <p:spPr>
          <a:xfrm>
            <a:off x="3702125" y="78456"/>
            <a:ext cx="2038800" cy="380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外側からの</a:t>
            </a:r>
            <a:endParaRPr/>
          </a:p>
          <a:p>
            <a:pPr indent="0" lvl="0" marL="0" rtl="0" algn="l">
              <a:spcBef>
                <a:spcPts val="0"/>
              </a:spcBef>
              <a:spcAft>
                <a:spcPts val="0"/>
              </a:spcAft>
              <a:buNone/>
            </a:pPr>
            <a:r>
              <a:rPr lang="ja"/>
              <a:t>ドア開錠/施錠の流れ</a:t>
            </a:r>
            <a:endParaRPr/>
          </a:p>
        </p:txBody>
      </p:sp>
      <p:cxnSp>
        <p:nvCxnSpPr>
          <p:cNvPr id="125" name="Google Shape;125;p17"/>
          <p:cNvCxnSpPr>
            <a:stCxn id="121" idx="2"/>
            <a:endCxn id="123" idx="0"/>
          </p:cNvCxnSpPr>
          <p:nvPr/>
        </p:nvCxnSpPr>
        <p:spPr>
          <a:xfrm>
            <a:off x="7985013" y="3513712"/>
            <a:ext cx="0" cy="342600"/>
          </a:xfrm>
          <a:prstGeom prst="straightConnector1">
            <a:avLst/>
          </a:prstGeom>
          <a:noFill/>
          <a:ln cap="flat" cmpd="sng" w="9525">
            <a:solidFill>
              <a:srgbClr val="000000"/>
            </a:solidFill>
            <a:prstDash val="solid"/>
            <a:round/>
            <a:headEnd len="med" w="med" type="none"/>
            <a:tailEnd len="med" w="med" type="triangle"/>
          </a:ln>
        </p:spPr>
      </p:cxnSp>
      <p:sp>
        <p:nvSpPr>
          <p:cNvPr id="126" name="Google Shape;126;p17"/>
          <p:cNvSpPr/>
          <p:nvPr/>
        </p:nvSpPr>
        <p:spPr>
          <a:xfrm>
            <a:off x="5469975" y="1938425"/>
            <a:ext cx="678900" cy="21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a:t>no</a:t>
            </a:r>
            <a:endParaRPr/>
          </a:p>
        </p:txBody>
      </p:sp>
      <p:sp>
        <p:nvSpPr>
          <p:cNvPr id="127" name="Google Shape;127;p17"/>
          <p:cNvSpPr/>
          <p:nvPr/>
        </p:nvSpPr>
        <p:spPr>
          <a:xfrm>
            <a:off x="4116525" y="2598988"/>
            <a:ext cx="605100" cy="21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a:t>yes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ja" sz="4000">
                <a:latin typeface="Meiryo"/>
                <a:ea typeface="Meiryo"/>
                <a:cs typeface="Meiryo"/>
                <a:sym typeface="Meiryo"/>
              </a:rPr>
              <a:t>使用部品</a:t>
            </a:r>
            <a:endParaRPr sz="4000">
              <a:latin typeface="Meiryo"/>
              <a:ea typeface="Meiryo"/>
              <a:cs typeface="Meiryo"/>
              <a:sym typeface="Meiryo"/>
            </a:endParaRPr>
          </a:p>
        </p:txBody>
      </p:sp>
      <p:graphicFrame>
        <p:nvGraphicFramePr>
          <p:cNvPr id="133" name="Google Shape;133;p18"/>
          <p:cNvGraphicFramePr/>
          <p:nvPr/>
        </p:nvGraphicFramePr>
        <p:xfrm>
          <a:off x="952500" y="2022000"/>
          <a:ext cx="3000000" cy="3000000"/>
        </p:xfrm>
        <a:graphic>
          <a:graphicData uri="http://schemas.openxmlformats.org/drawingml/2006/table">
            <a:tbl>
              <a:tblPr>
                <a:noFill/>
                <a:tableStyleId>{090D5230-7744-481A-8D0E-8AE22BAD6EE3}</a:tableStyleId>
              </a:tblPr>
              <a:tblGrid>
                <a:gridCol w="1478125"/>
                <a:gridCol w="5760875"/>
              </a:tblGrid>
              <a:tr h="381000">
                <a:tc>
                  <a:txBody>
                    <a:bodyPr/>
                    <a:lstStyle/>
                    <a:p>
                      <a:pPr indent="0" lvl="0" marL="0" rtl="0" algn="l">
                        <a:spcBef>
                          <a:spcPts val="0"/>
                        </a:spcBef>
                        <a:spcAft>
                          <a:spcPts val="0"/>
                        </a:spcAft>
                        <a:buNone/>
                      </a:pPr>
                      <a:r>
                        <a:rPr lang="ja">
                          <a:latin typeface="Meiryo"/>
                          <a:ea typeface="Meiryo"/>
                          <a:cs typeface="Meiryo"/>
                          <a:sym typeface="Meiryo"/>
                        </a:rPr>
                        <a:t>マイコン</a:t>
                      </a:r>
                      <a:endParaRPr>
                        <a:latin typeface="Meiryo"/>
                        <a:ea typeface="Meiryo"/>
                        <a:cs typeface="Meiryo"/>
                        <a:sym typeface="Meiry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a:latin typeface="Meiryo"/>
                          <a:ea typeface="Meiryo"/>
                          <a:cs typeface="Meiryo"/>
                          <a:sym typeface="Meiryo"/>
                        </a:rPr>
                        <a:t>waves ESP32 DevKitC V4 ESP-WROOM-32 ESP-32 WiFi BLE</a:t>
                      </a:r>
                      <a:endParaRPr>
                        <a:latin typeface="Meiryo"/>
                        <a:ea typeface="Meiryo"/>
                        <a:cs typeface="Meiryo"/>
                        <a:sym typeface="Meiry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ja">
                          <a:latin typeface="Meiryo"/>
                          <a:ea typeface="Meiryo"/>
                          <a:cs typeface="Meiryo"/>
                          <a:sym typeface="Meiryo"/>
                        </a:rPr>
                        <a:t>RFリーダー</a:t>
                      </a:r>
                      <a:endParaRPr>
                        <a:latin typeface="Meiryo"/>
                        <a:ea typeface="Meiryo"/>
                        <a:cs typeface="Meiryo"/>
                        <a:sym typeface="Meiry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a:latin typeface="Meiryo"/>
                          <a:ea typeface="Meiryo"/>
                          <a:cs typeface="Meiryo"/>
                          <a:sym typeface="Meiryo"/>
                        </a:rPr>
                        <a:t>SunFounder RFID RC522</a:t>
                      </a:r>
                      <a:endParaRPr>
                        <a:latin typeface="Meiryo"/>
                        <a:ea typeface="Meiryo"/>
                        <a:cs typeface="Meiryo"/>
                        <a:sym typeface="Meiry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ja">
                          <a:latin typeface="Meiryo"/>
                          <a:ea typeface="Meiryo"/>
                          <a:cs typeface="Meiryo"/>
                          <a:sym typeface="Meiryo"/>
                        </a:rPr>
                        <a:t>サーボモータ</a:t>
                      </a:r>
                      <a:endParaRPr>
                        <a:latin typeface="Meiryo"/>
                        <a:ea typeface="Meiryo"/>
                        <a:cs typeface="Meiryo"/>
                        <a:sym typeface="Meiry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a:latin typeface="Meiryo"/>
                          <a:ea typeface="Meiryo"/>
                          <a:cs typeface="Meiryo"/>
                          <a:sym typeface="Meiryo"/>
                        </a:rPr>
                        <a:t>マイクロサーボ SG92R</a:t>
                      </a:r>
                      <a:endParaRPr>
                        <a:latin typeface="Meiryo"/>
                        <a:ea typeface="Meiryo"/>
                        <a:cs typeface="Meiryo"/>
                        <a:sym typeface="Meiry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ja">
                          <a:latin typeface="Meiryo"/>
                          <a:ea typeface="Meiryo"/>
                          <a:cs typeface="Meiryo"/>
                          <a:sym typeface="Meiryo"/>
                        </a:rPr>
                        <a:t>電源</a:t>
                      </a:r>
                      <a:endParaRPr>
                        <a:latin typeface="Meiryo"/>
                        <a:ea typeface="Meiryo"/>
                        <a:cs typeface="Meiryo"/>
                        <a:sym typeface="Meiry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a:latin typeface="Meiryo"/>
                          <a:ea typeface="Meiryo"/>
                          <a:cs typeface="Meiryo"/>
                          <a:sym typeface="Meiryo"/>
                        </a:rPr>
                        <a:t>TNTOR モバイルバッテリー 軽量 小型 超薄 6mm 5000mAh</a:t>
                      </a:r>
                      <a:endParaRPr>
                        <a:latin typeface="Meiryo"/>
                        <a:ea typeface="Meiryo"/>
                        <a:cs typeface="Meiryo"/>
                        <a:sym typeface="Meiry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ja">
                          <a:latin typeface="Meiryo"/>
                          <a:ea typeface="Meiryo"/>
                          <a:cs typeface="Meiryo"/>
                          <a:sym typeface="Meiryo"/>
                        </a:rPr>
                        <a:t>LED×2</a:t>
                      </a:r>
                      <a:endParaRPr>
                        <a:latin typeface="Meiryo"/>
                        <a:ea typeface="Meiryo"/>
                        <a:cs typeface="Meiryo"/>
                        <a:sym typeface="Meiry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a:latin typeface="Meiryo"/>
                          <a:ea typeface="Meiryo"/>
                          <a:cs typeface="Meiryo"/>
                          <a:sym typeface="Meiryo"/>
                        </a:rPr>
                        <a:t>３ｍｍ赤色ＬＥＤ　６２５ｎｍ　７０度　ＯＳＲ５ＪＡ３Ｚ７４Ａ</a:t>
                      </a:r>
                      <a:endParaRPr>
                        <a:latin typeface="Meiryo"/>
                        <a:ea typeface="Meiryo"/>
                        <a:cs typeface="Meiryo"/>
                        <a:sym typeface="Meiryo"/>
                      </a:endParaRPr>
                    </a:p>
                    <a:p>
                      <a:pPr indent="0" lvl="0" marL="0" rtl="0" algn="l">
                        <a:spcBef>
                          <a:spcPts val="0"/>
                        </a:spcBef>
                        <a:spcAft>
                          <a:spcPts val="0"/>
                        </a:spcAft>
                        <a:buNone/>
                      </a:pPr>
                      <a:r>
                        <a:rPr lang="ja">
                          <a:latin typeface="Meiryo"/>
                          <a:ea typeface="Meiryo"/>
                          <a:cs typeface="Meiryo"/>
                          <a:sym typeface="Meiryo"/>
                        </a:rPr>
                        <a:t>３ｍｍ青色ＬＥＤ　４７０ｎｍ　７０度　ＯＳＢ５ＹＵ３Ｚ７４Ａ</a:t>
                      </a:r>
                      <a:endParaRPr>
                        <a:latin typeface="Meiryo"/>
                        <a:ea typeface="Meiryo"/>
                        <a:cs typeface="Meiryo"/>
                        <a:sym typeface="Meiry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ja">
                          <a:latin typeface="Meiryo"/>
                          <a:ea typeface="Meiryo"/>
                          <a:cs typeface="Meiryo"/>
                          <a:sym typeface="Meiryo"/>
                        </a:rPr>
                        <a:t>スイッチ</a:t>
                      </a:r>
                      <a:endParaRPr>
                        <a:latin typeface="Meiryo"/>
                        <a:ea typeface="Meiryo"/>
                        <a:cs typeface="Meiryo"/>
                        <a:sym typeface="Meiry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a:latin typeface="Meiryo"/>
                          <a:ea typeface="Meiryo"/>
                          <a:cs typeface="Meiryo"/>
                          <a:sym typeface="Meiryo"/>
                        </a:rPr>
                        <a:t>丸型タクトスイッチ</a:t>
                      </a:r>
                      <a:endParaRPr>
                        <a:latin typeface="Meiryo"/>
                        <a:ea typeface="Meiryo"/>
                        <a:cs typeface="Meiryo"/>
                        <a:sym typeface="Meiry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ja" sz="4000">
                <a:latin typeface="Meiryo"/>
                <a:ea typeface="Meiryo"/>
                <a:cs typeface="Meiryo"/>
                <a:sym typeface="Meiryo"/>
              </a:rPr>
              <a:t>今後考えていくこと</a:t>
            </a:r>
            <a:endParaRPr sz="4000">
              <a:latin typeface="Meiryo"/>
              <a:ea typeface="Meiryo"/>
              <a:cs typeface="Meiryo"/>
              <a:sym typeface="Meiryo"/>
            </a:endParaRPr>
          </a:p>
        </p:txBody>
      </p:sp>
      <p:sp>
        <p:nvSpPr>
          <p:cNvPr id="139" name="Google Shape;139;p19"/>
          <p:cNvSpPr txBox="1"/>
          <p:nvPr>
            <p:ph idx="1" type="body"/>
          </p:nvPr>
        </p:nvSpPr>
        <p:spPr>
          <a:xfrm>
            <a:off x="471900" y="1919075"/>
            <a:ext cx="77856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200">
                <a:latin typeface="Meiryo"/>
                <a:ea typeface="Meiryo"/>
                <a:cs typeface="Meiryo"/>
                <a:sym typeface="Meiryo"/>
              </a:rPr>
              <a:t>・全体的な配線図、arduinoIDEを用いたコーディング方法</a:t>
            </a:r>
            <a:endParaRPr sz="2200">
              <a:latin typeface="Meiryo"/>
              <a:ea typeface="Meiryo"/>
              <a:cs typeface="Meiryo"/>
              <a:sym typeface="Meiryo"/>
            </a:endParaRPr>
          </a:p>
          <a:p>
            <a:pPr indent="0" lvl="0" marL="0" rtl="0" algn="l">
              <a:spcBef>
                <a:spcPts val="1600"/>
              </a:spcBef>
              <a:spcAft>
                <a:spcPts val="0"/>
              </a:spcAft>
              <a:buNone/>
            </a:pPr>
            <a:r>
              <a:rPr lang="ja" sz="2200">
                <a:latin typeface="Meiryo"/>
                <a:ea typeface="Meiryo"/>
                <a:cs typeface="Meiryo"/>
                <a:sym typeface="Meiryo"/>
              </a:rPr>
              <a:t>・鍵の部分にモータを取り付ける際の箱をどのように作るか</a:t>
            </a:r>
            <a:endParaRPr sz="2200">
              <a:latin typeface="Meiryo"/>
              <a:ea typeface="Meiryo"/>
              <a:cs typeface="Meiryo"/>
              <a:sym typeface="Meiryo"/>
            </a:endParaRPr>
          </a:p>
          <a:p>
            <a:pPr indent="0" lvl="0" marL="0" rtl="0" algn="l">
              <a:spcBef>
                <a:spcPts val="1600"/>
              </a:spcBef>
              <a:spcAft>
                <a:spcPts val="1600"/>
              </a:spcAft>
              <a:buNone/>
            </a:pPr>
            <a:r>
              <a:rPr lang="ja" sz="2200">
                <a:latin typeface="Meiryo"/>
                <a:ea typeface="Meiryo"/>
                <a:cs typeface="Meiryo"/>
                <a:sym typeface="Meiryo"/>
              </a:rPr>
              <a:t>・NFCIDのみの判定だと複製されてしまう可能性があるのでセキュリティを強固にするためにどうするか</a:t>
            </a:r>
            <a:endParaRPr sz="2200">
              <a:latin typeface="Meiryo"/>
              <a:ea typeface="Meiryo"/>
              <a:cs typeface="Meiryo"/>
              <a:sym typeface="Meiry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ja" sz="4000">
                <a:latin typeface="Meiryo"/>
                <a:ea typeface="Meiryo"/>
                <a:cs typeface="Meiryo"/>
                <a:sym typeface="Meiryo"/>
              </a:rPr>
              <a:t>引用元</a:t>
            </a:r>
            <a:endParaRPr sz="4000">
              <a:latin typeface="Meiryo"/>
              <a:ea typeface="Meiryo"/>
              <a:cs typeface="Meiryo"/>
              <a:sym typeface="Meiryo"/>
            </a:endParaRPr>
          </a:p>
        </p:txBody>
      </p:sp>
      <p:graphicFrame>
        <p:nvGraphicFramePr>
          <p:cNvPr id="145" name="Google Shape;145;p20"/>
          <p:cNvGraphicFramePr/>
          <p:nvPr/>
        </p:nvGraphicFramePr>
        <p:xfrm>
          <a:off x="963450" y="2103950"/>
          <a:ext cx="3000000" cy="3000000"/>
        </p:xfrm>
        <a:graphic>
          <a:graphicData uri="http://schemas.openxmlformats.org/drawingml/2006/table">
            <a:tbl>
              <a:tblPr>
                <a:noFill/>
                <a:tableStyleId>{090D5230-7744-481A-8D0E-8AE22BAD6EE3}</a:tableStyleId>
              </a:tblPr>
              <a:tblGrid>
                <a:gridCol w="3293225"/>
                <a:gridCol w="4397175"/>
              </a:tblGrid>
              <a:tr h="396200">
                <a:tc>
                  <a:txBody>
                    <a:bodyPr/>
                    <a:lstStyle/>
                    <a:p>
                      <a:pPr indent="0" lvl="0" marL="0" rtl="0" algn="ctr">
                        <a:spcBef>
                          <a:spcPts val="0"/>
                        </a:spcBef>
                        <a:spcAft>
                          <a:spcPts val="0"/>
                        </a:spcAft>
                        <a:buNone/>
                      </a:pPr>
                      <a:r>
                        <a:rPr lang="ja">
                          <a:latin typeface="Meiryo"/>
                          <a:ea typeface="Meiryo"/>
                          <a:cs typeface="Meiryo"/>
                          <a:sym typeface="Meiryo"/>
                        </a:rPr>
                        <a:t>サイト名</a:t>
                      </a:r>
                      <a:endParaRPr>
                        <a:latin typeface="Meiryo"/>
                        <a:ea typeface="Meiryo"/>
                        <a:cs typeface="Meiryo"/>
                        <a:sym typeface="Meiryo"/>
                      </a:endParaRPr>
                    </a:p>
                  </a:txBody>
                  <a:tcPr marT="91425" marB="91425" marR="91425" marL="91425"/>
                </a:tc>
                <a:tc>
                  <a:txBody>
                    <a:bodyPr/>
                    <a:lstStyle/>
                    <a:p>
                      <a:pPr indent="0" lvl="0" marL="0" rtl="0" algn="ctr">
                        <a:spcBef>
                          <a:spcPts val="0"/>
                        </a:spcBef>
                        <a:spcAft>
                          <a:spcPts val="0"/>
                        </a:spcAft>
                        <a:buNone/>
                      </a:pPr>
                      <a:r>
                        <a:rPr lang="ja">
                          <a:latin typeface="Meiryo"/>
                          <a:ea typeface="Meiryo"/>
                          <a:cs typeface="Meiryo"/>
                          <a:sym typeface="Meiryo"/>
                        </a:rPr>
                        <a:t>URL</a:t>
                      </a:r>
                      <a:endParaRPr>
                        <a:latin typeface="Meiryo"/>
                        <a:ea typeface="Meiryo"/>
                        <a:cs typeface="Meiryo"/>
                        <a:sym typeface="Meiryo"/>
                      </a:endParaRPr>
                    </a:p>
                  </a:txBody>
                  <a:tcPr marT="91425" marB="91425" marR="91425" marL="91425"/>
                </a:tc>
              </a:tr>
              <a:tr h="442675">
                <a:tc>
                  <a:txBody>
                    <a:bodyPr/>
                    <a:lstStyle/>
                    <a:p>
                      <a:pPr indent="0" lvl="0" marL="0" rtl="0" algn="l">
                        <a:spcBef>
                          <a:spcPts val="0"/>
                        </a:spcBef>
                        <a:spcAft>
                          <a:spcPts val="0"/>
                        </a:spcAft>
                        <a:buNone/>
                      </a:pPr>
                      <a:r>
                        <a:rPr lang="ja">
                          <a:latin typeface="Meiryo"/>
                          <a:ea typeface="Meiryo"/>
                          <a:cs typeface="Meiryo"/>
                          <a:sym typeface="Meiryo"/>
                        </a:rPr>
                        <a:t>Loose Life Hack</a:t>
                      </a:r>
                      <a:endParaRPr>
                        <a:latin typeface="Meiryo"/>
                        <a:ea typeface="Meiryo"/>
                        <a:cs typeface="Meiryo"/>
                        <a:sym typeface="Meiryo"/>
                      </a:endParaRPr>
                    </a:p>
                  </a:txBody>
                  <a:tcPr marT="91425" marB="91425" marR="91425" marL="91425"/>
                </a:tc>
                <a:tc>
                  <a:txBody>
                    <a:bodyPr/>
                    <a:lstStyle/>
                    <a:p>
                      <a:pPr indent="0" lvl="0" marL="0" rtl="0" algn="l">
                        <a:spcBef>
                          <a:spcPts val="0"/>
                        </a:spcBef>
                        <a:spcAft>
                          <a:spcPts val="0"/>
                        </a:spcAft>
                        <a:buNone/>
                      </a:pPr>
                      <a:r>
                        <a:rPr lang="ja">
                          <a:latin typeface="Meiryo"/>
                          <a:ea typeface="Meiryo"/>
                          <a:cs typeface="Meiryo"/>
                          <a:sym typeface="Meiryo"/>
                        </a:rPr>
                        <a:t>https://poniyagi.net/smart-poni-house-lock-01/</a:t>
                      </a:r>
                      <a:endParaRPr>
                        <a:latin typeface="Meiryo"/>
                        <a:ea typeface="Meiryo"/>
                        <a:cs typeface="Meiryo"/>
                        <a:sym typeface="Meiryo"/>
                      </a:endParaRPr>
                    </a:p>
                  </a:txBody>
                  <a:tcPr marT="91425" marB="91425" marR="91425" marL="91425"/>
                </a:tc>
              </a:tr>
              <a:tr h="404725">
                <a:tc>
                  <a:txBody>
                    <a:bodyPr/>
                    <a:lstStyle/>
                    <a:p>
                      <a:pPr indent="0" lvl="0" marL="0" rtl="0" algn="l">
                        <a:spcBef>
                          <a:spcPts val="0"/>
                        </a:spcBef>
                        <a:spcAft>
                          <a:spcPts val="0"/>
                        </a:spcAft>
                        <a:buNone/>
                      </a:pPr>
                      <a:r>
                        <a:rPr lang="ja">
                          <a:latin typeface="Meiryo"/>
                          <a:ea typeface="Meiryo"/>
                          <a:cs typeface="Meiryo"/>
                          <a:sym typeface="Meiryo"/>
                        </a:rPr>
                        <a:t>専業主婦のリノベ記録</a:t>
                      </a:r>
                      <a:endParaRPr>
                        <a:latin typeface="Meiryo"/>
                        <a:ea typeface="Meiryo"/>
                        <a:cs typeface="Meiryo"/>
                        <a:sym typeface="Meiryo"/>
                      </a:endParaRPr>
                    </a:p>
                  </a:txBody>
                  <a:tcPr marT="91425" marB="91425" marR="91425" marL="91425"/>
                </a:tc>
                <a:tc>
                  <a:txBody>
                    <a:bodyPr/>
                    <a:lstStyle/>
                    <a:p>
                      <a:pPr indent="0" lvl="0" marL="0" rtl="0" algn="l">
                        <a:spcBef>
                          <a:spcPts val="0"/>
                        </a:spcBef>
                        <a:spcAft>
                          <a:spcPts val="0"/>
                        </a:spcAft>
                        <a:buNone/>
                      </a:pPr>
                      <a:r>
                        <a:rPr lang="ja">
                          <a:latin typeface="Meiryo"/>
                          <a:ea typeface="Meiryo"/>
                          <a:cs typeface="Meiryo"/>
                          <a:sym typeface="Meiryo"/>
                        </a:rPr>
                        <a:t>https://note.com/yarikuri/n/nc060e0725568</a:t>
                      </a:r>
                      <a:endParaRPr>
                        <a:latin typeface="Meiryo"/>
                        <a:ea typeface="Meiryo"/>
                        <a:cs typeface="Meiryo"/>
                        <a:sym typeface="Meiryo"/>
                      </a:endParaRPr>
                    </a:p>
                  </a:txBody>
                  <a:tcPr marT="91425" marB="91425" marR="91425" marL="91425"/>
                </a:tc>
              </a:tr>
              <a:tr h="396200">
                <a:tc>
                  <a:txBody>
                    <a:bodyPr/>
                    <a:lstStyle/>
                    <a:p>
                      <a:pPr indent="0" lvl="0" marL="0" rtl="0" algn="l">
                        <a:spcBef>
                          <a:spcPts val="0"/>
                        </a:spcBef>
                        <a:spcAft>
                          <a:spcPts val="0"/>
                        </a:spcAft>
                        <a:buNone/>
                      </a:pPr>
                      <a:r>
                        <a:rPr lang="ja">
                          <a:latin typeface="Meiryo"/>
                          <a:ea typeface="Meiryo"/>
                          <a:cs typeface="Meiryo"/>
                          <a:sym typeface="Meiryo"/>
                        </a:rPr>
                        <a:t>空飛ぶラズベリーパイ</a:t>
                      </a:r>
                      <a:endParaRPr>
                        <a:latin typeface="Meiryo"/>
                        <a:ea typeface="Meiryo"/>
                        <a:cs typeface="Meiryo"/>
                        <a:sym typeface="Meiryo"/>
                      </a:endParaRPr>
                    </a:p>
                  </a:txBody>
                  <a:tcPr marT="91425" marB="91425" marR="91425" marL="91425"/>
                </a:tc>
                <a:tc>
                  <a:txBody>
                    <a:bodyPr/>
                    <a:lstStyle/>
                    <a:p>
                      <a:pPr indent="0" lvl="0" marL="0" rtl="0" algn="l">
                        <a:spcBef>
                          <a:spcPts val="0"/>
                        </a:spcBef>
                        <a:spcAft>
                          <a:spcPts val="0"/>
                        </a:spcAft>
                        <a:buNone/>
                      </a:pPr>
                      <a:r>
                        <a:rPr lang="ja">
                          <a:latin typeface="Meiryo"/>
                          <a:ea typeface="Meiryo"/>
                          <a:cs typeface="Meiryo"/>
                          <a:sym typeface="Meiryo"/>
                        </a:rPr>
                        <a:t>https://ppdr.softether.net/smartlock-1</a:t>
                      </a:r>
                      <a:endParaRPr>
                        <a:latin typeface="Meiryo"/>
                        <a:ea typeface="Meiryo"/>
                        <a:cs typeface="Meiryo"/>
                        <a:sym typeface="Meiryo"/>
                      </a:endParaRPr>
                    </a:p>
                  </a:txBody>
                  <a:tcPr marT="91425" marB="91425" marR="91425" marL="91425"/>
                </a:tc>
              </a:tr>
              <a:tr h="396200">
                <a:tc>
                  <a:txBody>
                    <a:bodyPr/>
                    <a:lstStyle/>
                    <a:p>
                      <a:pPr indent="0" lvl="0" marL="0" rtl="0" algn="l">
                        <a:spcBef>
                          <a:spcPts val="0"/>
                        </a:spcBef>
                        <a:spcAft>
                          <a:spcPts val="0"/>
                        </a:spcAft>
                        <a:buNone/>
                      </a:pPr>
                      <a:r>
                        <a:rPr lang="ja">
                          <a:latin typeface="Meiryo"/>
                          <a:ea typeface="Meiryo"/>
                          <a:cs typeface="Meiryo"/>
                          <a:sym typeface="Meiryo"/>
                        </a:rPr>
                        <a:t>Qrio Lock</a:t>
                      </a:r>
                      <a:endParaRPr>
                        <a:latin typeface="Meiryo"/>
                        <a:ea typeface="Meiryo"/>
                        <a:cs typeface="Meiryo"/>
                        <a:sym typeface="Meiryo"/>
                      </a:endParaRPr>
                    </a:p>
                  </a:txBody>
                  <a:tcPr marT="91425" marB="91425" marR="91425" marL="91425"/>
                </a:tc>
                <a:tc>
                  <a:txBody>
                    <a:bodyPr/>
                    <a:lstStyle/>
                    <a:p>
                      <a:pPr indent="0" lvl="0" marL="0" rtl="0" algn="l">
                        <a:spcBef>
                          <a:spcPts val="0"/>
                        </a:spcBef>
                        <a:spcAft>
                          <a:spcPts val="0"/>
                        </a:spcAft>
                        <a:buNone/>
                      </a:pPr>
                      <a:r>
                        <a:rPr lang="ja">
                          <a:latin typeface="Meiryo"/>
                          <a:ea typeface="Meiryo"/>
                          <a:cs typeface="Meiryo"/>
                          <a:sym typeface="Meiryo"/>
                        </a:rPr>
                        <a:t>https://qrio.me/smartlock/</a:t>
                      </a:r>
                      <a:endParaRPr>
                        <a:latin typeface="Meiryo"/>
                        <a:ea typeface="Meiryo"/>
                        <a:cs typeface="Meiryo"/>
                        <a:sym typeface="Meiryo"/>
                      </a:endParaRPr>
                    </a:p>
                  </a:txBody>
                  <a:tcPr marT="91425" marB="91425" marR="91425" marL="91425"/>
                </a:tc>
              </a:tr>
              <a:tr h="396200">
                <a:tc>
                  <a:txBody>
                    <a:bodyPr/>
                    <a:lstStyle/>
                    <a:p>
                      <a:pPr indent="0" lvl="0" marL="0" rtl="0" algn="l">
                        <a:spcBef>
                          <a:spcPts val="0"/>
                        </a:spcBef>
                        <a:spcAft>
                          <a:spcPts val="0"/>
                        </a:spcAft>
                        <a:buNone/>
                      </a:pPr>
                      <a:r>
                        <a:rPr lang="ja">
                          <a:latin typeface="Meiryo"/>
                          <a:ea typeface="Meiryo"/>
                          <a:cs typeface="Meiryo"/>
                          <a:sym typeface="Meiryo"/>
                        </a:rPr>
                        <a:t>CANDYHOUSE</a:t>
                      </a:r>
                      <a:endParaRPr>
                        <a:latin typeface="Meiryo"/>
                        <a:ea typeface="Meiryo"/>
                        <a:cs typeface="Meiryo"/>
                        <a:sym typeface="Meiryo"/>
                      </a:endParaRPr>
                    </a:p>
                  </a:txBody>
                  <a:tcPr marT="91425" marB="91425" marR="91425" marL="91425"/>
                </a:tc>
                <a:tc>
                  <a:txBody>
                    <a:bodyPr/>
                    <a:lstStyle/>
                    <a:p>
                      <a:pPr indent="0" lvl="0" marL="0" rtl="0" algn="l">
                        <a:spcBef>
                          <a:spcPts val="0"/>
                        </a:spcBef>
                        <a:spcAft>
                          <a:spcPts val="0"/>
                        </a:spcAft>
                        <a:buNone/>
                      </a:pPr>
                      <a:r>
                        <a:rPr lang="ja">
                          <a:latin typeface="Meiryo"/>
                          <a:ea typeface="Meiryo"/>
                          <a:cs typeface="Meiryo"/>
                          <a:sym typeface="Meiryo"/>
                        </a:rPr>
                        <a:t>https://jp.candyhouse.co/</a:t>
                      </a:r>
                      <a:endParaRPr>
                        <a:latin typeface="Meiryo"/>
                        <a:ea typeface="Meiryo"/>
                        <a:cs typeface="Meiryo"/>
                        <a:sym typeface="Meiryo"/>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