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5a082916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5a082916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5a0829167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5a0829167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5a082916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e5a082916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5a082916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5a082916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302a062e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e302a062e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5a082916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5a082916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5a082916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5a082916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5a08291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5a08291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5a08291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5a08291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5a082916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5a082916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5a082916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5a082916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5a0829167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5a0829167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5a082916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5a082916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5a0829167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5a0829167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5a0829167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5a0829167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ja"/>
              <a:t>FPGA課題</a:t>
            </a:r>
            <a:endParaRPr/>
          </a:p>
          <a:p>
            <a:pPr indent="0" lvl="0" marL="0" rtl="0" algn="l">
              <a:spcBef>
                <a:spcPts val="0"/>
              </a:spcBef>
              <a:spcAft>
                <a:spcPts val="0"/>
              </a:spcAft>
              <a:buNone/>
            </a:pPr>
            <a:r>
              <a:rPr lang="ja"/>
              <a:t>24時間カウンタの作成</a:t>
            </a:r>
            <a:endParaRPr/>
          </a:p>
        </p:txBody>
      </p:sp>
      <p:sp>
        <p:nvSpPr>
          <p:cNvPr id="86" name="Google Shape;86;p13"/>
          <p:cNvSpPr txBox="1"/>
          <p:nvPr>
            <p:ph idx="1" type="subTitle"/>
          </p:nvPr>
        </p:nvSpPr>
        <p:spPr>
          <a:xfrm>
            <a:off x="1518200" y="3948900"/>
            <a:ext cx="6369900" cy="79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ja"/>
              <a:t>IOTシステム科　10番</a:t>
            </a:r>
            <a:endParaRPr/>
          </a:p>
          <a:p>
            <a:pPr indent="0" lvl="0" marL="0" rtl="0" algn="l">
              <a:spcBef>
                <a:spcPts val="0"/>
              </a:spcBef>
              <a:spcAft>
                <a:spcPts val="0"/>
              </a:spcAft>
              <a:buNone/>
            </a:pPr>
            <a:r>
              <a:rPr lang="ja"/>
              <a:t>五嶋 隆文</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ja"/>
              <a:t>24時間の表示の切り替え機能の実装</a:t>
            </a:r>
            <a:endParaRPr/>
          </a:p>
        </p:txBody>
      </p:sp>
      <p:sp>
        <p:nvSpPr>
          <p:cNvPr id="262" name="Google Shape;262;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200"/>
              <a:t>1．</a:t>
            </a:r>
            <a:r>
              <a:rPr lang="ja" sz="2200"/>
              <a:t>ダイナミック点灯モジュールの出力信号をスイッチで切り替える</a:t>
            </a:r>
            <a:endParaRPr sz="2200"/>
          </a:p>
          <a:p>
            <a:pPr indent="0" lvl="0" marL="0" rtl="0" algn="l">
              <a:spcBef>
                <a:spcPts val="1200"/>
              </a:spcBef>
              <a:spcAft>
                <a:spcPts val="0"/>
              </a:spcAft>
              <a:buNone/>
            </a:pPr>
            <a:r>
              <a:rPr lang="ja" sz="2200"/>
              <a:t>2．スイッチOFFで分：秒の表示</a:t>
            </a:r>
            <a:endParaRPr sz="2200"/>
          </a:p>
          <a:p>
            <a:pPr indent="0" lvl="0" marL="0" rtl="0" algn="l">
              <a:spcBef>
                <a:spcPts val="1200"/>
              </a:spcBef>
              <a:spcAft>
                <a:spcPts val="1200"/>
              </a:spcAft>
              <a:buNone/>
            </a:pPr>
            <a:r>
              <a:rPr lang="ja" sz="2200"/>
              <a:t>3．スイッチONで時：分の表示</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ja"/>
              <a:t>24時間の表示の切り替え機能のコード</a:t>
            </a:r>
            <a:endParaRPr/>
          </a:p>
          <a:p>
            <a:pPr indent="0" lvl="0" marL="0" rtl="0" algn="l">
              <a:spcBef>
                <a:spcPts val="0"/>
              </a:spcBef>
              <a:spcAft>
                <a:spcPts val="0"/>
              </a:spcAft>
              <a:buSzPts val="990"/>
              <a:buNone/>
            </a:pPr>
            <a:r>
              <a:t/>
            </a:r>
            <a:endParaRPr/>
          </a:p>
        </p:txBody>
      </p:sp>
      <p:pic>
        <p:nvPicPr>
          <p:cNvPr id="268" name="Google Shape;268;p23"/>
          <p:cNvPicPr preferRelativeResize="0"/>
          <p:nvPr/>
        </p:nvPicPr>
        <p:blipFill>
          <a:blip r:embed="rId3">
            <a:alphaModFix/>
          </a:blip>
          <a:stretch>
            <a:fillRect/>
          </a:stretch>
        </p:blipFill>
        <p:spPr>
          <a:xfrm>
            <a:off x="311700" y="1078350"/>
            <a:ext cx="6009301" cy="3490525"/>
          </a:xfrm>
          <a:prstGeom prst="rect">
            <a:avLst/>
          </a:prstGeom>
          <a:noFill/>
          <a:ln>
            <a:noFill/>
          </a:ln>
        </p:spPr>
      </p:pic>
      <p:sp>
        <p:nvSpPr>
          <p:cNvPr id="269" name="Google Shape;269;p23"/>
          <p:cNvSpPr/>
          <p:nvPr/>
        </p:nvSpPr>
        <p:spPr>
          <a:xfrm>
            <a:off x="4125825" y="1400225"/>
            <a:ext cx="231900" cy="1087800"/>
          </a:xfrm>
          <a:prstGeom prst="righ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70" name="Google Shape;270;p23"/>
          <p:cNvSpPr txBox="1"/>
          <p:nvPr/>
        </p:nvSpPr>
        <p:spPr>
          <a:xfrm>
            <a:off x="4383475" y="1744025"/>
            <a:ext cx="14484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dk2"/>
                </a:solidFill>
                <a:latin typeface="Roboto"/>
                <a:ea typeface="Roboto"/>
                <a:cs typeface="Roboto"/>
                <a:sym typeface="Roboto"/>
              </a:rPr>
              <a:t>分：秒の出力</a:t>
            </a:r>
            <a:endParaRPr>
              <a:solidFill>
                <a:schemeClr val="dk2"/>
              </a:solidFill>
              <a:latin typeface="Roboto"/>
              <a:ea typeface="Roboto"/>
              <a:cs typeface="Roboto"/>
              <a:sym typeface="Roboto"/>
            </a:endParaRPr>
          </a:p>
        </p:txBody>
      </p:sp>
      <p:sp>
        <p:nvSpPr>
          <p:cNvPr id="271" name="Google Shape;271;p23"/>
          <p:cNvSpPr/>
          <p:nvPr/>
        </p:nvSpPr>
        <p:spPr>
          <a:xfrm>
            <a:off x="4125825" y="2956000"/>
            <a:ext cx="231900" cy="1302300"/>
          </a:xfrm>
          <a:prstGeom prst="righ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72" name="Google Shape;272;p23"/>
          <p:cNvSpPr txBox="1"/>
          <p:nvPr/>
        </p:nvSpPr>
        <p:spPr>
          <a:xfrm>
            <a:off x="4436800" y="3407050"/>
            <a:ext cx="14484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dk2"/>
                </a:solidFill>
                <a:latin typeface="Roboto"/>
                <a:ea typeface="Roboto"/>
                <a:cs typeface="Roboto"/>
                <a:sym typeface="Roboto"/>
              </a:rPr>
              <a:t>時</a:t>
            </a:r>
            <a:r>
              <a:rPr lang="ja">
                <a:solidFill>
                  <a:schemeClr val="dk2"/>
                </a:solidFill>
                <a:latin typeface="Roboto"/>
                <a:ea typeface="Roboto"/>
                <a:cs typeface="Roboto"/>
                <a:sym typeface="Roboto"/>
              </a:rPr>
              <a:t>：分の出力</a:t>
            </a:r>
            <a:endParaRPr>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4"/>
          <p:cNvSpPr txBox="1"/>
          <p:nvPr>
            <p:ph type="title"/>
          </p:nvPr>
        </p:nvSpPr>
        <p:spPr>
          <a:xfrm>
            <a:off x="141075" y="410000"/>
            <a:ext cx="8851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ja" sz="2700"/>
              <a:t>テストベンチの作成とシミュレーション上での動作確認</a:t>
            </a:r>
            <a:endParaRPr sz="2700"/>
          </a:p>
        </p:txBody>
      </p:sp>
      <p:sp>
        <p:nvSpPr>
          <p:cNvPr id="278" name="Google Shape;278;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200"/>
              <a:t>1．テストベンチの作成</a:t>
            </a:r>
            <a:endParaRPr sz="2200"/>
          </a:p>
          <a:p>
            <a:pPr indent="0" lvl="0" marL="0" rtl="0" algn="l">
              <a:spcBef>
                <a:spcPts val="1200"/>
              </a:spcBef>
              <a:spcAft>
                <a:spcPts val="0"/>
              </a:spcAft>
              <a:buNone/>
            </a:pPr>
            <a:r>
              <a:rPr lang="ja" sz="2200"/>
              <a:t>2．シミュレーションでのテスト</a:t>
            </a:r>
            <a:endParaRPr sz="2200"/>
          </a:p>
          <a:p>
            <a:pPr indent="0" lvl="0" marL="0" rtl="0" algn="l">
              <a:spcBef>
                <a:spcPts val="1200"/>
              </a:spcBef>
              <a:spcAft>
                <a:spcPts val="1200"/>
              </a:spcAft>
              <a:buNone/>
            </a:pPr>
            <a:r>
              <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ja" sz="2700"/>
              <a:t>テストベンチの作成/シミュレーションでのテスト</a:t>
            </a:r>
            <a:endParaRPr sz="2700"/>
          </a:p>
        </p:txBody>
      </p:sp>
      <p:pic>
        <p:nvPicPr>
          <p:cNvPr id="284" name="Google Shape;284;p25"/>
          <p:cNvPicPr preferRelativeResize="0"/>
          <p:nvPr/>
        </p:nvPicPr>
        <p:blipFill>
          <a:blip r:embed="rId3">
            <a:alphaModFix/>
          </a:blip>
          <a:stretch>
            <a:fillRect/>
          </a:stretch>
        </p:blipFill>
        <p:spPr>
          <a:xfrm>
            <a:off x="311700" y="1017800"/>
            <a:ext cx="8384701" cy="1739100"/>
          </a:xfrm>
          <a:prstGeom prst="rect">
            <a:avLst/>
          </a:prstGeom>
          <a:noFill/>
          <a:ln>
            <a:noFill/>
          </a:ln>
        </p:spPr>
      </p:pic>
      <p:sp>
        <p:nvSpPr>
          <p:cNvPr id="285" name="Google Shape;285;p25"/>
          <p:cNvSpPr/>
          <p:nvPr/>
        </p:nvSpPr>
        <p:spPr>
          <a:xfrm>
            <a:off x="3379050" y="1207100"/>
            <a:ext cx="231900" cy="643800"/>
          </a:xfrm>
          <a:prstGeom prst="righ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86" name="Google Shape;286;p25"/>
          <p:cNvSpPr txBox="1"/>
          <p:nvPr/>
        </p:nvSpPr>
        <p:spPr>
          <a:xfrm>
            <a:off x="3610950" y="1328900"/>
            <a:ext cx="14418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dk2"/>
                </a:solidFill>
                <a:latin typeface="Roboto"/>
                <a:ea typeface="Roboto"/>
                <a:cs typeface="Roboto"/>
                <a:sym typeface="Roboto"/>
              </a:rPr>
              <a:t>テストシナリオ</a:t>
            </a:r>
            <a:endParaRPr>
              <a:solidFill>
                <a:schemeClr val="dk2"/>
              </a:solidFill>
              <a:latin typeface="Roboto"/>
              <a:ea typeface="Roboto"/>
              <a:cs typeface="Roboto"/>
              <a:sym typeface="Roboto"/>
            </a:endParaRPr>
          </a:p>
        </p:txBody>
      </p:sp>
      <p:sp>
        <p:nvSpPr>
          <p:cNvPr id="287" name="Google Shape;287;p25"/>
          <p:cNvSpPr/>
          <p:nvPr/>
        </p:nvSpPr>
        <p:spPr>
          <a:xfrm>
            <a:off x="828250" y="3022700"/>
            <a:ext cx="5660100" cy="1043100"/>
          </a:xfrm>
          <a:prstGeom prst="wedgeRectCallout">
            <a:avLst>
              <a:gd fmla="val -17899" name="adj1"/>
              <a:gd fmla="val -50916"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a:p>
            <a:pPr indent="0" lvl="0" marL="0" rtl="0" algn="l">
              <a:spcBef>
                <a:spcPts val="0"/>
              </a:spcBef>
              <a:spcAft>
                <a:spcPts val="0"/>
              </a:spcAft>
              <a:buNone/>
            </a:pPr>
            <a:r>
              <a:rPr lang="ja" sz="700"/>
              <a:t>　　　    99750 clk=1 reset=0 dec=0 count24=1 3 count60MIN=5 9 count60SEC=5 7 MIN_CARRY=0 HOUR_CARRY=0</a:t>
            </a:r>
            <a:endParaRPr sz="700"/>
          </a:p>
          <a:p>
            <a:pPr indent="0" lvl="0" marL="0" rtl="0" algn="l">
              <a:spcBef>
                <a:spcPts val="0"/>
              </a:spcBef>
              <a:spcAft>
                <a:spcPts val="0"/>
              </a:spcAft>
              <a:buNone/>
            </a:pPr>
            <a:r>
              <a:rPr lang="ja" sz="700"/>
              <a:t>               99800 clk=0 reset=0 dec=0 count24=1 3 count60MIN=5 9 count60SEC=5 7 MIN_CARRY=0 HOUR_CARRY=0</a:t>
            </a:r>
            <a:endParaRPr sz="700"/>
          </a:p>
          <a:p>
            <a:pPr indent="0" lvl="0" marL="0" rtl="0" algn="l">
              <a:spcBef>
                <a:spcPts val="0"/>
              </a:spcBef>
              <a:spcAft>
                <a:spcPts val="0"/>
              </a:spcAft>
              <a:buNone/>
            </a:pPr>
            <a:r>
              <a:rPr lang="ja" sz="700"/>
              <a:t>               99850 clk=1 reset=0 dec=0 count24=1 3 count60MIN=5 9 count60SEC=5 8 MIN_CARRY=0 HOUR_CARRY=0</a:t>
            </a:r>
            <a:endParaRPr sz="700"/>
          </a:p>
          <a:p>
            <a:pPr indent="0" lvl="0" marL="0" rtl="0" algn="l">
              <a:spcBef>
                <a:spcPts val="0"/>
              </a:spcBef>
              <a:spcAft>
                <a:spcPts val="0"/>
              </a:spcAft>
              <a:buNone/>
            </a:pPr>
            <a:r>
              <a:rPr lang="ja" sz="700"/>
              <a:t>               99900 clk=0 reset=0 dec=0 count24=1 3 count60MIN=5 9 count60SEC=5 8 MIN_CARRY=0 HOUR_CARRY=0</a:t>
            </a:r>
            <a:endParaRPr sz="700"/>
          </a:p>
          <a:p>
            <a:pPr indent="0" lvl="0" marL="0" rtl="0" algn="l">
              <a:spcBef>
                <a:spcPts val="0"/>
              </a:spcBef>
              <a:spcAft>
                <a:spcPts val="0"/>
              </a:spcAft>
              <a:buNone/>
            </a:pPr>
            <a:r>
              <a:rPr lang="ja" sz="700"/>
              <a:t>               99950 clk=1 reset=0 dec=0 count24=1 3 count60MIN=5 9 count60SEC=5 9 MIN_CARRY=1 HOUR_CARRY=1</a:t>
            </a:r>
            <a:endParaRPr sz="700"/>
          </a:p>
          <a:p>
            <a:pPr indent="0" lvl="0" marL="0" rtl="0" algn="l">
              <a:spcBef>
                <a:spcPts val="0"/>
              </a:spcBef>
              <a:spcAft>
                <a:spcPts val="0"/>
              </a:spcAft>
              <a:buNone/>
            </a:pPr>
            <a:r>
              <a:rPr lang="ja" sz="700"/>
              <a:t>              100000 clk=0 reset=0 dec=0 count24=1 3 count60MIN=5 9 count60SEC=5 9 MIN_CARRY=1 HOUR_CARRY=1</a:t>
            </a:r>
            <a:endParaRPr sz="700"/>
          </a:p>
          <a:p>
            <a:pPr indent="0" lvl="0" marL="0" rtl="0" algn="l">
              <a:spcBef>
                <a:spcPts val="0"/>
              </a:spcBef>
              <a:spcAft>
                <a:spcPts val="0"/>
              </a:spcAft>
              <a:buNone/>
            </a:pPr>
            <a:r>
              <a:rPr lang="ja" sz="700"/>
              <a:t>              100050 clk=1 reset=0 dec=0 count24=1 4 count60MIN=0 0 count60SEC=0 0 MIN_CARRY=0 HOUR_CARRY=0</a:t>
            </a:r>
            <a:endParaRPr sz="700"/>
          </a:p>
          <a:p>
            <a:pPr indent="0" lvl="0" marL="0" rtl="0" algn="l">
              <a:spcBef>
                <a:spcPts val="0"/>
              </a:spcBef>
              <a:spcAft>
                <a:spcPts val="0"/>
              </a:spcAft>
              <a:buNone/>
            </a:pPr>
            <a:r>
              <a:rPr lang="ja" sz="700"/>
              <a:t>              100100 clk=0 reset=0 dec=0 count24=1 4 count60MIN=0 0 count60SEC=0 0 MIN_CARRY=0 HOUR_CARRY=0</a:t>
            </a:r>
            <a:endParaRPr sz="700"/>
          </a:p>
        </p:txBody>
      </p:sp>
      <p:cxnSp>
        <p:nvCxnSpPr>
          <p:cNvPr id="288" name="Google Shape;288;p25"/>
          <p:cNvCxnSpPr/>
          <p:nvPr/>
        </p:nvCxnSpPr>
        <p:spPr>
          <a:xfrm>
            <a:off x="681800" y="2436800"/>
            <a:ext cx="8027400" cy="0"/>
          </a:xfrm>
          <a:prstGeom prst="straightConnector1">
            <a:avLst/>
          </a:prstGeom>
          <a:noFill/>
          <a:ln cap="flat" cmpd="sng" w="9525">
            <a:solidFill>
              <a:srgbClr val="FF0000"/>
            </a:solidFill>
            <a:prstDash val="solid"/>
            <a:round/>
            <a:headEnd len="med" w="med" type="none"/>
            <a:tailEnd len="med" w="med" type="none"/>
          </a:ln>
        </p:spPr>
      </p:cxnSp>
      <p:cxnSp>
        <p:nvCxnSpPr>
          <p:cNvPr id="289" name="Google Shape;289;p25"/>
          <p:cNvCxnSpPr/>
          <p:nvPr/>
        </p:nvCxnSpPr>
        <p:spPr>
          <a:xfrm>
            <a:off x="662500" y="2318825"/>
            <a:ext cx="6656400" cy="0"/>
          </a:xfrm>
          <a:prstGeom prst="straightConnector1">
            <a:avLst/>
          </a:prstGeom>
          <a:noFill/>
          <a:ln cap="flat" cmpd="sng" w="9525">
            <a:solidFill>
              <a:srgbClr val="FF0000"/>
            </a:solidFill>
            <a:prstDash val="solid"/>
            <a:round/>
            <a:headEnd len="med" w="med" type="none"/>
            <a:tailEnd len="med" w="med" type="none"/>
          </a:ln>
        </p:spPr>
      </p:cxnSp>
      <p:sp>
        <p:nvSpPr>
          <p:cNvPr id="290" name="Google Shape;290;p25"/>
          <p:cNvSpPr txBox="1"/>
          <p:nvPr/>
        </p:nvSpPr>
        <p:spPr>
          <a:xfrm>
            <a:off x="828250" y="2692525"/>
            <a:ext cx="13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latin typeface="Roboto"/>
                <a:ea typeface="Roboto"/>
                <a:cs typeface="Roboto"/>
                <a:sym typeface="Roboto"/>
              </a:rPr>
              <a:t>実行結果</a:t>
            </a:r>
            <a:endParaRPr>
              <a:latin typeface="Roboto"/>
              <a:ea typeface="Roboto"/>
              <a:cs typeface="Roboto"/>
              <a:sym typeface="Roboto"/>
            </a:endParaRPr>
          </a:p>
        </p:txBody>
      </p:sp>
      <p:sp>
        <p:nvSpPr>
          <p:cNvPr id="291" name="Google Shape;291;p25"/>
          <p:cNvSpPr/>
          <p:nvPr/>
        </p:nvSpPr>
        <p:spPr>
          <a:xfrm>
            <a:off x="5703000" y="3547225"/>
            <a:ext cx="101100" cy="296400"/>
          </a:xfrm>
          <a:prstGeom prst="righ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92" name="Google Shape;292;p25"/>
          <p:cNvSpPr txBox="1"/>
          <p:nvPr/>
        </p:nvSpPr>
        <p:spPr>
          <a:xfrm>
            <a:off x="5941475" y="3387625"/>
            <a:ext cx="2239800" cy="615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dk2"/>
                </a:solidFill>
                <a:latin typeface="Roboto"/>
                <a:ea typeface="Roboto"/>
                <a:cs typeface="Roboto"/>
                <a:sym typeface="Roboto"/>
              </a:rPr>
              <a:t>CARRYが立っていることが確認できる</a:t>
            </a:r>
            <a:endParaRPr>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実機での動作確認</a:t>
            </a:r>
            <a:endParaRPr/>
          </a:p>
        </p:txBody>
      </p:sp>
      <p:sp>
        <p:nvSpPr>
          <p:cNvPr id="298" name="Google Shape;298;p26"/>
          <p:cNvSpPr txBox="1"/>
          <p:nvPr>
            <p:ph idx="1" type="body"/>
          </p:nvPr>
        </p:nvSpPr>
        <p:spPr>
          <a:xfrm>
            <a:off x="311700" y="1380925"/>
            <a:ext cx="8520600" cy="318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１．カウントが想定通り(時、分、秒)に行われている事</a:t>
            </a:r>
            <a:endParaRPr/>
          </a:p>
          <a:p>
            <a:pPr indent="0" lvl="0" marL="0" rtl="0" algn="l">
              <a:spcBef>
                <a:spcPts val="1200"/>
              </a:spcBef>
              <a:spcAft>
                <a:spcPts val="1200"/>
              </a:spcAft>
              <a:buNone/>
            </a:pPr>
            <a:r>
              <a:rPr lang="ja"/>
              <a:t>２．スイッチで表示を切り替えた際の挙動</a:t>
            </a:r>
            <a:endParaRPr/>
          </a:p>
        </p:txBody>
      </p:sp>
      <p:sp>
        <p:nvSpPr>
          <p:cNvPr id="299" name="Google Shape;299;p26"/>
          <p:cNvSpPr txBox="1"/>
          <p:nvPr>
            <p:ph idx="1" type="body"/>
          </p:nvPr>
        </p:nvSpPr>
        <p:spPr>
          <a:xfrm>
            <a:off x="343350" y="913700"/>
            <a:ext cx="1819200" cy="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lang="ja" sz="9600">
                <a:latin typeface="Meiryo"/>
                <a:ea typeface="Meiryo"/>
                <a:cs typeface="Meiryo"/>
                <a:sym typeface="Meiryo"/>
              </a:rPr>
              <a:t>確認点</a:t>
            </a:r>
            <a:endParaRPr sz="9600">
              <a:latin typeface="Meiryo"/>
              <a:ea typeface="Meiryo"/>
              <a:cs typeface="Meiryo"/>
              <a:sym typeface="Meiryo"/>
            </a:endParaRPr>
          </a:p>
          <a:p>
            <a:pPr indent="0" lvl="0" marL="0" rtl="0" algn="l">
              <a:lnSpc>
                <a:spcPct val="100000"/>
              </a:lnSpc>
              <a:spcBef>
                <a:spcPts val="1200"/>
              </a:spcBef>
              <a:spcAft>
                <a:spcPts val="1200"/>
              </a:spcAft>
              <a:buNone/>
            </a:pPr>
            <a:r>
              <a:t/>
            </a:r>
            <a:endParaRPr>
              <a:latin typeface="Meiryo"/>
              <a:ea typeface="Meiryo"/>
              <a:cs typeface="Meiryo"/>
              <a:sym typeface="Meiry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7"/>
          <p:cNvSpPr txBox="1"/>
          <p:nvPr>
            <p:ph type="title"/>
          </p:nvPr>
        </p:nvSpPr>
        <p:spPr>
          <a:xfrm>
            <a:off x="311700" y="1396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ja"/>
              <a:t>実機での動作確認</a:t>
            </a:r>
            <a:endParaRPr/>
          </a:p>
        </p:txBody>
      </p:sp>
      <p:pic>
        <p:nvPicPr>
          <p:cNvPr id="305" name="Google Shape;305;p27"/>
          <p:cNvPicPr preferRelativeResize="0"/>
          <p:nvPr/>
        </p:nvPicPr>
        <p:blipFill>
          <a:blip r:embed="rId3">
            <a:alphaModFix/>
          </a:blip>
          <a:stretch>
            <a:fillRect/>
          </a:stretch>
        </p:blipFill>
        <p:spPr>
          <a:xfrm>
            <a:off x="757525" y="719575"/>
            <a:ext cx="7544325" cy="4143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思ったこと・反省点など</a:t>
            </a:r>
            <a:endParaRPr/>
          </a:p>
        </p:txBody>
      </p:sp>
      <p:sp>
        <p:nvSpPr>
          <p:cNvPr id="311" name="Google Shape;311;p28"/>
          <p:cNvSpPr txBox="1"/>
          <p:nvPr>
            <p:ph idx="1" type="body"/>
          </p:nvPr>
        </p:nvSpPr>
        <p:spPr>
          <a:xfrm>
            <a:off x="311700" y="1461625"/>
            <a:ext cx="8474700" cy="1110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ja" sz="2200"/>
              <a:t>回路を記述している際にソフト的な考え方で記述してしまい、ハードを作っている意識が薄かった。ハード的に正しく回路を作れているかを考えながら記述する必要があると感じた。</a:t>
            </a:r>
            <a:endParaRPr sz="2200"/>
          </a:p>
          <a:p>
            <a:pPr indent="0" lvl="0" marL="0" rtl="0" algn="l">
              <a:lnSpc>
                <a:spcPct val="95000"/>
              </a:lnSpc>
              <a:spcBef>
                <a:spcPts val="1200"/>
              </a:spcBef>
              <a:spcAft>
                <a:spcPts val="0"/>
              </a:spcAft>
              <a:buSzPts val="523"/>
              <a:buNone/>
            </a:pPr>
            <a:r>
              <a:t/>
            </a:r>
            <a:endParaRPr sz="2200"/>
          </a:p>
          <a:p>
            <a:pPr indent="0" lvl="0" marL="0" rtl="0" algn="l">
              <a:lnSpc>
                <a:spcPct val="95000"/>
              </a:lnSpc>
              <a:spcBef>
                <a:spcPts val="1200"/>
              </a:spcBef>
              <a:spcAft>
                <a:spcPts val="1200"/>
              </a:spcAft>
              <a:buSzPts val="523"/>
              <a:buNone/>
            </a:pPr>
            <a:r>
              <a:t/>
            </a:r>
            <a:endParaRPr sz="2200"/>
          </a:p>
        </p:txBody>
      </p:sp>
      <p:sp>
        <p:nvSpPr>
          <p:cNvPr id="312" name="Google Shape;312;p28"/>
          <p:cNvSpPr txBox="1"/>
          <p:nvPr>
            <p:ph idx="1" type="body"/>
          </p:nvPr>
        </p:nvSpPr>
        <p:spPr>
          <a:xfrm>
            <a:off x="311700" y="1031513"/>
            <a:ext cx="1819200" cy="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lang="ja" sz="9600">
                <a:latin typeface="Meiryo"/>
                <a:ea typeface="Meiryo"/>
                <a:cs typeface="Meiryo"/>
                <a:sym typeface="Meiryo"/>
              </a:rPr>
              <a:t>思ったこと</a:t>
            </a:r>
            <a:endParaRPr sz="9600">
              <a:latin typeface="Meiryo"/>
              <a:ea typeface="Meiryo"/>
              <a:cs typeface="Meiryo"/>
              <a:sym typeface="Meiryo"/>
            </a:endParaRPr>
          </a:p>
          <a:p>
            <a:pPr indent="0" lvl="0" marL="0" rtl="0" algn="l">
              <a:lnSpc>
                <a:spcPct val="100000"/>
              </a:lnSpc>
              <a:spcBef>
                <a:spcPts val="1200"/>
              </a:spcBef>
              <a:spcAft>
                <a:spcPts val="1200"/>
              </a:spcAft>
              <a:buNone/>
            </a:pPr>
            <a:r>
              <a:t/>
            </a:r>
            <a:endParaRPr>
              <a:latin typeface="Meiryo"/>
              <a:ea typeface="Meiryo"/>
              <a:cs typeface="Meiryo"/>
              <a:sym typeface="Meiryo"/>
            </a:endParaRPr>
          </a:p>
        </p:txBody>
      </p:sp>
      <p:sp>
        <p:nvSpPr>
          <p:cNvPr id="313" name="Google Shape;313;p28"/>
          <p:cNvSpPr txBox="1"/>
          <p:nvPr/>
        </p:nvSpPr>
        <p:spPr>
          <a:xfrm>
            <a:off x="364750" y="2700600"/>
            <a:ext cx="1819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2400">
                <a:solidFill>
                  <a:schemeClr val="dk2"/>
                </a:solidFill>
                <a:latin typeface="Meiryo"/>
                <a:ea typeface="Meiryo"/>
                <a:cs typeface="Meiryo"/>
                <a:sym typeface="Meiryo"/>
              </a:rPr>
              <a:t>反省点など</a:t>
            </a:r>
            <a:endParaRPr sz="2400">
              <a:solidFill>
                <a:schemeClr val="dk2"/>
              </a:solidFill>
              <a:latin typeface="Meiryo"/>
              <a:ea typeface="Meiryo"/>
              <a:cs typeface="Meiryo"/>
              <a:sym typeface="Meiryo"/>
            </a:endParaRPr>
          </a:p>
        </p:txBody>
      </p:sp>
      <p:sp>
        <p:nvSpPr>
          <p:cNvPr id="314" name="Google Shape;314;p28"/>
          <p:cNvSpPr txBox="1"/>
          <p:nvPr>
            <p:ph idx="1" type="body"/>
          </p:nvPr>
        </p:nvSpPr>
        <p:spPr>
          <a:xfrm>
            <a:off x="245200" y="3124875"/>
            <a:ext cx="8474700" cy="607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ja" sz="2200"/>
              <a:t>設計部分をもっと時間をかけて作成するべきだった。</a:t>
            </a:r>
            <a:endParaRPr sz="2200"/>
          </a:p>
          <a:p>
            <a:pPr indent="0" lvl="0" marL="0" rtl="0" algn="l">
              <a:lnSpc>
                <a:spcPct val="95000"/>
              </a:lnSpc>
              <a:spcBef>
                <a:spcPts val="1200"/>
              </a:spcBef>
              <a:spcAft>
                <a:spcPts val="0"/>
              </a:spcAft>
              <a:buSzPts val="523"/>
              <a:buNone/>
            </a:pPr>
            <a:r>
              <a:rPr lang="ja" sz="2200"/>
              <a:t>時間的余裕がなく回路を小さく作るための検証ができなかった。</a:t>
            </a:r>
            <a:endParaRPr sz="2200"/>
          </a:p>
          <a:p>
            <a:pPr indent="0" lvl="0" marL="0" rtl="0" algn="l">
              <a:lnSpc>
                <a:spcPct val="95000"/>
              </a:lnSpc>
              <a:spcBef>
                <a:spcPts val="1200"/>
              </a:spcBef>
              <a:spcAft>
                <a:spcPts val="0"/>
              </a:spcAft>
              <a:buSzPts val="523"/>
              <a:buNone/>
            </a:pPr>
            <a:r>
              <a:t/>
            </a:r>
            <a:endParaRPr sz="2200"/>
          </a:p>
          <a:p>
            <a:pPr indent="0" lvl="0" marL="0" rtl="0" algn="l">
              <a:lnSpc>
                <a:spcPct val="95000"/>
              </a:lnSpc>
              <a:spcBef>
                <a:spcPts val="1200"/>
              </a:spcBef>
              <a:spcAft>
                <a:spcPts val="0"/>
              </a:spcAft>
              <a:buSzPts val="523"/>
              <a:buNone/>
            </a:pPr>
            <a:r>
              <a:t/>
            </a:r>
            <a:endParaRPr sz="2200"/>
          </a:p>
          <a:p>
            <a:pPr indent="0" lvl="0" marL="0" rtl="0" algn="l">
              <a:lnSpc>
                <a:spcPct val="95000"/>
              </a:lnSpc>
              <a:spcBef>
                <a:spcPts val="1200"/>
              </a:spcBef>
              <a:spcAft>
                <a:spcPts val="1200"/>
              </a:spcAft>
              <a:buSzPts val="523"/>
              <a:buNone/>
            </a:pPr>
            <a:r>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1" type="body"/>
          </p:nvPr>
        </p:nvSpPr>
        <p:spPr>
          <a:xfrm>
            <a:off x="204550" y="754075"/>
            <a:ext cx="7994100" cy="195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① </a:t>
            </a:r>
            <a:r>
              <a:rPr lang="ja"/>
              <a:t>24時間カウンタの設計</a:t>
            </a:r>
            <a:endParaRPr/>
          </a:p>
          <a:p>
            <a:pPr indent="0" lvl="0" marL="0" rtl="0" algn="l">
              <a:spcBef>
                <a:spcPts val="1200"/>
              </a:spcBef>
              <a:spcAft>
                <a:spcPts val="0"/>
              </a:spcAft>
              <a:buNone/>
            </a:pPr>
            <a:r>
              <a:rPr lang="ja"/>
              <a:t>② 24時間カウンタモジュール階層図</a:t>
            </a:r>
            <a:endParaRPr/>
          </a:p>
          <a:p>
            <a:pPr indent="0" lvl="0" marL="0" rtl="0" algn="l">
              <a:spcBef>
                <a:spcPts val="1200"/>
              </a:spcBef>
              <a:spcAft>
                <a:spcPts val="0"/>
              </a:spcAft>
              <a:buNone/>
            </a:pPr>
            <a:r>
              <a:rPr lang="ja"/>
              <a:t>③ 24時間カウンタ作成の手順</a:t>
            </a:r>
            <a:endParaRPr/>
          </a:p>
          <a:p>
            <a:pPr indent="0" lvl="0" marL="0" rtl="0" algn="l">
              <a:spcBef>
                <a:spcPts val="1200"/>
              </a:spcBef>
              <a:spcAft>
                <a:spcPts val="1200"/>
              </a:spcAft>
              <a:buNone/>
            </a:pPr>
            <a:r>
              <a:rPr lang="ja"/>
              <a:t>④ 思ったこと・反省点など								</a:t>
            </a:r>
            <a:endParaRPr/>
          </a:p>
        </p:txBody>
      </p:sp>
      <p:sp>
        <p:nvSpPr>
          <p:cNvPr id="92" name="Google Shape;92;p14"/>
          <p:cNvSpPr txBox="1"/>
          <p:nvPr>
            <p:ph type="title"/>
          </p:nvPr>
        </p:nvSpPr>
        <p:spPr>
          <a:xfrm>
            <a:off x="311700" y="85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ja">
                <a:latin typeface="Meiryo"/>
                <a:ea typeface="Meiryo"/>
                <a:cs typeface="Meiryo"/>
                <a:sym typeface="Meiryo"/>
              </a:rPr>
              <a:t>24時間カウンタの</a:t>
            </a:r>
            <a:r>
              <a:rPr lang="ja">
                <a:latin typeface="Meiryo"/>
                <a:ea typeface="Meiryo"/>
                <a:cs typeface="Meiryo"/>
                <a:sym typeface="Meiryo"/>
              </a:rPr>
              <a:t>目次</a:t>
            </a:r>
            <a:endParaRPr>
              <a:latin typeface="Meiryo"/>
              <a:ea typeface="Meiryo"/>
              <a:cs typeface="Meiryo"/>
              <a:sym typeface="Meiry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85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ja">
                <a:latin typeface="Meiryo"/>
                <a:ea typeface="Meiryo"/>
                <a:cs typeface="Meiryo"/>
                <a:sym typeface="Meiryo"/>
              </a:rPr>
              <a:t>24時間カウンタの設計</a:t>
            </a:r>
            <a:endParaRPr>
              <a:latin typeface="Meiryo"/>
              <a:ea typeface="Meiryo"/>
              <a:cs typeface="Meiryo"/>
              <a:sym typeface="Meiryo"/>
            </a:endParaRPr>
          </a:p>
        </p:txBody>
      </p:sp>
      <p:sp>
        <p:nvSpPr>
          <p:cNvPr id="98" name="Google Shape;98;p15"/>
          <p:cNvSpPr txBox="1"/>
          <p:nvPr>
            <p:ph idx="1" type="body"/>
          </p:nvPr>
        </p:nvSpPr>
        <p:spPr>
          <a:xfrm>
            <a:off x="452800" y="656200"/>
            <a:ext cx="2108700" cy="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lang="ja" sz="9600">
                <a:latin typeface="Meiryo"/>
                <a:ea typeface="Meiryo"/>
                <a:cs typeface="Meiryo"/>
                <a:sym typeface="Meiryo"/>
              </a:rPr>
              <a:t>１．入力信号</a:t>
            </a:r>
            <a:endParaRPr sz="9600">
              <a:latin typeface="Meiryo"/>
              <a:ea typeface="Meiryo"/>
              <a:cs typeface="Meiryo"/>
              <a:sym typeface="Meiryo"/>
            </a:endParaRPr>
          </a:p>
          <a:p>
            <a:pPr indent="0" lvl="0" marL="0" rtl="0" algn="l">
              <a:lnSpc>
                <a:spcPct val="100000"/>
              </a:lnSpc>
              <a:spcBef>
                <a:spcPts val="1200"/>
              </a:spcBef>
              <a:spcAft>
                <a:spcPts val="1200"/>
              </a:spcAft>
              <a:buNone/>
            </a:pPr>
            <a:r>
              <a:t/>
            </a:r>
            <a:endParaRPr>
              <a:latin typeface="Meiryo"/>
              <a:ea typeface="Meiryo"/>
              <a:cs typeface="Meiryo"/>
              <a:sym typeface="Meiryo"/>
            </a:endParaRPr>
          </a:p>
        </p:txBody>
      </p:sp>
      <p:sp>
        <p:nvSpPr>
          <p:cNvPr id="99" name="Google Shape;99;p15"/>
          <p:cNvSpPr txBox="1"/>
          <p:nvPr>
            <p:ph idx="1" type="body"/>
          </p:nvPr>
        </p:nvSpPr>
        <p:spPr>
          <a:xfrm>
            <a:off x="838075" y="1072600"/>
            <a:ext cx="6697200" cy="416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2100">
                <a:latin typeface="Meiryo"/>
                <a:ea typeface="Meiryo"/>
                <a:cs typeface="Meiryo"/>
                <a:sym typeface="Meiryo"/>
              </a:rPr>
              <a:t>1．クロック(CLK)は125Mhzを入力</a:t>
            </a:r>
            <a:endParaRPr sz="2100">
              <a:latin typeface="Meiryo"/>
              <a:ea typeface="Meiryo"/>
              <a:cs typeface="Meiryo"/>
              <a:sym typeface="Meiryo"/>
            </a:endParaRPr>
          </a:p>
          <a:p>
            <a:pPr indent="0" lvl="0" marL="0" rtl="0" algn="l">
              <a:lnSpc>
                <a:spcPct val="80000"/>
              </a:lnSpc>
              <a:spcBef>
                <a:spcPts val="1200"/>
              </a:spcBef>
              <a:spcAft>
                <a:spcPts val="0"/>
              </a:spcAft>
              <a:buSzPts val="275"/>
              <a:buNone/>
            </a:pPr>
            <a:r>
              <a:rPr lang="ja" sz="2100">
                <a:latin typeface="Meiryo"/>
                <a:ea typeface="Meiryo"/>
                <a:cs typeface="Meiryo"/>
                <a:sym typeface="Meiryo"/>
              </a:rPr>
              <a:t>2．リセット(RESET)は内部の状態を全クリア</a:t>
            </a:r>
            <a:endParaRPr sz="2100">
              <a:latin typeface="Meiryo"/>
              <a:ea typeface="Meiryo"/>
              <a:cs typeface="Meiryo"/>
              <a:sym typeface="Meiryo"/>
            </a:endParaRPr>
          </a:p>
          <a:p>
            <a:pPr indent="0" lvl="0" marL="0" rtl="0" algn="l">
              <a:lnSpc>
                <a:spcPct val="80000"/>
              </a:lnSpc>
              <a:spcBef>
                <a:spcPts val="1200"/>
              </a:spcBef>
              <a:spcAft>
                <a:spcPts val="0"/>
              </a:spcAft>
              <a:buSzPts val="275"/>
              <a:buNone/>
            </a:pPr>
            <a:r>
              <a:rPr lang="ja" sz="2100">
                <a:latin typeface="Meiryo"/>
                <a:ea typeface="Meiryo"/>
                <a:cs typeface="Meiryo"/>
                <a:sym typeface="Meiryo"/>
              </a:rPr>
              <a:t>3．ボタン(DEC)により秒単位での減算</a:t>
            </a:r>
            <a:endParaRPr sz="2100">
              <a:latin typeface="Meiryo"/>
              <a:ea typeface="Meiryo"/>
              <a:cs typeface="Meiryo"/>
              <a:sym typeface="Meiryo"/>
            </a:endParaRPr>
          </a:p>
          <a:p>
            <a:pPr indent="0" lvl="0" marL="0" rtl="0" algn="l">
              <a:lnSpc>
                <a:spcPct val="80000"/>
              </a:lnSpc>
              <a:spcBef>
                <a:spcPts val="1200"/>
              </a:spcBef>
              <a:spcAft>
                <a:spcPts val="0"/>
              </a:spcAft>
              <a:buSzPts val="275"/>
              <a:buNone/>
            </a:pPr>
            <a:r>
              <a:rPr lang="ja" sz="2100">
                <a:latin typeface="Meiryo"/>
                <a:ea typeface="Meiryo"/>
                <a:cs typeface="Meiryo"/>
                <a:sym typeface="Meiryo"/>
              </a:rPr>
              <a:t>4．スイッチ(SW)による表示時間の切り替え</a:t>
            </a:r>
            <a:endParaRPr sz="2100">
              <a:latin typeface="Meiryo"/>
              <a:ea typeface="Meiryo"/>
              <a:cs typeface="Meiryo"/>
              <a:sym typeface="Meiryo"/>
            </a:endParaRPr>
          </a:p>
          <a:p>
            <a:pPr indent="0" lvl="0" marL="0" rtl="0" algn="l">
              <a:lnSpc>
                <a:spcPct val="80000"/>
              </a:lnSpc>
              <a:spcBef>
                <a:spcPts val="1200"/>
              </a:spcBef>
              <a:spcAft>
                <a:spcPts val="0"/>
              </a:spcAft>
              <a:buSzPts val="275"/>
              <a:buNone/>
            </a:pPr>
            <a:r>
              <a:t/>
            </a:r>
            <a:endParaRPr sz="2100">
              <a:latin typeface="Meiryo"/>
              <a:ea typeface="Meiryo"/>
              <a:cs typeface="Meiryo"/>
              <a:sym typeface="Meiryo"/>
            </a:endParaRPr>
          </a:p>
          <a:p>
            <a:pPr indent="0" lvl="0" marL="0" rtl="0" algn="l">
              <a:lnSpc>
                <a:spcPct val="80000"/>
              </a:lnSpc>
              <a:spcBef>
                <a:spcPts val="1200"/>
              </a:spcBef>
              <a:spcAft>
                <a:spcPts val="0"/>
              </a:spcAft>
              <a:buSzPts val="275"/>
              <a:buNone/>
            </a:pPr>
            <a:r>
              <a:t/>
            </a:r>
            <a:endParaRPr sz="2100">
              <a:latin typeface="Meiryo"/>
              <a:ea typeface="Meiryo"/>
              <a:cs typeface="Meiryo"/>
              <a:sym typeface="Meiryo"/>
            </a:endParaRPr>
          </a:p>
          <a:p>
            <a:pPr indent="0" lvl="0" marL="0" rtl="0" algn="l">
              <a:lnSpc>
                <a:spcPct val="80000"/>
              </a:lnSpc>
              <a:spcBef>
                <a:spcPts val="1200"/>
              </a:spcBef>
              <a:spcAft>
                <a:spcPts val="0"/>
              </a:spcAft>
              <a:buSzPts val="275"/>
              <a:buNone/>
            </a:pPr>
            <a:r>
              <a:t/>
            </a:r>
            <a:endParaRPr sz="2100">
              <a:latin typeface="Meiryo"/>
              <a:ea typeface="Meiryo"/>
              <a:cs typeface="Meiryo"/>
              <a:sym typeface="Meiryo"/>
            </a:endParaRPr>
          </a:p>
          <a:p>
            <a:pPr indent="0" lvl="0" marL="0" rtl="0" algn="l">
              <a:lnSpc>
                <a:spcPct val="80000"/>
              </a:lnSpc>
              <a:spcBef>
                <a:spcPts val="1200"/>
              </a:spcBef>
              <a:spcAft>
                <a:spcPts val="1200"/>
              </a:spcAft>
              <a:buSzPts val="275"/>
              <a:buNone/>
            </a:pPr>
            <a:r>
              <a:t/>
            </a:r>
            <a:endParaRPr sz="450">
              <a:latin typeface="Meiryo"/>
              <a:ea typeface="Meiryo"/>
              <a:cs typeface="Meiryo"/>
              <a:sym typeface="Meiryo"/>
            </a:endParaRPr>
          </a:p>
        </p:txBody>
      </p:sp>
      <p:sp>
        <p:nvSpPr>
          <p:cNvPr id="100" name="Google Shape;100;p15"/>
          <p:cNvSpPr txBox="1"/>
          <p:nvPr>
            <p:ph idx="1" type="body"/>
          </p:nvPr>
        </p:nvSpPr>
        <p:spPr>
          <a:xfrm>
            <a:off x="452800" y="2847675"/>
            <a:ext cx="2894100" cy="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lang="ja" sz="9600">
                <a:latin typeface="Meiryo"/>
                <a:ea typeface="Meiryo"/>
                <a:cs typeface="Meiryo"/>
                <a:sym typeface="Meiryo"/>
              </a:rPr>
              <a:t>２．カウンタ構成</a:t>
            </a:r>
            <a:endParaRPr sz="9600">
              <a:latin typeface="Meiryo"/>
              <a:ea typeface="Meiryo"/>
              <a:cs typeface="Meiryo"/>
              <a:sym typeface="Meiryo"/>
            </a:endParaRPr>
          </a:p>
          <a:p>
            <a:pPr indent="0" lvl="0" marL="0" rtl="0" algn="l">
              <a:lnSpc>
                <a:spcPct val="100000"/>
              </a:lnSpc>
              <a:spcBef>
                <a:spcPts val="1200"/>
              </a:spcBef>
              <a:spcAft>
                <a:spcPts val="1200"/>
              </a:spcAft>
              <a:buNone/>
            </a:pPr>
            <a:r>
              <a:t/>
            </a:r>
            <a:endParaRPr>
              <a:latin typeface="Meiryo"/>
              <a:ea typeface="Meiryo"/>
              <a:cs typeface="Meiryo"/>
              <a:sym typeface="Meiryo"/>
            </a:endParaRPr>
          </a:p>
        </p:txBody>
      </p:sp>
      <p:sp>
        <p:nvSpPr>
          <p:cNvPr id="101" name="Google Shape;101;p15"/>
          <p:cNvSpPr txBox="1"/>
          <p:nvPr>
            <p:ph idx="1" type="body"/>
          </p:nvPr>
        </p:nvSpPr>
        <p:spPr>
          <a:xfrm>
            <a:off x="757650" y="3299350"/>
            <a:ext cx="6697200" cy="416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2100">
                <a:latin typeface="Meiryo"/>
                <a:ea typeface="Meiryo"/>
                <a:cs typeface="Meiryo"/>
                <a:sym typeface="Meiryo"/>
              </a:rPr>
              <a:t>1．秒</a:t>
            </a:r>
            <a:r>
              <a:rPr lang="ja" sz="2100">
                <a:latin typeface="Meiryo"/>
                <a:ea typeface="Meiryo"/>
                <a:cs typeface="Meiryo"/>
                <a:sym typeface="Meiryo"/>
              </a:rPr>
              <a:t>カウンタ：60進カウンタ</a:t>
            </a:r>
            <a:endParaRPr sz="2100">
              <a:latin typeface="Meiryo"/>
              <a:ea typeface="Meiryo"/>
              <a:cs typeface="Meiryo"/>
              <a:sym typeface="Meiryo"/>
            </a:endParaRPr>
          </a:p>
          <a:p>
            <a:pPr indent="0" lvl="0" marL="0" rtl="0" algn="l">
              <a:lnSpc>
                <a:spcPct val="80000"/>
              </a:lnSpc>
              <a:spcBef>
                <a:spcPts val="1200"/>
              </a:spcBef>
              <a:spcAft>
                <a:spcPts val="0"/>
              </a:spcAft>
              <a:buSzPts val="275"/>
              <a:buNone/>
            </a:pPr>
            <a:r>
              <a:rPr lang="ja" sz="2100">
                <a:latin typeface="Meiryo"/>
                <a:ea typeface="Meiryo"/>
                <a:cs typeface="Meiryo"/>
                <a:sym typeface="Meiryo"/>
              </a:rPr>
              <a:t>2．分</a:t>
            </a:r>
            <a:r>
              <a:rPr lang="ja" sz="2100">
                <a:latin typeface="Meiryo"/>
                <a:ea typeface="Meiryo"/>
                <a:cs typeface="Meiryo"/>
                <a:sym typeface="Meiryo"/>
              </a:rPr>
              <a:t>カウンタ：60進カウンタ</a:t>
            </a:r>
            <a:endParaRPr sz="2100">
              <a:latin typeface="Meiryo"/>
              <a:ea typeface="Meiryo"/>
              <a:cs typeface="Meiryo"/>
              <a:sym typeface="Meiryo"/>
            </a:endParaRPr>
          </a:p>
          <a:p>
            <a:pPr indent="0" lvl="0" marL="0" rtl="0" algn="l">
              <a:lnSpc>
                <a:spcPct val="80000"/>
              </a:lnSpc>
              <a:spcBef>
                <a:spcPts val="1200"/>
              </a:spcBef>
              <a:spcAft>
                <a:spcPts val="0"/>
              </a:spcAft>
              <a:buSzPts val="275"/>
              <a:buNone/>
            </a:pPr>
            <a:r>
              <a:rPr lang="ja" sz="2100">
                <a:latin typeface="Meiryo"/>
                <a:ea typeface="Meiryo"/>
                <a:cs typeface="Meiryo"/>
                <a:sym typeface="Meiryo"/>
              </a:rPr>
              <a:t>3．時</a:t>
            </a:r>
            <a:r>
              <a:rPr lang="ja" sz="2100">
                <a:latin typeface="Meiryo"/>
                <a:ea typeface="Meiryo"/>
                <a:cs typeface="Meiryo"/>
                <a:sym typeface="Meiryo"/>
              </a:rPr>
              <a:t>カウンタ：24進カウンタ</a:t>
            </a:r>
            <a:endParaRPr sz="2100">
              <a:latin typeface="Meiryo"/>
              <a:ea typeface="Meiryo"/>
              <a:cs typeface="Meiryo"/>
              <a:sym typeface="Meiryo"/>
            </a:endParaRPr>
          </a:p>
          <a:p>
            <a:pPr indent="0" lvl="0" marL="0" rtl="0" algn="l">
              <a:lnSpc>
                <a:spcPct val="80000"/>
              </a:lnSpc>
              <a:spcBef>
                <a:spcPts val="1200"/>
              </a:spcBef>
              <a:spcAft>
                <a:spcPts val="0"/>
              </a:spcAft>
              <a:buSzPts val="275"/>
              <a:buNone/>
            </a:pPr>
            <a:r>
              <a:t/>
            </a:r>
            <a:endParaRPr sz="2100">
              <a:latin typeface="Meiryo"/>
              <a:ea typeface="Meiryo"/>
              <a:cs typeface="Meiryo"/>
              <a:sym typeface="Meiryo"/>
            </a:endParaRPr>
          </a:p>
          <a:p>
            <a:pPr indent="0" lvl="0" marL="0" rtl="0" algn="l">
              <a:lnSpc>
                <a:spcPct val="80000"/>
              </a:lnSpc>
              <a:spcBef>
                <a:spcPts val="1200"/>
              </a:spcBef>
              <a:spcAft>
                <a:spcPts val="0"/>
              </a:spcAft>
              <a:buSzPts val="275"/>
              <a:buNone/>
            </a:pPr>
            <a:r>
              <a:t/>
            </a:r>
            <a:endParaRPr sz="2100">
              <a:latin typeface="Meiryo"/>
              <a:ea typeface="Meiryo"/>
              <a:cs typeface="Meiryo"/>
              <a:sym typeface="Meiryo"/>
            </a:endParaRPr>
          </a:p>
          <a:p>
            <a:pPr indent="0" lvl="0" marL="0" rtl="0" algn="l">
              <a:lnSpc>
                <a:spcPct val="80000"/>
              </a:lnSpc>
              <a:spcBef>
                <a:spcPts val="1200"/>
              </a:spcBef>
              <a:spcAft>
                <a:spcPts val="1200"/>
              </a:spcAft>
              <a:buSzPts val="275"/>
              <a:buNone/>
            </a:pPr>
            <a:r>
              <a:t/>
            </a:r>
            <a:endParaRPr sz="450">
              <a:latin typeface="Meiryo"/>
              <a:ea typeface="Meiryo"/>
              <a:cs typeface="Meiryo"/>
              <a:sym typeface="Meiry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ja"/>
              <a:t>24時間カウンタモジュール階層図</a:t>
            </a:r>
            <a:endParaRPr/>
          </a:p>
        </p:txBody>
      </p:sp>
      <p:sp>
        <p:nvSpPr>
          <p:cNvPr id="107" name="Google Shape;107;p16"/>
          <p:cNvSpPr/>
          <p:nvPr/>
        </p:nvSpPr>
        <p:spPr>
          <a:xfrm>
            <a:off x="423325" y="1017800"/>
            <a:ext cx="1531200" cy="352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CLOCK_24.v</a:t>
            </a:r>
            <a:endParaRPr/>
          </a:p>
        </p:txBody>
      </p:sp>
      <p:sp>
        <p:nvSpPr>
          <p:cNvPr id="108" name="Google Shape;108;p16"/>
          <p:cNvSpPr/>
          <p:nvPr/>
        </p:nvSpPr>
        <p:spPr>
          <a:xfrm>
            <a:off x="1470375" y="2912163"/>
            <a:ext cx="1531200" cy="352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CNT24</a:t>
            </a:r>
            <a:r>
              <a:rPr lang="ja"/>
              <a:t>.v</a:t>
            </a:r>
            <a:endParaRPr/>
          </a:p>
        </p:txBody>
      </p:sp>
      <p:sp>
        <p:nvSpPr>
          <p:cNvPr id="109" name="Google Shape;109;p16"/>
          <p:cNvSpPr/>
          <p:nvPr/>
        </p:nvSpPr>
        <p:spPr>
          <a:xfrm>
            <a:off x="1470375" y="1518375"/>
            <a:ext cx="1531200" cy="352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ENABLE_GEN</a:t>
            </a:r>
            <a:r>
              <a:rPr lang="ja"/>
              <a:t>.v</a:t>
            </a:r>
            <a:endParaRPr/>
          </a:p>
        </p:txBody>
      </p:sp>
      <p:sp>
        <p:nvSpPr>
          <p:cNvPr id="110" name="Google Shape;110;p16"/>
          <p:cNvSpPr/>
          <p:nvPr/>
        </p:nvSpPr>
        <p:spPr>
          <a:xfrm>
            <a:off x="1470375" y="1982975"/>
            <a:ext cx="1531200" cy="352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CNT60</a:t>
            </a:r>
            <a:r>
              <a:rPr lang="ja"/>
              <a:t>.v</a:t>
            </a:r>
            <a:endParaRPr/>
          </a:p>
        </p:txBody>
      </p:sp>
      <p:sp>
        <p:nvSpPr>
          <p:cNvPr id="111" name="Google Shape;111;p16"/>
          <p:cNvSpPr/>
          <p:nvPr/>
        </p:nvSpPr>
        <p:spPr>
          <a:xfrm>
            <a:off x="1470375" y="2447563"/>
            <a:ext cx="1531200" cy="352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CNT60</a:t>
            </a:r>
            <a:r>
              <a:rPr lang="ja"/>
              <a:t>.v</a:t>
            </a:r>
            <a:endParaRPr/>
          </a:p>
        </p:txBody>
      </p:sp>
      <p:sp>
        <p:nvSpPr>
          <p:cNvPr id="112" name="Google Shape;112;p16"/>
          <p:cNvSpPr/>
          <p:nvPr/>
        </p:nvSpPr>
        <p:spPr>
          <a:xfrm>
            <a:off x="1470375" y="3376775"/>
            <a:ext cx="1531200" cy="352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DCOUNT</a:t>
            </a:r>
            <a:r>
              <a:rPr lang="ja"/>
              <a:t>.v</a:t>
            </a:r>
            <a:endParaRPr/>
          </a:p>
        </p:txBody>
      </p:sp>
      <p:sp>
        <p:nvSpPr>
          <p:cNvPr id="113" name="Google Shape;113;p16"/>
          <p:cNvSpPr/>
          <p:nvPr/>
        </p:nvSpPr>
        <p:spPr>
          <a:xfrm>
            <a:off x="1470375" y="3841375"/>
            <a:ext cx="1531200" cy="352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DECODER7</a:t>
            </a:r>
            <a:r>
              <a:rPr lang="ja"/>
              <a:t>.v</a:t>
            </a:r>
            <a:endParaRPr/>
          </a:p>
        </p:txBody>
      </p:sp>
      <p:cxnSp>
        <p:nvCxnSpPr>
          <p:cNvPr id="114" name="Google Shape;114;p16"/>
          <p:cNvCxnSpPr>
            <a:stCxn id="107" idx="2"/>
          </p:cNvCxnSpPr>
          <p:nvPr/>
        </p:nvCxnSpPr>
        <p:spPr>
          <a:xfrm>
            <a:off x="1188925" y="1370600"/>
            <a:ext cx="0" cy="2651100"/>
          </a:xfrm>
          <a:prstGeom prst="straightConnector1">
            <a:avLst/>
          </a:prstGeom>
          <a:noFill/>
          <a:ln cap="flat" cmpd="sng" w="9525">
            <a:solidFill>
              <a:srgbClr val="000000"/>
            </a:solidFill>
            <a:prstDash val="solid"/>
            <a:round/>
            <a:headEnd len="med" w="med" type="none"/>
            <a:tailEnd len="med" w="med" type="none"/>
          </a:ln>
        </p:spPr>
      </p:cxnSp>
      <p:cxnSp>
        <p:nvCxnSpPr>
          <p:cNvPr id="115" name="Google Shape;115;p16"/>
          <p:cNvCxnSpPr>
            <a:stCxn id="109" idx="1"/>
          </p:cNvCxnSpPr>
          <p:nvPr/>
        </p:nvCxnSpPr>
        <p:spPr>
          <a:xfrm rot="10800000">
            <a:off x="1199475" y="1694775"/>
            <a:ext cx="270900" cy="0"/>
          </a:xfrm>
          <a:prstGeom prst="straightConnector1">
            <a:avLst/>
          </a:prstGeom>
          <a:noFill/>
          <a:ln cap="flat" cmpd="sng" w="9525">
            <a:solidFill>
              <a:srgbClr val="000000"/>
            </a:solidFill>
            <a:prstDash val="solid"/>
            <a:round/>
            <a:headEnd len="med" w="med" type="none"/>
            <a:tailEnd len="med" w="med" type="none"/>
          </a:ln>
        </p:spPr>
      </p:cxnSp>
      <p:cxnSp>
        <p:nvCxnSpPr>
          <p:cNvPr id="116" name="Google Shape;116;p16"/>
          <p:cNvCxnSpPr>
            <a:stCxn id="110" idx="1"/>
          </p:cNvCxnSpPr>
          <p:nvPr/>
        </p:nvCxnSpPr>
        <p:spPr>
          <a:xfrm rot="10800000">
            <a:off x="1199475" y="2159375"/>
            <a:ext cx="270900" cy="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16"/>
          <p:cNvCxnSpPr>
            <a:stCxn id="111" idx="1"/>
          </p:cNvCxnSpPr>
          <p:nvPr/>
        </p:nvCxnSpPr>
        <p:spPr>
          <a:xfrm rot="10800000">
            <a:off x="1192275" y="2623963"/>
            <a:ext cx="278100" cy="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16"/>
          <p:cNvCxnSpPr>
            <a:stCxn id="108" idx="1"/>
          </p:cNvCxnSpPr>
          <p:nvPr/>
        </p:nvCxnSpPr>
        <p:spPr>
          <a:xfrm rot="10800000">
            <a:off x="1192275" y="3088563"/>
            <a:ext cx="278100" cy="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16"/>
          <p:cNvCxnSpPr>
            <a:stCxn id="112" idx="1"/>
          </p:cNvCxnSpPr>
          <p:nvPr/>
        </p:nvCxnSpPr>
        <p:spPr>
          <a:xfrm rot="10800000">
            <a:off x="1206375" y="3553175"/>
            <a:ext cx="264000" cy="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16"/>
          <p:cNvCxnSpPr>
            <a:stCxn id="113" idx="1"/>
          </p:cNvCxnSpPr>
          <p:nvPr/>
        </p:nvCxnSpPr>
        <p:spPr>
          <a:xfrm rot="10800000">
            <a:off x="1206375" y="4017775"/>
            <a:ext cx="264000" cy="0"/>
          </a:xfrm>
          <a:prstGeom prst="straightConnector1">
            <a:avLst/>
          </a:prstGeom>
          <a:noFill/>
          <a:ln cap="flat" cmpd="sng" w="9525">
            <a:solidFill>
              <a:srgbClr val="000000"/>
            </a:solidFill>
            <a:prstDash val="solid"/>
            <a:round/>
            <a:headEnd len="med" w="med" type="none"/>
            <a:tailEnd len="med" w="med" type="none"/>
          </a:ln>
        </p:spPr>
      </p:cxnSp>
      <p:sp>
        <p:nvSpPr>
          <p:cNvPr id="121" name="Google Shape;121;p16"/>
          <p:cNvSpPr txBox="1"/>
          <p:nvPr/>
        </p:nvSpPr>
        <p:spPr>
          <a:xfrm>
            <a:off x="3132625" y="1520738"/>
            <a:ext cx="497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latin typeface="Meiryo"/>
                <a:ea typeface="Meiryo"/>
                <a:cs typeface="Meiryo"/>
                <a:sym typeface="Meiryo"/>
              </a:rPr>
              <a:t>125Mhzのクロックから1秒ごとに出力ENABLE信号を生成</a:t>
            </a:r>
            <a:endParaRPr>
              <a:latin typeface="Meiryo"/>
              <a:ea typeface="Meiryo"/>
              <a:cs typeface="Meiryo"/>
              <a:sym typeface="Meiryo"/>
            </a:endParaRPr>
          </a:p>
        </p:txBody>
      </p:sp>
      <p:sp>
        <p:nvSpPr>
          <p:cNvPr id="122" name="Google Shape;122;p16"/>
          <p:cNvSpPr txBox="1"/>
          <p:nvPr/>
        </p:nvSpPr>
        <p:spPr>
          <a:xfrm>
            <a:off x="3132625" y="1972313"/>
            <a:ext cx="497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latin typeface="Meiryo"/>
                <a:ea typeface="Meiryo"/>
                <a:cs typeface="Meiryo"/>
                <a:sym typeface="Meiryo"/>
              </a:rPr>
              <a:t>60秒をカウントするカウンタ</a:t>
            </a:r>
            <a:endParaRPr>
              <a:latin typeface="Meiryo"/>
              <a:ea typeface="Meiryo"/>
              <a:cs typeface="Meiryo"/>
              <a:sym typeface="Meiryo"/>
            </a:endParaRPr>
          </a:p>
        </p:txBody>
      </p:sp>
      <p:sp>
        <p:nvSpPr>
          <p:cNvPr id="123" name="Google Shape;123;p16"/>
          <p:cNvSpPr txBox="1"/>
          <p:nvPr/>
        </p:nvSpPr>
        <p:spPr>
          <a:xfrm>
            <a:off x="3132625" y="2423900"/>
            <a:ext cx="497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latin typeface="Meiryo"/>
                <a:ea typeface="Meiryo"/>
                <a:cs typeface="Meiryo"/>
                <a:sym typeface="Meiryo"/>
              </a:rPr>
              <a:t>60分をカウントするカウンタ</a:t>
            </a:r>
            <a:endParaRPr>
              <a:latin typeface="Meiryo"/>
              <a:ea typeface="Meiryo"/>
              <a:cs typeface="Meiryo"/>
              <a:sym typeface="Meiryo"/>
            </a:endParaRPr>
          </a:p>
        </p:txBody>
      </p:sp>
      <p:sp>
        <p:nvSpPr>
          <p:cNvPr id="124" name="Google Shape;124;p16"/>
          <p:cNvSpPr txBox="1"/>
          <p:nvPr/>
        </p:nvSpPr>
        <p:spPr>
          <a:xfrm>
            <a:off x="3132625" y="2875475"/>
            <a:ext cx="497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latin typeface="Meiryo"/>
                <a:ea typeface="Meiryo"/>
                <a:cs typeface="Meiryo"/>
                <a:sym typeface="Meiryo"/>
              </a:rPr>
              <a:t>24時間</a:t>
            </a:r>
            <a:r>
              <a:rPr lang="ja">
                <a:latin typeface="Meiryo"/>
                <a:ea typeface="Meiryo"/>
                <a:cs typeface="Meiryo"/>
                <a:sym typeface="Meiryo"/>
              </a:rPr>
              <a:t>をカウントするカウンタ</a:t>
            </a:r>
            <a:endParaRPr>
              <a:latin typeface="Meiryo"/>
              <a:ea typeface="Meiryo"/>
              <a:cs typeface="Meiryo"/>
              <a:sym typeface="Meiryo"/>
            </a:endParaRPr>
          </a:p>
        </p:txBody>
      </p:sp>
      <p:sp>
        <p:nvSpPr>
          <p:cNvPr id="125" name="Google Shape;125;p16"/>
          <p:cNvSpPr txBox="1"/>
          <p:nvPr/>
        </p:nvSpPr>
        <p:spPr>
          <a:xfrm>
            <a:off x="3132625" y="3327050"/>
            <a:ext cx="497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latin typeface="Meiryo"/>
                <a:ea typeface="Meiryo"/>
                <a:cs typeface="Meiryo"/>
                <a:sym typeface="Meiryo"/>
              </a:rPr>
              <a:t>ダイナミック点灯用モジュール</a:t>
            </a:r>
            <a:endParaRPr>
              <a:latin typeface="Meiryo"/>
              <a:ea typeface="Meiryo"/>
              <a:cs typeface="Meiryo"/>
              <a:sym typeface="Meiryo"/>
            </a:endParaRPr>
          </a:p>
        </p:txBody>
      </p:sp>
      <p:sp>
        <p:nvSpPr>
          <p:cNvPr id="126" name="Google Shape;126;p16"/>
          <p:cNvSpPr txBox="1"/>
          <p:nvPr/>
        </p:nvSpPr>
        <p:spPr>
          <a:xfrm>
            <a:off x="3132625" y="3778625"/>
            <a:ext cx="497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latin typeface="Meiryo"/>
                <a:ea typeface="Meiryo"/>
                <a:cs typeface="Meiryo"/>
                <a:sym typeface="Meiryo"/>
              </a:rPr>
              <a:t>７SEG出力用デコーダ</a:t>
            </a:r>
            <a:endParaRPr>
              <a:latin typeface="Meiryo"/>
              <a:ea typeface="Meiryo"/>
              <a:cs typeface="Meiryo"/>
              <a:sym typeface="Meiry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ja"/>
              <a:t>24時間カウンタ作成の手順</a:t>
            </a:r>
            <a:endParaRPr/>
          </a:p>
        </p:txBody>
      </p:sp>
      <p:sp>
        <p:nvSpPr>
          <p:cNvPr id="132" name="Google Shape;132;p17"/>
          <p:cNvSpPr txBox="1"/>
          <p:nvPr>
            <p:ph idx="1" type="body"/>
          </p:nvPr>
        </p:nvSpPr>
        <p:spPr>
          <a:xfrm>
            <a:off x="311700" y="1229875"/>
            <a:ext cx="8520600" cy="639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ja" sz="8800"/>
              <a:t>1．分秒</a:t>
            </a:r>
            <a:r>
              <a:rPr lang="ja" sz="8800"/>
              <a:t>カウンタの作成</a:t>
            </a:r>
            <a:endParaRPr sz="8800"/>
          </a:p>
          <a:p>
            <a:pPr indent="0" lvl="0" marL="0" rtl="0" algn="l">
              <a:spcBef>
                <a:spcPts val="1200"/>
              </a:spcBef>
              <a:spcAft>
                <a:spcPts val="0"/>
              </a:spcAft>
              <a:buNone/>
            </a:pPr>
            <a:r>
              <a:rPr lang="ja" sz="8800"/>
              <a:t>2．時カウンタの作成</a:t>
            </a:r>
            <a:endParaRPr sz="8800"/>
          </a:p>
          <a:p>
            <a:pPr indent="0" lvl="0" marL="0" rtl="0" algn="l">
              <a:spcBef>
                <a:spcPts val="1200"/>
              </a:spcBef>
              <a:spcAft>
                <a:spcPts val="0"/>
              </a:spcAft>
              <a:buNone/>
            </a:pPr>
            <a:r>
              <a:rPr lang="ja" sz="8800"/>
              <a:t>3．24時間の表示の切り替え機能の実装</a:t>
            </a:r>
            <a:endParaRPr sz="8800"/>
          </a:p>
          <a:p>
            <a:pPr indent="0" lvl="0" marL="0" rtl="0" algn="l">
              <a:spcBef>
                <a:spcPts val="1200"/>
              </a:spcBef>
              <a:spcAft>
                <a:spcPts val="0"/>
              </a:spcAft>
              <a:buNone/>
            </a:pPr>
            <a:r>
              <a:rPr lang="ja" sz="8800"/>
              <a:t>4．テストベンチの作成とシミュレーション上での動作確認</a:t>
            </a:r>
            <a:endParaRPr sz="8800"/>
          </a:p>
          <a:p>
            <a:pPr indent="0" lvl="0" marL="0" rtl="0" algn="l">
              <a:spcBef>
                <a:spcPts val="1200"/>
              </a:spcBef>
              <a:spcAft>
                <a:spcPts val="1200"/>
              </a:spcAft>
              <a:buNone/>
            </a:pPr>
            <a:r>
              <a:rPr lang="ja" sz="8800"/>
              <a:t>5．実機での動作確認</a:t>
            </a:r>
            <a:endParaRPr sz="8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ja"/>
              <a:t>分秒</a:t>
            </a:r>
            <a:r>
              <a:rPr lang="ja"/>
              <a:t>カウンタの作成</a:t>
            </a:r>
            <a:endParaRPr/>
          </a:p>
          <a:p>
            <a:pPr indent="0" lvl="0" marL="0" rtl="0" algn="l">
              <a:spcBef>
                <a:spcPts val="0"/>
              </a:spcBef>
              <a:spcAft>
                <a:spcPts val="0"/>
              </a:spcAft>
              <a:buSzPts val="990"/>
              <a:buNone/>
            </a:pPr>
            <a:r>
              <a:t/>
            </a:r>
            <a:endParaRPr/>
          </a:p>
        </p:txBody>
      </p:sp>
      <p:sp>
        <p:nvSpPr>
          <p:cNvPr id="138" name="Google Shape;138;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200"/>
              <a:t>1．10進カウンタの作成</a:t>
            </a:r>
            <a:endParaRPr sz="2200"/>
          </a:p>
          <a:p>
            <a:pPr indent="0" lvl="0" marL="0" rtl="0" algn="l">
              <a:spcBef>
                <a:spcPts val="1200"/>
              </a:spcBef>
              <a:spcAft>
                <a:spcPts val="0"/>
              </a:spcAft>
              <a:buNone/>
            </a:pPr>
            <a:r>
              <a:rPr lang="ja" sz="2200"/>
              <a:t>2．6進カウンタの作成</a:t>
            </a:r>
            <a:endParaRPr sz="2200"/>
          </a:p>
          <a:p>
            <a:pPr indent="0" lvl="0" marL="0" rtl="0" algn="l">
              <a:spcBef>
                <a:spcPts val="1200"/>
              </a:spcBef>
              <a:spcAft>
                <a:spcPts val="0"/>
              </a:spcAft>
              <a:buNone/>
            </a:pPr>
            <a:r>
              <a:rPr lang="ja" sz="2200"/>
              <a:t>3．入力信号(IN_CARRY)が１かつ10進カウンタが9の場合、内部桁上げ信号(CARRY)が１を取る</a:t>
            </a:r>
            <a:endParaRPr sz="2200"/>
          </a:p>
          <a:p>
            <a:pPr indent="0" lvl="0" marL="0" rtl="0" algn="l">
              <a:spcBef>
                <a:spcPts val="1200"/>
              </a:spcBef>
              <a:spcAft>
                <a:spcPts val="1200"/>
              </a:spcAft>
              <a:buNone/>
            </a:pPr>
            <a:r>
              <a:rPr lang="ja" sz="2200"/>
              <a:t>4．CARRYが１かつ6進カウンタが5の場合、外部出力信号(OUT_CARRY)が１を取る</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311700" y="1771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ja"/>
              <a:t>分秒</a:t>
            </a:r>
            <a:r>
              <a:rPr lang="ja"/>
              <a:t>カウンタの構成図</a:t>
            </a:r>
            <a:endParaRPr/>
          </a:p>
          <a:p>
            <a:pPr indent="0" lvl="0" marL="0" rtl="0" algn="l">
              <a:spcBef>
                <a:spcPts val="0"/>
              </a:spcBef>
              <a:spcAft>
                <a:spcPts val="0"/>
              </a:spcAft>
              <a:buSzPts val="990"/>
              <a:buNone/>
            </a:pPr>
            <a:r>
              <a:t/>
            </a:r>
            <a:endParaRPr/>
          </a:p>
        </p:txBody>
      </p:sp>
      <p:sp>
        <p:nvSpPr>
          <p:cNvPr id="144" name="Google Shape;144;p19"/>
          <p:cNvSpPr txBox="1"/>
          <p:nvPr>
            <p:ph idx="1" type="body"/>
          </p:nvPr>
        </p:nvSpPr>
        <p:spPr>
          <a:xfrm>
            <a:off x="311700" y="1088950"/>
            <a:ext cx="8191500" cy="3090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t/>
            </a:r>
            <a:endParaRPr sz="1300">
              <a:latin typeface="Meiryo"/>
              <a:ea typeface="Meiryo"/>
              <a:cs typeface="Meiryo"/>
              <a:sym typeface="Meiryo"/>
            </a:endParaRPr>
          </a:p>
          <a:p>
            <a:pPr indent="0" lvl="0" marL="0" rtl="0" algn="l">
              <a:lnSpc>
                <a:spcPct val="80000"/>
              </a:lnSpc>
              <a:spcBef>
                <a:spcPts val="1200"/>
              </a:spcBef>
              <a:spcAft>
                <a:spcPts val="0"/>
              </a:spcAft>
              <a:buSzPts val="275"/>
              <a:buNone/>
            </a:pPr>
            <a:r>
              <a:t/>
            </a:r>
            <a:endParaRPr sz="2100">
              <a:latin typeface="Meiryo"/>
              <a:ea typeface="Meiryo"/>
              <a:cs typeface="Meiryo"/>
              <a:sym typeface="Meiryo"/>
            </a:endParaRPr>
          </a:p>
          <a:p>
            <a:pPr indent="0" lvl="0" marL="0" rtl="0" algn="l">
              <a:lnSpc>
                <a:spcPct val="80000"/>
              </a:lnSpc>
              <a:spcBef>
                <a:spcPts val="1200"/>
              </a:spcBef>
              <a:spcAft>
                <a:spcPts val="0"/>
              </a:spcAft>
              <a:buSzPts val="275"/>
              <a:buNone/>
            </a:pPr>
            <a:r>
              <a:t/>
            </a:r>
            <a:endParaRPr sz="2100">
              <a:latin typeface="Meiryo"/>
              <a:ea typeface="Meiryo"/>
              <a:cs typeface="Meiryo"/>
              <a:sym typeface="Meiryo"/>
            </a:endParaRPr>
          </a:p>
          <a:p>
            <a:pPr indent="0" lvl="0" marL="0" rtl="0" algn="l">
              <a:lnSpc>
                <a:spcPct val="80000"/>
              </a:lnSpc>
              <a:spcBef>
                <a:spcPts val="1200"/>
              </a:spcBef>
              <a:spcAft>
                <a:spcPts val="0"/>
              </a:spcAft>
              <a:buSzPts val="275"/>
              <a:buNone/>
            </a:pPr>
            <a:r>
              <a:t/>
            </a:r>
            <a:endParaRPr sz="2100">
              <a:latin typeface="Meiryo"/>
              <a:ea typeface="Meiryo"/>
              <a:cs typeface="Meiryo"/>
              <a:sym typeface="Meiryo"/>
            </a:endParaRPr>
          </a:p>
          <a:p>
            <a:pPr indent="0" lvl="0" marL="0" rtl="0" algn="l">
              <a:lnSpc>
                <a:spcPct val="80000"/>
              </a:lnSpc>
              <a:spcBef>
                <a:spcPts val="1200"/>
              </a:spcBef>
              <a:spcAft>
                <a:spcPts val="1200"/>
              </a:spcAft>
              <a:buSzPts val="275"/>
              <a:buNone/>
            </a:pPr>
            <a:r>
              <a:t/>
            </a:r>
            <a:endParaRPr sz="450">
              <a:latin typeface="Meiryo"/>
              <a:ea typeface="Meiryo"/>
              <a:cs typeface="Meiryo"/>
              <a:sym typeface="Meiryo"/>
            </a:endParaRPr>
          </a:p>
        </p:txBody>
      </p:sp>
      <p:sp>
        <p:nvSpPr>
          <p:cNvPr id="145" name="Google Shape;145;p19"/>
          <p:cNvSpPr/>
          <p:nvPr/>
        </p:nvSpPr>
        <p:spPr>
          <a:xfrm>
            <a:off x="1555050" y="1117650"/>
            <a:ext cx="4308000" cy="2818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a:off x="2163350" y="1809250"/>
            <a:ext cx="1116600" cy="1233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10進</a:t>
            </a:r>
            <a:endParaRPr/>
          </a:p>
          <a:p>
            <a:pPr indent="0" lvl="0" marL="0" rtl="0" algn="l">
              <a:spcBef>
                <a:spcPts val="0"/>
              </a:spcBef>
              <a:spcAft>
                <a:spcPts val="0"/>
              </a:spcAft>
              <a:buNone/>
            </a:pPr>
            <a:r>
              <a:rPr lang="ja"/>
              <a:t>カウンタ(CNT10)</a:t>
            </a:r>
            <a:endParaRPr/>
          </a:p>
        </p:txBody>
      </p:sp>
      <p:sp>
        <p:nvSpPr>
          <p:cNvPr id="147" name="Google Shape;147;p19"/>
          <p:cNvSpPr/>
          <p:nvPr/>
        </p:nvSpPr>
        <p:spPr>
          <a:xfrm>
            <a:off x="3874150" y="1809500"/>
            <a:ext cx="939300" cy="1233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6進</a:t>
            </a:r>
            <a:endParaRPr/>
          </a:p>
          <a:p>
            <a:pPr indent="0" lvl="0" marL="0" rtl="0" algn="l">
              <a:spcBef>
                <a:spcPts val="0"/>
              </a:spcBef>
              <a:spcAft>
                <a:spcPts val="0"/>
              </a:spcAft>
              <a:buNone/>
            </a:pPr>
            <a:r>
              <a:rPr lang="ja"/>
              <a:t>カウンタ</a:t>
            </a:r>
            <a:endParaRPr/>
          </a:p>
          <a:p>
            <a:pPr indent="0" lvl="0" marL="0" rtl="0" algn="l">
              <a:spcBef>
                <a:spcPts val="0"/>
              </a:spcBef>
              <a:spcAft>
                <a:spcPts val="0"/>
              </a:spcAft>
              <a:buNone/>
            </a:pPr>
            <a:r>
              <a:rPr lang="ja"/>
              <a:t>(CNT6)</a:t>
            </a:r>
            <a:endParaRPr/>
          </a:p>
        </p:txBody>
      </p:sp>
      <p:sp>
        <p:nvSpPr>
          <p:cNvPr id="148" name="Google Shape;148;p19"/>
          <p:cNvSpPr txBox="1"/>
          <p:nvPr/>
        </p:nvSpPr>
        <p:spPr>
          <a:xfrm>
            <a:off x="921825" y="2000575"/>
            <a:ext cx="81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t>RESET</a:t>
            </a:r>
            <a:endParaRPr sz="1200"/>
          </a:p>
        </p:txBody>
      </p:sp>
      <p:sp>
        <p:nvSpPr>
          <p:cNvPr id="149" name="Google Shape;149;p19"/>
          <p:cNvSpPr txBox="1"/>
          <p:nvPr/>
        </p:nvSpPr>
        <p:spPr>
          <a:xfrm>
            <a:off x="813500" y="2449450"/>
            <a:ext cx="81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t>ENABLE</a:t>
            </a:r>
            <a:endParaRPr sz="1200"/>
          </a:p>
        </p:txBody>
      </p:sp>
      <p:cxnSp>
        <p:nvCxnSpPr>
          <p:cNvPr id="150" name="Google Shape;150;p19"/>
          <p:cNvCxnSpPr/>
          <p:nvPr/>
        </p:nvCxnSpPr>
        <p:spPr>
          <a:xfrm>
            <a:off x="1563375" y="2181013"/>
            <a:ext cx="616800" cy="8400"/>
          </a:xfrm>
          <a:prstGeom prst="straightConnector1">
            <a:avLst/>
          </a:prstGeom>
          <a:noFill/>
          <a:ln cap="flat" cmpd="sng" w="9525">
            <a:solidFill>
              <a:srgbClr val="000000"/>
            </a:solidFill>
            <a:prstDash val="solid"/>
            <a:round/>
            <a:headEnd len="med" w="med" type="none"/>
            <a:tailEnd len="med" w="med" type="none"/>
          </a:ln>
        </p:spPr>
      </p:cxnSp>
      <p:cxnSp>
        <p:nvCxnSpPr>
          <p:cNvPr id="151" name="Google Shape;151;p19"/>
          <p:cNvCxnSpPr/>
          <p:nvPr/>
        </p:nvCxnSpPr>
        <p:spPr>
          <a:xfrm>
            <a:off x="1563375" y="2634100"/>
            <a:ext cx="624900" cy="0"/>
          </a:xfrm>
          <a:prstGeom prst="straightConnector1">
            <a:avLst/>
          </a:prstGeom>
          <a:noFill/>
          <a:ln cap="flat" cmpd="sng" w="9525">
            <a:solidFill>
              <a:srgbClr val="000000"/>
            </a:solidFill>
            <a:prstDash val="solid"/>
            <a:round/>
            <a:headEnd len="med" w="med" type="none"/>
            <a:tailEnd len="med" w="med" type="none"/>
          </a:ln>
        </p:spPr>
      </p:cxnSp>
      <p:sp>
        <p:nvSpPr>
          <p:cNvPr id="152" name="Google Shape;152;p19"/>
          <p:cNvSpPr txBox="1"/>
          <p:nvPr/>
        </p:nvSpPr>
        <p:spPr>
          <a:xfrm>
            <a:off x="658250" y="1241500"/>
            <a:ext cx="100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solidFill>
                  <a:srgbClr val="FF0000"/>
                </a:solidFill>
              </a:rPr>
              <a:t>IN_CARRY</a:t>
            </a:r>
            <a:endParaRPr sz="1200">
              <a:solidFill>
                <a:srgbClr val="FF0000"/>
              </a:solidFill>
            </a:endParaRPr>
          </a:p>
        </p:txBody>
      </p:sp>
      <p:cxnSp>
        <p:nvCxnSpPr>
          <p:cNvPr id="153" name="Google Shape;153;p19"/>
          <p:cNvCxnSpPr/>
          <p:nvPr/>
        </p:nvCxnSpPr>
        <p:spPr>
          <a:xfrm>
            <a:off x="1563375" y="1417800"/>
            <a:ext cx="2142000" cy="0"/>
          </a:xfrm>
          <a:prstGeom prst="straightConnector1">
            <a:avLst/>
          </a:prstGeom>
          <a:noFill/>
          <a:ln cap="flat" cmpd="sng" w="9525">
            <a:solidFill>
              <a:srgbClr val="FF0000"/>
            </a:solidFill>
            <a:prstDash val="solid"/>
            <a:round/>
            <a:headEnd len="med" w="med" type="none"/>
            <a:tailEnd len="med" w="med" type="none"/>
          </a:ln>
        </p:spPr>
      </p:cxnSp>
      <p:sp>
        <p:nvSpPr>
          <p:cNvPr id="154" name="Google Shape;154;p19"/>
          <p:cNvSpPr/>
          <p:nvPr/>
        </p:nvSpPr>
        <p:spPr>
          <a:xfrm>
            <a:off x="3689850" y="1347000"/>
            <a:ext cx="455100" cy="345000"/>
          </a:xfrm>
          <a:prstGeom prst="flowChartDelay">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19"/>
          <p:cNvCxnSpPr/>
          <p:nvPr/>
        </p:nvCxnSpPr>
        <p:spPr>
          <a:xfrm>
            <a:off x="1929675" y="1414275"/>
            <a:ext cx="0" cy="585300"/>
          </a:xfrm>
          <a:prstGeom prst="straightConnector1">
            <a:avLst/>
          </a:prstGeom>
          <a:noFill/>
          <a:ln cap="flat" cmpd="sng" w="9525">
            <a:solidFill>
              <a:srgbClr val="FF0000"/>
            </a:solidFill>
            <a:prstDash val="solid"/>
            <a:round/>
            <a:headEnd len="med" w="med" type="none"/>
            <a:tailEnd len="med" w="med" type="none"/>
          </a:ln>
        </p:spPr>
      </p:cxnSp>
      <p:cxnSp>
        <p:nvCxnSpPr>
          <p:cNvPr id="156" name="Google Shape;156;p19"/>
          <p:cNvCxnSpPr/>
          <p:nvPr/>
        </p:nvCxnSpPr>
        <p:spPr>
          <a:xfrm>
            <a:off x="1929675" y="2008350"/>
            <a:ext cx="218400" cy="0"/>
          </a:xfrm>
          <a:prstGeom prst="straightConnector1">
            <a:avLst/>
          </a:prstGeom>
          <a:noFill/>
          <a:ln cap="flat" cmpd="sng" w="9525">
            <a:solidFill>
              <a:srgbClr val="FF0000"/>
            </a:solidFill>
            <a:prstDash val="solid"/>
            <a:round/>
            <a:headEnd len="med" w="med" type="none"/>
            <a:tailEnd len="med" w="med" type="none"/>
          </a:ln>
        </p:spPr>
      </p:cxnSp>
      <p:cxnSp>
        <p:nvCxnSpPr>
          <p:cNvPr id="157" name="Google Shape;157;p19"/>
          <p:cNvCxnSpPr/>
          <p:nvPr/>
        </p:nvCxnSpPr>
        <p:spPr>
          <a:xfrm flipH="1" rot="10800000">
            <a:off x="3296525" y="1953625"/>
            <a:ext cx="254700" cy="7800"/>
          </a:xfrm>
          <a:prstGeom prst="straightConnector1">
            <a:avLst/>
          </a:prstGeom>
          <a:noFill/>
          <a:ln cap="flat" cmpd="sng" w="9525">
            <a:solidFill>
              <a:srgbClr val="0000FF"/>
            </a:solidFill>
            <a:prstDash val="solid"/>
            <a:round/>
            <a:headEnd len="med" w="med" type="none"/>
            <a:tailEnd len="med" w="med" type="none"/>
          </a:ln>
        </p:spPr>
      </p:cxnSp>
      <p:cxnSp>
        <p:nvCxnSpPr>
          <p:cNvPr id="158" name="Google Shape;158;p19"/>
          <p:cNvCxnSpPr/>
          <p:nvPr/>
        </p:nvCxnSpPr>
        <p:spPr>
          <a:xfrm rot="10800000">
            <a:off x="3551100" y="1568125"/>
            <a:ext cx="0" cy="393300"/>
          </a:xfrm>
          <a:prstGeom prst="straightConnector1">
            <a:avLst/>
          </a:prstGeom>
          <a:noFill/>
          <a:ln cap="flat" cmpd="sng" w="9525">
            <a:solidFill>
              <a:srgbClr val="0000FF"/>
            </a:solidFill>
            <a:prstDash val="solid"/>
            <a:round/>
            <a:headEnd len="med" w="med" type="none"/>
            <a:tailEnd len="med" w="med" type="none"/>
          </a:ln>
        </p:spPr>
      </p:cxnSp>
      <p:cxnSp>
        <p:nvCxnSpPr>
          <p:cNvPr id="159" name="Google Shape;159;p19"/>
          <p:cNvCxnSpPr/>
          <p:nvPr/>
        </p:nvCxnSpPr>
        <p:spPr>
          <a:xfrm>
            <a:off x="3558825" y="1583425"/>
            <a:ext cx="123300" cy="0"/>
          </a:xfrm>
          <a:prstGeom prst="straightConnector1">
            <a:avLst/>
          </a:prstGeom>
          <a:noFill/>
          <a:ln cap="flat" cmpd="sng" w="9525">
            <a:solidFill>
              <a:srgbClr val="0000FF"/>
            </a:solidFill>
            <a:prstDash val="solid"/>
            <a:round/>
            <a:headEnd len="med" w="med" type="none"/>
            <a:tailEnd len="med" w="med" type="none"/>
          </a:ln>
        </p:spPr>
      </p:cxnSp>
      <p:cxnSp>
        <p:nvCxnSpPr>
          <p:cNvPr id="160" name="Google Shape;160;p19"/>
          <p:cNvCxnSpPr>
            <a:stCxn id="154" idx="3"/>
            <a:endCxn id="161" idx="1"/>
          </p:cNvCxnSpPr>
          <p:nvPr/>
        </p:nvCxnSpPr>
        <p:spPr>
          <a:xfrm>
            <a:off x="4144950" y="1519500"/>
            <a:ext cx="1166400" cy="0"/>
          </a:xfrm>
          <a:prstGeom prst="straightConnector1">
            <a:avLst/>
          </a:prstGeom>
          <a:noFill/>
          <a:ln cap="flat" cmpd="sng" w="9525">
            <a:solidFill>
              <a:srgbClr val="FF0000"/>
            </a:solidFill>
            <a:prstDash val="solid"/>
            <a:round/>
            <a:headEnd len="med" w="med" type="none"/>
            <a:tailEnd len="med" w="med" type="none"/>
          </a:ln>
        </p:spPr>
      </p:cxnSp>
      <p:sp>
        <p:nvSpPr>
          <p:cNvPr id="161" name="Google Shape;161;p19"/>
          <p:cNvSpPr/>
          <p:nvPr/>
        </p:nvSpPr>
        <p:spPr>
          <a:xfrm>
            <a:off x="5311275" y="1334850"/>
            <a:ext cx="455100" cy="369300"/>
          </a:xfrm>
          <a:prstGeom prst="flowChartDelay">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cxnSp>
        <p:nvCxnSpPr>
          <p:cNvPr id="162" name="Google Shape;162;p19"/>
          <p:cNvCxnSpPr>
            <a:stCxn id="147" idx="0"/>
          </p:cNvCxnSpPr>
          <p:nvPr/>
        </p:nvCxnSpPr>
        <p:spPr>
          <a:xfrm rot="10800000">
            <a:off x="4343800" y="1522100"/>
            <a:ext cx="0" cy="287400"/>
          </a:xfrm>
          <a:prstGeom prst="straightConnector1">
            <a:avLst/>
          </a:prstGeom>
          <a:noFill/>
          <a:ln cap="flat" cmpd="sng" w="9525">
            <a:solidFill>
              <a:srgbClr val="FF0000"/>
            </a:solidFill>
            <a:prstDash val="solid"/>
            <a:round/>
            <a:headEnd len="med" w="med" type="none"/>
            <a:tailEnd len="med" w="med" type="none"/>
          </a:ln>
        </p:spPr>
      </p:cxnSp>
      <p:cxnSp>
        <p:nvCxnSpPr>
          <p:cNvPr id="163" name="Google Shape;163;p19"/>
          <p:cNvCxnSpPr/>
          <p:nvPr/>
        </p:nvCxnSpPr>
        <p:spPr>
          <a:xfrm>
            <a:off x="3389100" y="2593975"/>
            <a:ext cx="0" cy="925800"/>
          </a:xfrm>
          <a:prstGeom prst="straightConnector1">
            <a:avLst/>
          </a:prstGeom>
          <a:noFill/>
          <a:ln cap="flat" cmpd="sng" w="9525">
            <a:solidFill>
              <a:srgbClr val="000000"/>
            </a:solidFill>
            <a:prstDash val="solid"/>
            <a:round/>
            <a:headEnd len="med" w="med" type="none"/>
            <a:tailEnd len="med" w="med" type="none"/>
          </a:ln>
        </p:spPr>
      </p:cxnSp>
      <p:cxnSp>
        <p:nvCxnSpPr>
          <p:cNvPr id="164" name="Google Shape;164;p19"/>
          <p:cNvCxnSpPr/>
          <p:nvPr/>
        </p:nvCxnSpPr>
        <p:spPr>
          <a:xfrm>
            <a:off x="4823950" y="1953725"/>
            <a:ext cx="293100" cy="0"/>
          </a:xfrm>
          <a:prstGeom prst="straightConnector1">
            <a:avLst/>
          </a:prstGeom>
          <a:noFill/>
          <a:ln cap="flat" cmpd="sng" w="9525">
            <a:solidFill>
              <a:srgbClr val="0000FF"/>
            </a:solidFill>
            <a:prstDash val="solid"/>
            <a:round/>
            <a:headEnd len="med" w="med" type="none"/>
            <a:tailEnd len="med" w="med" type="none"/>
          </a:ln>
        </p:spPr>
      </p:cxnSp>
      <p:cxnSp>
        <p:nvCxnSpPr>
          <p:cNvPr id="165" name="Google Shape;165;p19"/>
          <p:cNvCxnSpPr/>
          <p:nvPr/>
        </p:nvCxnSpPr>
        <p:spPr>
          <a:xfrm rot="10800000">
            <a:off x="5109400" y="1606450"/>
            <a:ext cx="0" cy="362700"/>
          </a:xfrm>
          <a:prstGeom prst="straightConnector1">
            <a:avLst/>
          </a:prstGeom>
          <a:noFill/>
          <a:ln cap="flat" cmpd="sng" w="9525">
            <a:solidFill>
              <a:srgbClr val="0000FF"/>
            </a:solidFill>
            <a:prstDash val="solid"/>
            <a:round/>
            <a:headEnd len="med" w="med" type="none"/>
            <a:tailEnd len="med" w="med" type="none"/>
          </a:ln>
        </p:spPr>
      </p:cxnSp>
      <p:cxnSp>
        <p:nvCxnSpPr>
          <p:cNvPr id="166" name="Google Shape;166;p19"/>
          <p:cNvCxnSpPr/>
          <p:nvPr/>
        </p:nvCxnSpPr>
        <p:spPr>
          <a:xfrm>
            <a:off x="5109400" y="1622000"/>
            <a:ext cx="216000" cy="0"/>
          </a:xfrm>
          <a:prstGeom prst="straightConnector1">
            <a:avLst/>
          </a:prstGeom>
          <a:noFill/>
          <a:ln cap="flat" cmpd="sng" w="9525">
            <a:solidFill>
              <a:srgbClr val="0000FF"/>
            </a:solidFill>
            <a:prstDash val="solid"/>
            <a:round/>
            <a:headEnd len="med" w="med" type="none"/>
            <a:tailEnd len="med" w="med" type="none"/>
          </a:ln>
        </p:spPr>
      </p:cxnSp>
      <p:cxnSp>
        <p:nvCxnSpPr>
          <p:cNvPr id="167" name="Google Shape;167;p19"/>
          <p:cNvCxnSpPr/>
          <p:nvPr/>
        </p:nvCxnSpPr>
        <p:spPr>
          <a:xfrm>
            <a:off x="3389100" y="3519775"/>
            <a:ext cx="2484000" cy="0"/>
          </a:xfrm>
          <a:prstGeom prst="straightConnector1">
            <a:avLst/>
          </a:prstGeom>
          <a:noFill/>
          <a:ln cap="flat" cmpd="sng" w="9525">
            <a:solidFill>
              <a:srgbClr val="000000"/>
            </a:solidFill>
            <a:prstDash val="solid"/>
            <a:round/>
            <a:headEnd len="med" w="med" type="none"/>
            <a:tailEnd len="med" w="med" type="none"/>
          </a:ln>
        </p:spPr>
      </p:cxnSp>
      <p:cxnSp>
        <p:nvCxnSpPr>
          <p:cNvPr id="168" name="Google Shape;168;p19"/>
          <p:cNvCxnSpPr/>
          <p:nvPr/>
        </p:nvCxnSpPr>
        <p:spPr>
          <a:xfrm rot="10800000">
            <a:off x="3296625" y="2594000"/>
            <a:ext cx="100200" cy="0"/>
          </a:xfrm>
          <a:prstGeom prst="straightConnector1">
            <a:avLst/>
          </a:prstGeom>
          <a:noFill/>
          <a:ln cap="flat" cmpd="sng" w="9525">
            <a:solidFill>
              <a:srgbClr val="000000"/>
            </a:solidFill>
            <a:prstDash val="solid"/>
            <a:round/>
            <a:headEnd len="med" w="med" type="none"/>
            <a:tailEnd len="med" w="med" type="none"/>
          </a:ln>
        </p:spPr>
      </p:cxnSp>
      <p:cxnSp>
        <p:nvCxnSpPr>
          <p:cNvPr id="169" name="Google Shape;169;p19"/>
          <p:cNvCxnSpPr/>
          <p:nvPr/>
        </p:nvCxnSpPr>
        <p:spPr>
          <a:xfrm>
            <a:off x="4813450" y="2078050"/>
            <a:ext cx="1082700" cy="0"/>
          </a:xfrm>
          <a:prstGeom prst="straightConnector1">
            <a:avLst/>
          </a:prstGeom>
          <a:noFill/>
          <a:ln cap="flat" cmpd="sng" w="9525">
            <a:solidFill>
              <a:srgbClr val="000000"/>
            </a:solidFill>
            <a:prstDash val="solid"/>
            <a:round/>
            <a:headEnd len="med" w="med" type="none"/>
            <a:tailEnd len="med" w="med" type="none"/>
          </a:ln>
        </p:spPr>
      </p:cxnSp>
      <p:cxnSp>
        <p:nvCxnSpPr>
          <p:cNvPr id="170" name="Google Shape;170;p19"/>
          <p:cNvCxnSpPr/>
          <p:nvPr/>
        </p:nvCxnSpPr>
        <p:spPr>
          <a:xfrm>
            <a:off x="1664850" y="2640300"/>
            <a:ext cx="0" cy="725100"/>
          </a:xfrm>
          <a:prstGeom prst="straightConnector1">
            <a:avLst/>
          </a:prstGeom>
          <a:noFill/>
          <a:ln cap="flat" cmpd="sng" w="9525">
            <a:solidFill>
              <a:srgbClr val="000000"/>
            </a:solidFill>
            <a:prstDash val="solid"/>
            <a:round/>
            <a:headEnd len="med" w="med" type="none"/>
            <a:tailEnd len="med" w="med" type="none"/>
          </a:ln>
        </p:spPr>
      </p:cxnSp>
      <p:cxnSp>
        <p:nvCxnSpPr>
          <p:cNvPr id="171" name="Google Shape;171;p19"/>
          <p:cNvCxnSpPr/>
          <p:nvPr/>
        </p:nvCxnSpPr>
        <p:spPr>
          <a:xfrm>
            <a:off x="1666725" y="3365425"/>
            <a:ext cx="2023200" cy="0"/>
          </a:xfrm>
          <a:prstGeom prst="straightConnector1">
            <a:avLst/>
          </a:prstGeom>
          <a:noFill/>
          <a:ln cap="flat" cmpd="sng" w="9525">
            <a:solidFill>
              <a:srgbClr val="000000"/>
            </a:solidFill>
            <a:prstDash val="solid"/>
            <a:round/>
            <a:headEnd len="med" w="med" type="none"/>
            <a:tailEnd len="med" w="med" type="none"/>
          </a:ln>
        </p:spPr>
      </p:cxnSp>
      <p:cxnSp>
        <p:nvCxnSpPr>
          <p:cNvPr id="172" name="Google Shape;172;p19"/>
          <p:cNvCxnSpPr/>
          <p:nvPr/>
        </p:nvCxnSpPr>
        <p:spPr>
          <a:xfrm rot="10800000">
            <a:off x="3689950" y="2678725"/>
            <a:ext cx="0" cy="686700"/>
          </a:xfrm>
          <a:prstGeom prst="straightConnector1">
            <a:avLst/>
          </a:prstGeom>
          <a:noFill/>
          <a:ln cap="flat" cmpd="sng" w="9525">
            <a:solidFill>
              <a:srgbClr val="000000"/>
            </a:solidFill>
            <a:prstDash val="solid"/>
            <a:round/>
            <a:headEnd len="med" w="med" type="none"/>
            <a:tailEnd len="med" w="med" type="none"/>
          </a:ln>
        </p:spPr>
      </p:cxnSp>
      <p:cxnSp>
        <p:nvCxnSpPr>
          <p:cNvPr id="173" name="Google Shape;173;p19"/>
          <p:cNvCxnSpPr/>
          <p:nvPr/>
        </p:nvCxnSpPr>
        <p:spPr>
          <a:xfrm>
            <a:off x="1961950" y="2200575"/>
            <a:ext cx="7500" cy="982800"/>
          </a:xfrm>
          <a:prstGeom prst="straightConnector1">
            <a:avLst/>
          </a:prstGeom>
          <a:noFill/>
          <a:ln cap="flat" cmpd="sng" w="9525">
            <a:solidFill>
              <a:srgbClr val="000000"/>
            </a:solidFill>
            <a:prstDash val="solid"/>
            <a:round/>
            <a:headEnd len="med" w="med" type="none"/>
            <a:tailEnd len="med" w="med" type="none"/>
          </a:ln>
        </p:spPr>
      </p:cxnSp>
      <p:cxnSp>
        <p:nvCxnSpPr>
          <p:cNvPr id="174" name="Google Shape;174;p19"/>
          <p:cNvCxnSpPr/>
          <p:nvPr/>
        </p:nvCxnSpPr>
        <p:spPr>
          <a:xfrm>
            <a:off x="1961950" y="3172575"/>
            <a:ext cx="1566000" cy="0"/>
          </a:xfrm>
          <a:prstGeom prst="straightConnector1">
            <a:avLst/>
          </a:prstGeom>
          <a:noFill/>
          <a:ln cap="flat" cmpd="sng" w="9525">
            <a:solidFill>
              <a:srgbClr val="000000"/>
            </a:solidFill>
            <a:prstDash val="solid"/>
            <a:round/>
            <a:headEnd len="med" w="med" type="none"/>
            <a:tailEnd len="med" w="med" type="none"/>
          </a:ln>
        </p:spPr>
      </p:cxnSp>
      <p:cxnSp>
        <p:nvCxnSpPr>
          <p:cNvPr id="175" name="Google Shape;175;p19"/>
          <p:cNvCxnSpPr/>
          <p:nvPr/>
        </p:nvCxnSpPr>
        <p:spPr>
          <a:xfrm rot="10800000">
            <a:off x="3504825" y="2217900"/>
            <a:ext cx="0" cy="962400"/>
          </a:xfrm>
          <a:prstGeom prst="straightConnector1">
            <a:avLst/>
          </a:prstGeom>
          <a:noFill/>
          <a:ln cap="flat" cmpd="sng" w="9525">
            <a:solidFill>
              <a:srgbClr val="000000"/>
            </a:solidFill>
            <a:prstDash val="solid"/>
            <a:round/>
            <a:headEnd len="med" w="med" type="none"/>
            <a:tailEnd len="med" w="med" type="none"/>
          </a:ln>
        </p:spPr>
      </p:cxnSp>
      <p:cxnSp>
        <p:nvCxnSpPr>
          <p:cNvPr id="176" name="Google Shape;176;p19"/>
          <p:cNvCxnSpPr/>
          <p:nvPr/>
        </p:nvCxnSpPr>
        <p:spPr>
          <a:xfrm>
            <a:off x="3697675" y="2686575"/>
            <a:ext cx="177300" cy="0"/>
          </a:xfrm>
          <a:prstGeom prst="straightConnector1">
            <a:avLst/>
          </a:prstGeom>
          <a:noFill/>
          <a:ln cap="flat" cmpd="sng" w="9525">
            <a:solidFill>
              <a:srgbClr val="000000"/>
            </a:solidFill>
            <a:prstDash val="solid"/>
            <a:round/>
            <a:headEnd len="med" w="med" type="none"/>
            <a:tailEnd len="med" w="med" type="none"/>
          </a:ln>
        </p:spPr>
      </p:cxnSp>
      <p:cxnSp>
        <p:nvCxnSpPr>
          <p:cNvPr id="177" name="Google Shape;177;p19"/>
          <p:cNvCxnSpPr/>
          <p:nvPr/>
        </p:nvCxnSpPr>
        <p:spPr>
          <a:xfrm rot="10800000">
            <a:off x="3497050" y="2222675"/>
            <a:ext cx="377100" cy="0"/>
          </a:xfrm>
          <a:prstGeom prst="straightConnector1">
            <a:avLst/>
          </a:prstGeom>
          <a:noFill/>
          <a:ln cap="flat" cmpd="sng" w="9525">
            <a:solidFill>
              <a:srgbClr val="000000"/>
            </a:solidFill>
            <a:prstDash val="solid"/>
            <a:round/>
            <a:headEnd len="med" w="med" type="none"/>
            <a:tailEnd len="med" w="med" type="none"/>
          </a:ln>
        </p:spPr>
      </p:cxnSp>
      <p:cxnSp>
        <p:nvCxnSpPr>
          <p:cNvPr id="178" name="Google Shape;178;p19"/>
          <p:cNvCxnSpPr>
            <a:stCxn id="161" idx="3"/>
            <a:endCxn id="179" idx="1"/>
          </p:cNvCxnSpPr>
          <p:nvPr/>
        </p:nvCxnSpPr>
        <p:spPr>
          <a:xfrm flipH="1" rot="10800000">
            <a:off x="5766375" y="1516800"/>
            <a:ext cx="259800" cy="2700"/>
          </a:xfrm>
          <a:prstGeom prst="straightConnector1">
            <a:avLst/>
          </a:prstGeom>
          <a:noFill/>
          <a:ln cap="flat" cmpd="sng" w="9525">
            <a:solidFill>
              <a:srgbClr val="FF0000"/>
            </a:solidFill>
            <a:prstDash val="solid"/>
            <a:round/>
            <a:headEnd len="med" w="med" type="none"/>
            <a:tailEnd len="med" w="med" type="none"/>
          </a:ln>
        </p:spPr>
      </p:cxnSp>
      <p:sp>
        <p:nvSpPr>
          <p:cNvPr id="179" name="Google Shape;179;p19"/>
          <p:cNvSpPr txBox="1"/>
          <p:nvPr/>
        </p:nvSpPr>
        <p:spPr>
          <a:xfrm>
            <a:off x="6026150" y="1332150"/>
            <a:ext cx="119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solidFill>
                  <a:srgbClr val="FF0000"/>
                </a:solidFill>
              </a:rPr>
              <a:t>OUT_CARRY</a:t>
            </a:r>
            <a:endParaRPr sz="1200">
              <a:solidFill>
                <a:srgbClr val="FF0000"/>
              </a:solidFill>
            </a:endParaRPr>
          </a:p>
        </p:txBody>
      </p:sp>
      <p:sp>
        <p:nvSpPr>
          <p:cNvPr id="180" name="Google Shape;180;p19"/>
          <p:cNvSpPr txBox="1"/>
          <p:nvPr/>
        </p:nvSpPr>
        <p:spPr>
          <a:xfrm>
            <a:off x="5863050" y="1893400"/>
            <a:ext cx="119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t>10秒</a:t>
            </a:r>
            <a:endParaRPr sz="1200"/>
          </a:p>
        </p:txBody>
      </p:sp>
      <p:sp>
        <p:nvSpPr>
          <p:cNvPr id="181" name="Google Shape;181;p19"/>
          <p:cNvSpPr txBox="1"/>
          <p:nvPr/>
        </p:nvSpPr>
        <p:spPr>
          <a:xfrm>
            <a:off x="5863050" y="3335125"/>
            <a:ext cx="119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t>1秒</a:t>
            </a:r>
            <a:endParaRPr sz="1200"/>
          </a:p>
        </p:txBody>
      </p:sp>
      <p:sp>
        <p:nvSpPr>
          <p:cNvPr id="182" name="Google Shape;182;p19"/>
          <p:cNvSpPr txBox="1"/>
          <p:nvPr/>
        </p:nvSpPr>
        <p:spPr>
          <a:xfrm>
            <a:off x="436400" y="1117650"/>
            <a:ext cx="37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3" name="Google Shape;183;p19"/>
          <p:cNvSpPr txBox="1"/>
          <p:nvPr/>
        </p:nvSpPr>
        <p:spPr>
          <a:xfrm>
            <a:off x="3389100" y="906400"/>
            <a:ext cx="2036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900">
                <a:solidFill>
                  <a:srgbClr val="0000FF"/>
                </a:solidFill>
              </a:rPr>
              <a:t>CNT10が9の時</a:t>
            </a:r>
            <a:r>
              <a:rPr lang="ja" sz="900"/>
              <a:t> &amp;&amp;</a:t>
            </a:r>
            <a:r>
              <a:rPr lang="ja" sz="900">
                <a:solidFill>
                  <a:srgbClr val="FF0000"/>
                </a:solidFill>
              </a:rPr>
              <a:t> IN_CARRYが１</a:t>
            </a:r>
            <a:endParaRPr sz="900">
              <a:solidFill>
                <a:srgbClr val="FF0000"/>
              </a:solidFill>
            </a:endParaRPr>
          </a:p>
        </p:txBody>
      </p:sp>
      <p:cxnSp>
        <p:nvCxnSpPr>
          <p:cNvPr id="184" name="Google Shape;184;p19"/>
          <p:cNvCxnSpPr/>
          <p:nvPr/>
        </p:nvCxnSpPr>
        <p:spPr>
          <a:xfrm>
            <a:off x="4267575" y="1175700"/>
            <a:ext cx="900" cy="330600"/>
          </a:xfrm>
          <a:prstGeom prst="straightConnector1">
            <a:avLst/>
          </a:prstGeom>
          <a:noFill/>
          <a:ln cap="flat" cmpd="sng" w="9525">
            <a:solidFill>
              <a:srgbClr val="000000"/>
            </a:solidFill>
            <a:prstDash val="solid"/>
            <a:round/>
            <a:headEnd len="med" w="med" type="none"/>
            <a:tailEnd len="med" w="med" type="triangle"/>
          </a:ln>
        </p:spPr>
      </p:cxnSp>
      <p:sp>
        <p:nvSpPr>
          <p:cNvPr id="185" name="Google Shape;185;p19"/>
          <p:cNvSpPr txBox="1"/>
          <p:nvPr/>
        </p:nvSpPr>
        <p:spPr>
          <a:xfrm>
            <a:off x="5605850" y="906400"/>
            <a:ext cx="1780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900">
                <a:solidFill>
                  <a:srgbClr val="0000FF"/>
                </a:solidFill>
              </a:rPr>
              <a:t>CNT6が5の時</a:t>
            </a:r>
            <a:r>
              <a:rPr lang="ja" sz="900"/>
              <a:t> &amp;&amp; </a:t>
            </a:r>
            <a:r>
              <a:rPr lang="ja" sz="900">
                <a:solidFill>
                  <a:srgbClr val="FF0000"/>
                </a:solidFill>
              </a:rPr>
              <a:t>CARRYが1</a:t>
            </a:r>
            <a:endParaRPr sz="900">
              <a:solidFill>
                <a:srgbClr val="FF0000"/>
              </a:solidFill>
            </a:endParaRPr>
          </a:p>
        </p:txBody>
      </p:sp>
      <p:sp>
        <p:nvSpPr>
          <p:cNvPr id="186" name="Google Shape;186;p19"/>
          <p:cNvSpPr txBox="1"/>
          <p:nvPr/>
        </p:nvSpPr>
        <p:spPr>
          <a:xfrm>
            <a:off x="4578238" y="1283300"/>
            <a:ext cx="683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00"/>
              <a:t>CARRY</a:t>
            </a:r>
            <a:endParaRPr sz="1000"/>
          </a:p>
        </p:txBody>
      </p:sp>
      <p:cxnSp>
        <p:nvCxnSpPr>
          <p:cNvPr id="187" name="Google Shape;187;p19"/>
          <p:cNvCxnSpPr/>
          <p:nvPr/>
        </p:nvCxnSpPr>
        <p:spPr>
          <a:xfrm flipH="1">
            <a:off x="5905250" y="1174575"/>
            <a:ext cx="423000" cy="296700"/>
          </a:xfrm>
          <a:prstGeom prst="straightConnector1">
            <a:avLst/>
          </a:prstGeom>
          <a:noFill/>
          <a:ln cap="flat" cmpd="sng" w="9525">
            <a:solidFill>
              <a:srgbClr val="000000"/>
            </a:solidFill>
            <a:prstDash val="solid"/>
            <a:round/>
            <a:headEnd len="med" w="med" type="none"/>
            <a:tailEnd len="med" w="med" type="triangle"/>
          </a:ln>
        </p:spPr>
      </p:cxnSp>
      <p:sp>
        <p:nvSpPr>
          <p:cNvPr id="188" name="Google Shape;188;p19"/>
          <p:cNvSpPr txBox="1"/>
          <p:nvPr/>
        </p:nvSpPr>
        <p:spPr>
          <a:xfrm>
            <a:off x="921825" y="2227100"/>
            <a:ext cx="81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t>DEC</a:t>
            </a:r>
            <a:endParaRPr sz="1200"/>
          </a:p>
        </p:txBody>
      </p:sp>
      <p:cxnSp>
        <p:nvCxnSpPr>
          <p:cNvPr id="189" name="Google Shape;189;p19"/>
          <p:cNvCxnSpPr/>
          <p:nvPr/>
        </p:nvCxnSpPr>
        <p:spPr>
          <a:xfrm>
            <a:off x="1555050" y="2405450"/>
            <a:ext cx="616800" cy="8400"/>
          </a:xfrm>
          <a:prstGeom prst="straightConnector1">
            <a:avLst/>
          </a:prstGeom>
          <a:noFill/>
          <a:ln cap="flat" cmpd="sng" w="9525">
            <a:solidFill>
              <a:srgbClr val="000000"/>
            </a:solidFill>
            <a:prstDash val="solid"/>
            <a:round/>
            <a:headEnd len="med" w="med" type="none"/>
            <a:tailEnd len="med" w="med" type="none"/>
          </a:ln>
        </p:spPr>
      </p:cxnSp>
      <p:cxnSp>
        <p:nvCxnSpPr>
          <p:cNvPr id="190" name="Google Shape;190;p19"/>
          <p:cNvCxnSpPr/>
          <p:nvPr/>
        </p:nvCxnSpPr>
        <p:spPr>
          <a:xfrm>
            <a:off x="1818225" y="2405450"/>
            <a:ext cx="0" cy="874500"/>
          </a:xfrm>
          <a:prstGeom prst="straightConnector1">
            <a:avLst/>
          </a:prstGeom>
          <a:noFill/>
          <a:ln cap="flat" cmpd="sng" w="9525">
            <a:solidFill>
              <a:srgbClr val="000000"/>
            </a:solidFill>
            <a:prstDash val="solid"/>
            <a:round/>
            <a:headEnd len="med" w="med" type="none"/>
            <a:tailEnd len="med" w="med" type="none"/>
          </a:ln>
        </p:spPr>
      </p:cxnSp>
      <p:cxnSp>
        <p:nvCxnSpPr>
          <p:cNvPr id="191" name="Google Shape;191;p19"/>
          <p:cNvCxnSpPr/>
          <p:nvPr/>
        </p:nvCxnSpPr>
        <p:spPr>
          <a:xfrm>
            <a:off x="1823100" y="3279950"/>
            <a:ext cx="1768500" cy="0"/>
          </a:xfrm>
          <a:prstGeom prst="straightConnector1">
            <a:avLst/>
          </a:prstGeom>
          <a:noFill/>
          <a:ln cap="flat" cmpd="sng" w="9525">
            <a:solidFill>
              <a:srgbClr val="000000"/>
            </a:solidFill>
            <a:prstDash val="solid"/>
            <a:round/>
            <a:headEnd len="med" w="med" type="none"/>
            <a:tailEnd len="med" w="med" type="none"/>
          </a:ln>
        </p:spPr>
      </p:cxnSp>
      <p:cxnSp>
        <p:nvCxnSpPr>
          <p:cNvPr id="192" name="Google Shape;192;p19"/>
          <p:cNvCxnSpPr/>
          <p:nvPr/>
        </p:nvCxnSpPr>
        <p:spPr>
          <a:xfrm rot="10800000">
            <a:off x="3574538" y="2430200"/>
            <a:ext cx="0" cy="852900"/>
          </a:xfrm>
          <a:prstGeom prst="straightConnector1">
            <a:avLst/>
          </a:prstGeom>
          <a:noFill/>
          <a:ln cap="flat" cmpd="sng" w="9525">
            <a:solidFill>
              <a:srgbClr val="000000"/>
            </a:solidFill>
            <a:prstDash val="solid"/>
            <a:round/>
            <a:headEnd len="med" w="med" type="none"/>
            <a:tailEnd len="med" w="med" type="none"/>
          </a:ln>
        </p:spPr>
      </p:cxnSp>
      <p:cxnSp>
        <p:nvCxnSpPr>
          <p:cNvPr id="193" name="Google Shape;193;p19"/>
          <p:cNvCxnSpPr>
            <a:stCxn id="147" idx="1"/>
          </p:cNvCxnSpPr>
          <p:nvPr/>
        </p:nvCxnSpPr>
        <p:spPr>
          <a:xfrm rot="10800000">
            <a:off x="3584950" y="2426150"/>
            <a:ext cx="289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ja"/>
              <a:t>時</a:t>
            </a:r>
            <a:r>
              <a:rPr lang="ja"/>
              <a:t>カウンタの作成</a:t>
            </a:r>
            <a:endParaRPr/>
          </a:p>
        </p:txBody>
      </p:sp>
      <p:sp>
        <p:nvSpPr>
          <p:cNvPr id="199" name="Google Shape;199;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ja" sz="2200"/>
              <a:t>1．10進カウンタの作成</a:t>
            </a:r>
            <a:endParaRPr sz="2200"/>
          </a:p>
          <a:p>
            <a:pPr indent="0" lvl="0" marL="0" rtl="0" algn="l">
              <a:lnSpc>
                <a:spcPct val="95000"/>
              </a:lnSpc>
              <a:spcBef>
                <a:spcPts val="1200"/>
              </a:spcBef>
              <a:spcAft>
                <a:spcPts val="0"/>
              </a:spcAft>
              <a:buNone/>
            </a:pPr>
            <a:r>
              <a:rPr lang="ja" sz="2200"/>
              <a:t>2．3進カウンタの作成</a:t>
            </a:r>
            <a:endParaRPr sz="2200"/>
          </a:p>
          <a:p>
            <a:pPr indent="0" lvl="0" marL="0" rtl="0" algn="l">
              <a:lnSpc>
                <a:spcPct val="95000"/>
              </a:lnSpc>
              <a:spcBef>
                <a:spcPts val="1200"/>
              </a:spcBef>
              <a:spcAft>
                <a:spcPts val="0"/>
              </a:spcAft>
              <a:buNone/>
            </a:pPr>
            <a:r>
              <a:rPr lang="ja" sz="2200"/>
              <a:t>3．入力信号(IN_CARRY)が１かつ10進カウンタが9の場合、内部桁上げ信号(CARRY)が１を取る</a:t>
            </a:r>
            <a:endParaRPr sz="2200"/>
          </a:p>
          <a:p>
            <a:pPr indent="0" lvl="0" marL="0" rtl="0" algn="l">
              <a:lnSpc>
                <a:spcPct val="95000"/>
              </a:lnSpc>
              <a:spcBef>
                <a:spcPts val="1200"/>
              </a:spcBef>
              <a:spcAft>
                <a:spcPts val="0"/>
              </a:spcAft>
              <a:buNone/>
            </a:pPr>
            <a:r>
              <a:rPr lang="ja" sz="2200"/>
              <a:t>4．10進カウンタが3かつ3進カウンタが2の場合、内部桁上げ信号(CARRY)が1を取る</a:t>
            </a:r>
            <a:endParaRPr sz="2200"/>
          </a:p>
          <a:p>
            <a:pPr indent="0" lvl="0" marL="0" rtl="0" algn="l">
              <a:lnSpc>
                <a:spcPct val="95000"/>
              </a:lnSpc>
              <a:spcBef>
                <a:spcPts val="1200"/>
              </a:spcBef>
              <a:spcAft>
                <a:spcPts val="0"/>
              </a:spcAft>
              <a:buNone/>
            </a:pPr>
            <a:r>
              <a:rPr lang="ja" sz="2200"/>
              <a:t>5．CARRYが１かつ3進カウンタが2の場合、外部出力信号(OUT_CARRY)が１を取る</a:t>
            </a:r>
            <a:endParaRPr sz="2200"/>
          </a:p>
          <a:p>
            <a:pPr indent="0" lvl="0" marL="0" rtl="0" algn="l">
              <a:lnSpc>
                <a:spcPct val="95000"/>
              </a:lnSpc>
              <a:spcBef>
                <a:spcPts val="1200"/>
              </a:spcBef>
              <a:spcAft>
                <a:spcPts val="1200"/>
              </a:spcAft>
              <a:buNone/>
            </a:pPr>
            <a:r>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ja"/>
              <a:t>時カウンタの構成図</a:t>
            </a:r>
            <a:endParaRPr/>
          </a:p>
        </p:txBody>
      </p:sp>
      <p:sp>
        <p:nvSpPr>
          <p:cNvPr id="205" name="Google Shape;205;p21"/>
          <p:cNvSpPr txBox="1"/>
          <p:nvPr>
            <p:ph idx="1" type="body"/>
          </p:nvPr>
        </p:nvSpPr>
        <p:spPr>
          <a:xfrm>
            <a:off x="311700" y="1301400"/>
            <a:ext cx="8191500" cy="3090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t/>
            </a:r>
            <a:endParaRPr sz="1300">
              <a:latin typeface="Meiryo"/>
              <a:ea typeface="Meiryo"/>
              <a:cs typeface="Meiryo"/>
              <a:sym typeface="Meiryo"/>
            </a:endParaRPr>
          </a:p>
          <a:p>
            <a:pPr indent="0" lvl="0" marL="0" rtl="0" algn="l">
              <a:lnSpc>
                <a:spcPct val="80000"/>
              </a:lnSpc>
              <a:spcBef>
                <a:spcPts val="1200"/>
              </a:spcBef>
              <a:spcAft>
                <a:spcPts val="0"/>
              </a:spcAft>
              <a:buSzPts val="275"/>
              <a:buNone/>
            </a:pPr>
            <a:r>
              <a:t/>
            </a:r>
            <a:endParaRPr sz="2100">
              <a:latin typeface="Meiryo"/>
              <a:ea typeface="Meiryo"/>
              <a:cs typeface="Meiryo"/>
              <a:sym typeface="Meiryo"/>
            </a:endParaRPr>
          </a:p>
          <a:p>
            <a:pPr indent="0" lvl="0" marL="0" rtl="0" algn="l">
              <a:lnSpc>
                <a:spcPct val="80000"/>
              </a:lnSpc>
              <a:spcBef>
                <a:spcPts val="1200"/>
              </a:spcBef>
              <a:spcAft>
                <a:spcPts val="0"/>
              </a:spcAft>
              <a:buSzPts val="275"/>
              <a:buNone/>
            </a:pPr>
            <a:r>
              <a:t/>
            </a:r>
            <a:endParaRPr sz="2100">
              <a:latin typeface="Meiryo"/>
              <a:ea typeface="Meiryo"/>
              <a:cs typeface="Meiryo"/>
              <a:sym typeface="Meiryo"/>
            </a:endParaRPr>
          </a:p>
          <a:p>
            <a:pPr indent="0" lvl="0" marL="0" rtl="0" algn="l">
              <a:lnSpc>
                <a:spcPct val="80000"/>
              </a:lnSpc>
              <a:spcBef>
                <a:spcPts val="1200"/>
              </a:spcBef>
              <a:spcAft>
                <a:spcPts val="0"/>
              </a:spcAft>
              <a:buSzPts val="275"/>
              <a:buNone/>
            </a:pPr>
            <a:r>
              <a:t/>
            </a:r>
            <a:endParaRPr sz="2100">
              <a:latin typeface="Meiryo"/>
              <a:ea typeface="Meiryo"/>
              <a:cs typeface="Meiryo"/>
              <a:sym typeface="Meiryo"/>
            </a:endParaRPr>
          </a:p>
          <a:p>
            <a:pPr indent="0" lvl="0" marL="0" rtl="0" algn="l">
              <a:lnSpc>
                <a:spcPct val="80000"/>
              </a:lnSpc>
              <a:spcBef>
                <a:spcPts val="1200"/>
              </a:spcBef>
              <a:spcAft>
                <a:spcPts val="1200"/>
              </a:spcAft>
              <a:buSzPts val="275"/>
              <a:buNone/>
            </a:pPr>
            <a:r>
              <a:t/>
            </a:r>
            <a:endParaRPr sz="450">
              <a:latin typeface="Meiryo"/>
              <a:ea typeface="Meiryo"/>
              <a:cs typeface="Meiryo"/>
              <a:sym typeface="Meiryo"/>
            </a:endParaRPr>
          </a:p>
        </p:txBody>
      </p:sp>
      <p:sp>
        <p:nvSpPr>
          <p:cNvPr id="206" name="Google Shape;206;p21"/>
          <p:cNvSpPr/>
          <p:nvPr/>
        </p:nvSpPr>
        <p:spPr>
          <a:xfrm>
            <a:off x="1555050" y="1330100"/>
            <a:ext cx="4308000" cy="2818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a:off x="2163350" y="2021700"/>
            <a:ext cx="1116600" cy="1233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10進</a:t>
            </a:r>
            <a:endParaRPr/>
          </a:p>
          <a:p>
            <a:pPr indent="0" lvl="0" marL="0" rtl="0" algn="l">
              <a:spcBef>
                <a:spcPts val="0"/>
              </a:spcBef>
              <a:spcAft>
                <a:spcPts val="0"/>
              </a:spcAft>
              <a:buNone/>
            </a:pPr>
            <a:r>
              <a:rPr lang="ja"/>
              <a:t>カウンタ(CNT10)</a:t>
            </a:r>
            <a:endParaRPr/>
          </a:p>
        </p:txBody>
      </p:sp>
      <p:sp>
        <p:nvSpPr>
          <p:cNvPr id="208" name="Google Shape;208;p21"/>
          <p:cNvSpPr/>
          <p:nvPr/>
        </p:nvSpPr>
        <p:spPr>
          <a:xfrm>
            <a:off x="3874150" y="2021950"/>
            <a:ext cx="939300" cy="1233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3</a:t>
            </a:r>
            <a:r>
              <a:rPr lang="ja"/>
              <a:t>進</a:t>
            </a:r>
            <a:endParaRPr/>
          </a:p>
          <a:p>
            <a:pPr indent="0" lvl="0" marL="0" rtl="0" algn="l">
              <a:spcBef>
                <a:spcPts val="0"/>
              </a:spcBef>
              <a:spcAft>
                <a:spcPts val="0"/>
              </a:spcAft>
              <a:buNone/>
            </a:pPr>
            <a:r>
              <a:rPr lang="ja"/>
              <a:t>カウンタ</a:t>
            </a:r>
            <a:endParaRPr/>
          </a:p>
          <a:p>
            <a:pPr indent="0" lvl="0" marL="0" rtl="0" algn="l">
              <a:spcBef>
                <a:spcPts val="0"/>
              </a:spcBef>
              <a:spcAft>
                <a:spcPts val="0"/>
              </a:spcAft>
              <a:buNone/>
            </a:pPr>
            <a:r>
              <a:rPr lang="ja"/>
              <a:t>(CNT3)</a:t>
            </a:r>
            <a:endParaRPr/>
          </a:p>
        </p:txBody>
      </p:sp>
      <p:sp>
        <p:nvSpPr>
          <p:cNvPr id="209" name="Google Shape;209;p21"/>
          <p:cNvSpPr txBox="1"/>
          <p:nvPr/>
        </p:nvSpPr>
        <p:spPr>
          <a:xfrm>
            <a:off x="921825" y="2213025"/>
            <a:ext cx="81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t>RESET</a:t>
            </a:r>
            <a:endParaRPr sz="1200"/>
          </a:p>
        </p:txBody>
      </p:sp>
      <p:sp>
        <p:nvSpPr>
          <p:cNvPr id="210" name="Google Shape;210;p21"/>
          <p:cNvSpPr txBox="1"/>
          <p:nvPr/>
        </p:nvSpPr>
        <p:spPr>
          <a:xfrm>
            <a:off x="813500" y="2661900"/>
            <a:ext cx="81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t>ENABLE</a:t>
            </a:r>
            <a:endParaRPr sz="1200"/>
          </a:p>
        </p:txBody>
      </p:sp>
      <p:cxnSp>
        <p:nvCxnSpPr>
          <p:cNvPr id="211" name="Google Shape;211;p21"/>
          <p:cNvCxnSpPr/>
          <p:nvPr/>
        </p:nvCxnSpPr>
        <p:spPr>
          <a:xfrm>
            <a:off x="1563375" y="2393463"/>
            <a:ext cx="616800" cy="8400"/>
          </a:xfrm>
          <a:prstGeom prst="straightConnector1">
            <a:avLst/>
          </a:prstGeom>
          <a:noFill/>
          <a:ln cap="flat" cmpd="sng" w="9525">
            <a:solidFill>
              <a:srgbClr val="000000"/>
            </a:solidFill>
            <a:prstDash val="solid"/>
            <a:round/>
            <a:headEnd len="med" w="med" type="none"/>
            <a:tailEnd len="med" w="med" type="none"/>
          </a:ln>
        </p:spPr>
      </p:cxnSp>
      <p:cxnSp>
        <p:nvCxnSpPr>
          <p:cNvPr id="212" name="Google Shape;212;p21"/>
          <p:cNvCxnSpPr/>
          <p:nvPr/>
        </p:nvCxnSpPr>
        <p:spPr>
          <a:xfrm>
            <a:off x="1563375" y="2846550"/>
            <a:ext cx="624900" cy="0"/>
          </a:xfrm>
          <a:prstGeom prst="straightConnector1">
            <a:avLst/>
          </a:prstGeom>
          <a:noFill/>
          <a:ln cap="flat" cmpd="sng" w="9525">
            <a:solidFill>
              <a:srgbClr val="000000"/>
            </a:solidFill>
            <a:prstDash val="solid"/>
            <a:round/>
            <a:headEnd len="med" w="med" type="none"/>
            <a:tailEnd len="med" w="med" type="none"/>
          </a:ln>
        </p:spPr>
      </p:cxnSp>
      <p:sp>
        <p:nvSpPr>
          <p:cNvPr id="213" name="Google Shape;213;p21"/>
          <p:cNvSpPr txBox="1"/>
          <p:nvPr/>
        </p:nvSpPr>
        <p:spPr>
          <a:xfrm>
            <a:off x="658250" y="1453950"/>
            <a:ext cx="100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solidFill>
                  <a:srgbClr val="FF0000"/>
                </a:solidFill>
              </a:rPr>
              <a:t>IN_CARRY</a:t>
            </a:r>
            <a:endParaRPr sz="1200">
              <a:solidFill>
                <a:srgbClr val="FF0000"/>
              </a:solidFill>
            </a:endParaRPr>
          </a:p>
        </p:txBody>
      </p:sp>
      <p:cxnSp>
        <p:nvCxnSpPr>
          <p:cNvPr id="214" name="Google Shape;214;p21"/>
          <p:cNvCxnSpPr/>
          <p:nvPr/>
        </p:nvCxnSpPr>
        <p:spPr>
          <a:xfrm>
            <a:off x="1563375" y="1630250"/>
            <a:ext cx="2142000" cy="0"/>
          </a:xfrm>
          <a:prstGeom prst="straightConnector1">
            <a:avLst/>
          </a:prstGeom>
          <a:noFill/>
          <a:ln cap="flat" cmpd="sng" w="9525">
            <a:solidFill>
              <a:srgbClr val="FF0000"/>
            </a:solidFill>
            <a:prstDash val="solid"/>
            <a:round/>
            <a:headEnd len="med" w="med" type="none"/>
            <a:tailEnd len="med" w="med" type="none"/>
          </a:ln>
        </p:spPr>
      </p:cxnSp>
      <p:sp>
        <p:nvSpPr>
          <p:cNvPr id="215" name="Google Shape;215;p21"/>
          <p:cNvSpPr/>
          <p:nvPr/>
        </p:nvSpPr>
        <p:spPr>
          <a:xfrm>
            <a:off x="3689850" y="1559450"/>
            <a:ext cx="455100" cy="345000"/>
          </a:xfrm>
          <a:prstGeom prst="flowChartDelay">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6" name="Google Shape;216;p21"/>
          <p:cNvCxnSpPr/>
          <p:nvPr/>
        </p:nvCxnSpPr>
        <p:spPr>
          <a:xfrm>
            <a:off x="1929675" y="1626725"/>
            <a:ext cx="0" cy="585300"/>
          </a:xfrm>
          <a:prstGeom prst="straightConnector1">
            <a:avLst/>
          </a:prstGeom>
          <a:noFill/>
          <a:ln cap="flat" cmpd="sng" w="9525">
            <a:solidFill>
              <a:srgbClr val="FF0000"/>
            </a:solidFill>
            <a:prstDash val="solid"/>
            <a:round/>
            <a:headEnd len="med" w="med" type="none"/>
            <a:tailEnd len="med" w="med" type="none"/>
          </a:ln>
        </p:spPr>
      </p:cxnSp>
      <p:cxnSp>
        <p:nvCxnSpPr>
          <p:cNvPr id="217" name="Google Shape;217;p21"/>
          <p:cNvCxnSpPr/>
          <p:nvPr/>
        </p:nvCxnSpPr>
        <p:spPr>
          <a:xfrm>
            <a:off x="1929675" y="2220800"/>
            <a:ext cx="218400" cy="0"/>
          </a:xfrm>
          <a:prstGeom prst="straightConnector1">
            <a:avLst/>
          </a:prstGeom>
          <a:noFill/>
          <a:ln cap="flat" cmpd="sng" w="9525">
            <a:solidFill>
              <a:srgbClr val="FF0000"/>
            </a:solidFill>
            <a:prstDash val="solid"/>
            <a:round/>
            <a:headEnd len="med" w="med" type="none"/>
            <a:tailEnd len="med" w="med" type="none"/>
          </a:ln>
        </p:spPr>
      </p:cxnSp>
      <p:cxnSp>
        <p:nvCxnSpPr>
          <p:cNvPr id="218" name="Google Shape;218;p21"/>
          <p:cNvCxnSpPr/>
          <p:nvPr/>
        </p:nvCxnSpPr>
        <p:spPr>
          <a:xfrm>
            <a:off x="3296525" y="2173875"/>
            <a:ext cx="166200" cy="0"/>
          </a:xfrm>
          <a:prstGeom prst="straightConnector1">
            <a:avLst/>
          </a:prstGeom>
          <a:noFill/>
          <a:ln cap="flat" cmpd="sng" w="9525">
            <a:solidFill>
              <a:srgbClr val="0000FF"/>
            </a:solidFill>
            <a:prstDash val="solid"/>
            <a:round/>
            <a:headEnd len="med" w="med" type="none"/>
            <a:tailEnd len="med" w="med" type="none"/>
          </a:ln>
        </p:spPr>
      </p:cxnSp>
      <p:cxnSp>
        <p:nvCxnSpPr>
          <p:cNvPr id="219" name="Google Shape;219;p21"/>
          <p:cNvCxnSpPr/>
          <p:nvPr/>
        </p:nvCxnSpPr>
        <p:spPr>
          <a:xfrm rot="10800000">
            <a:off x="3454525" y="1780575"/>
            <a:ext cx="0" cy="393300"/>
          </a:xfrm>
          <a:prstGeom prst="straightConnector1">
            <a:avLst/>
          </a:prstGeom>
          <a:noFill/>
          <a:ln cap="flat" cmpd="sng" w="9525">
            <a:solidFill>
              <a:srgbClr val="0000FF"/>
            </a:solidFill>
            <a:prstDash val="solid"/>
            <a:round/>
            <a:headEnd len="med" w="med" type="none"/>
            <a:tailEnd len="med" w="med" type="none"/>
          </a:ln>
        </p:spPr>
      </p:cxnSp>
      <p:cxnSp>
        <p:nvCxnSpPr>
          <p:cNvPr id="220" name="Google Shape;220;p21"/>
          <p:cNvCxnSpPr/>
          <p:nvPr/>
        </p:nvCxnSpPr>
        <p:spPr>
          <a:xfrm>
            <a:off x="3449900" y="1795875"/>
            <a:ext cx="232200" cy="0"/>
          </a:xfrm>
          <a:prstGeom prst="straightConnector1">
            <a:avLst/>
          </a:prstGeom>
          <a:noFill/>
          <a:ln cap="flat" cmpd="sng" w="9525">
            <a:solidFill>
              <a:srgbClr val="0000FF"/>
            </a:solidFill>
            <a:prstDash val="solid"/>
            <a:round/>
            <a:headEnd len="med" w="med" type="none"/>
            <a:tailEnd len="med" w="med" type="none"/>
          </a:ln>
        </p:spPr>
      </p:cxnSp>
      <p:cxnSp>
        <p:nvCxnSpPr>
          <p:cNvPr id="221" name="Google Shape;221;p21"/>
          <p:cNvCxnSpPr>
            <a:stCxn id="215" idx="3"/>
            <a:endCxn id="222" idx="1"/>
          </p:cNvCxnSpPr>
          <p:nvPr/>
        </p:nvCxnSpPr>
        <p:spPr>
          <a:xfrm>
            <a:off x="4144950" y="1731950"/>
            <a:ext cx="1166400" cy="0"/>
          </a:xfrm>
          <a:prstGeom prst="straightConnector1">
            <a:avLst/>
          </a:prstGeom>
          <a:noFill/>
          <a:ln cap="flat" cmpd="sng" w="9525">
            <a:solidFill>
              <a:srgbClr val="FF0000"/>
            </a:solidFill>
            <a:prstDash val="solid"/>
            <a:round/>
            <a:headEnd len="med" w="med" type="none"/>
            <a:tailEnd len="med" w="med" type="none"/>
          </a:ln>
        </p:spPr>
      </p:cxnSp>
      <p:sp>
        <p:nvSpPr>
          <p:cNvPr id="222" name="Google Shape;222;p21"/>
          <p:cNvSpPr/>
          <p:nvPr/>
        </p:nvSpPr>
        <p:spPr>
          <a:xfrm>
            <a:off x="5311275" y="1547300"/>
            <a:ext cx="455100" cy="369300"/>
          </a:xfrm>
          <a:prstGeom prst="flowChartDelay">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cxnSp>
        <p:nvCxnSpPr>
          <p:cNvPr id="223" name="Google Shape;223;p21"/>
          <p:cNvCxnSpPr>
            <a:stCxn id="208" idx="0"/>
          </p:cNvCxnSpPr>
          <p:nvPr/>
        </p:nvCxnSpPr>
        <p:spPr>
          <a:xfrm rot="10800000">
            <a:off x="4343800" y="1734550"/>
            <a:ext cx="0" cy="287400"/>
          </a:xfrm>
          <a:prstGeom prst="straightConnector1">
            <a:avLst/>
          </a:prstGeom>
          <a:noFill/>
          <a:ln cap="flat" cmpd="sng" w="9525">
            <a:solidFill>
              <a:srgbClr val="FF0000"/>
            </a:solidFill>
            <a:prstDash val="solid"/>
            <a:round/>
            <a:headEnd len="med" w="med" type="none"/>
            <a:tailEnd len="med" w="med" type="none"/>
          </a:ln>
        </p:spPr>
      </p:cxnSp>
      <p:cxnSp>
        <p:nvCxnSpPr>
          <p:cNvPr id="224" name="Google Shape;224;p21"/>
          <p:cNvCxnSpPr/>
          <p:nvPr/>
        </p:nvCxnSpPr>
        <p:spPr>
          <a:xfrm>
            <a:off x="3389100" y="2806425"/>
            <a:ext cx="0" cy="925800"/>
          </a:xfrm>
          <a:prstGeom prst="straightConnector1">
            <a:avLst/>
          </a:prstGeom>
          <a:noFill/>
          <a:ln cap="flat" cmpd="sng" w="9525">
            <a:solidFill>
              <a:srgbClr val="000000"/>
            </a:solidFill>
            <a:prstDash val="solid"/>
            <a:round/>
            <a:headEnd len="med" w="med" type="none"/>
            <a:tailEnd len="med" w="med" type="none"/>
          </a:ln>
        </p:spPr>
      </p:cxnSp>
      <p:cxnSp>
        <p:nvCxnSpPr>
          <p:cNvPr id="225" name="Google Shape;225;p21"/>
          <p:cNvCxnSpPr/>
          <p:nvPr/>
        </p:nvCxnSpPr>
        <p:spPr>
          <a:xfrm>
            <a:off x="4823950" y="2166175"/>
            <a:ext cx="293100" cy="0"/>
          </a:xfrm>
          <a:prstGeom prst="straightConnector1">
            <a:avLst/>
          </a:prstGeom>
          <a:noFill/>
          <a:ln cap="flat" cmpd="sng" w="9525">
            <a:solidFill>
              <a:srgbClr val="0000FF"/>
            </a:solidFill>
            <a:prstDash val="solid"/>
            <a:round/>
            <a:headEnd len="med" w="med" type="none"/>
            <a:tailEnd len="med" w="med" type="none"/>
          </a:ln>
        </p:spPr>
      </p:cxnSp>
      <p:cxnSp>
        <p:nvCxnSpPr>
          <p:cNvPr id="226" name="Google Shape;226;p21"/>
          <p:cNvCxnSpPr/>
          <p:nvPr/>
        </p:nvCxnSpPr>
        <p:spPr>
          <a:xfrm rot="10800000">
            <a:off x="5109400" y="1818900"/>
            <a:ext cx="0" cy="362700"/>
          </a:xfrm>
          <a:prstGeom prst="straightConnector1">
            <a:avLst/>
          </a:prstGeom>
          <a:noFill/>
          <a:ln cap="flat" cmpd="sng" w="9525">
            <a:solidFill>
              <a:srgbClr val="0000FF"/>
            </a:solidFill>
            <a:prstDash val="solid"/>
            <a:round/>
            <a:headEnd len="med" w="med" type="none"/>
            <a:tailEnd len="med" w="med" type="none"/>
          </a:ln>
        </p:spPr>
      </p:cxnSp>
      <p:cxnSp>
        <p:nvCxnSpPr>
          <p:cNvPr id="227" name="Google Shape;227;p21"/>
          <p:cNvCxnSpPr/>
          <p:nvPr/>
        </p:nvCxnSpPr>
        <p:spPr>
          <a:xfrm>
            <a:off x="5109400" y="1834450"/>
            <a:ext cx="216000" cy="0"/>
          </a:xfrm>
          <a:prstGeom prst="straightConnector1">
            <a:avLst/>
          </a:prstGeom>
          <a:noFill/>
          <a:ln cap="flat" cmpd="sng" w="9525">
            <a:solidFill>
              <a:srgbClr val="0000FF"/>
            </a:solidFill>
            <a:prstDash val="solid"/>
            <a:round/>
            <a:headEnd len="med" w="med" type="none"/>
            <a:tailEnd len="med" w="med" type="none"/>
          </a:ln>
        </p:spPr>
      </p:cxnSp>
      <p:cxnSp>
        <p:nvCxnSpPr>
          <p:cNvPr id="228" name="Google Shape;228;p21"/>
          <p:cNvCxnSpPr/>
          <p:nvPr/>
        </p:nvCxnSpPr>
        <p:spPr>
          <a:xfrm>
            <a:off x="3389100" y="3732225"/>
            <a:ext cx="2484000" cy="0"/>
          </a:xfrm>
          <a:prstGeom prst="straightConnector1">
            <a:avLst/>
          </a:prstGeom>
          <a:noFill/>
          <a:ln cap="flat" cmpd="sng" w="9525">
            <a:solidFill>
              <a:srgbClr val="000000"/>
            </a:solidFill>
            <a:prstDash val="solid"/>
            <a:round/>
            <a:headEnd len="med" w="med" type="none"/>
            <a:tailEnd len="med" w="med" type="none"/>
          </a:ln>
        </p:spPr>
      </p:cxnSp>
      <p:cxnSp>
        <p:nvCxnSpPr>
          <p:cNvPr id="229" name="Google Shape;229;p21"/>
          <p:cNvCxnSpPr/>
          <p:nvPr/>
        </p:nvCxnSpPr>
        <p:spPr>
          <a:xfrm rot="10800000">
            <a:off x="3296625" y="2806450"/>
            <a:ext cx="100200" cy="0"/>
          </a:xfrm>
          <a:prstGeom prst="straightConnector1">
            <a:avLst/>
          </a:prstGeom>
          <a:noFill/>
          <a:ln cap="flat" cmpd="sng" w="9525">
            <a:solidFill>
              <a:srgbClr val="000000"/>
            </a:solidFill>
            <a:prstDash val="solid"/>
            <a:round/>
            <a:headEnd len="med" w="med" type="none"/>
            <a:tailEnd len="med" w="med" type="none"/>
          </a:ln>
        </p:spPr>
      </p:cxnSp>
      <p:cxnSp>
        <p:nvCxnSpPr>
          <p:cNvPr id="230" name="Google Shape;230;p21"/>
          <p:cNvCxnSpPr/>
          <p:nvPr/>
        </p:nvCxnSpPr>
        <p:spPr>
          <a:xfrm>
            <a:off x="4813450" y="2290500"/>
            <a:ext cx="1082700" cy="0"/>
          </a:xfrm>
          <a:prstGeom prst="straightConnector1">
            <a:avLst/>
          </a:prstGeom>
          <a:noFill/>
          <a:ln cap="flat" cmpd="sng" w="9525">
            <a:solidFill>
              <a:srgbClr val="000000"/>
            </a:solidFill>
            <a:prstDash val="solid"/>
            <a:round/>
            <a:headEnd len="med" w="med" type="none"/>
            <a:tailEnd len="med" w="med" type="none"/>
          </a:ln>
        </p:spPr>
      </p:cxnSp>
      <p:cxnSp>
        <p:nvCxnSpPr>
          <p:cNvPr id="231" name="Google Shape;231;p21"/>
          <p:cNvCxnSpPr/>
          <p:nvPr/>
        </p:nvCxnSpPr>
        <p:spPr>
          <a:xfrm>
            <a:off x="1664850" y="2852750"/>
            <a:ext cx="0" cy="725100"/>
          </a:xfrm>
          <a:prstGeom prst="straightConnector1">
            <a:avLst/>
          </a:prstGeom>
          <a:noFill/>
          <a:ln cap="flat" cmpd="sng" w="9525">
            <a:solidFill>
              <a:srgbClr val="000000"/>
            </a:solidFill>
            <a:prstDash val="solid"/>
            <a:round/>
            <a:headEnd len="med" w="med" type="none"/>
            <a:tailEnd len="med" w="med" type="none"/>
          </a:ln>
        </p:spPr>
      </p:cxnSp>
      <p:cxnSp>
        <p:nvCxnSpPr>
          <p:cNvPr id="232" name="Google Shape;232;p21"/>
          <p:cNvCxnSpPr/>
          <p:nvPr/>
        </p:nvCxnSpPr>
        <p:spPr>
          <a:xfrm>
            <a:off x="1666725" y="3577875"/>
            <a:ext cx="2023200" cy="0"/>
          </a:xfrm>
          <a:prstGeom prst="straightConnector1">
            <a:avLst/>
          </a:prstGeom>
          <a:noFill/>
          <a:ln cap="flat" cmpd="sng" w="9525">
            <a:solidFill>
              <a:srgbClr val="000000"/>
            </a:solidFill>
            <a:prstDash val="solid"/>
            <a:round/>
            <a:headEnd len="med" w="med" type="none"/>
            <a:tailEnd len="med" w="med" type="none"/>
          </a:ln>
        </p:spPr>
      </p:cxnSp>
      <p:cxnSp>
        <p:nvCxnSpPr>
          <p:cNvPr id="233" name="Google Shape;233;p21"/>
          <p:cNvCxnSpPr/>
          <p:nvPr/>
        </p:nvCxnSpPr>
        <p:spPr>
          <a:xfrm rot="10800000">
            <a:off x="3689950" y="2891175"/>
            <a:ext cx="0" cy="686700"/>
          </a:xfrm>
          <a:prstGeom prst="straightConnector1">
            <a:avLst/>
          </a:prstGeom>
          <a:noFill/>
          <a:ln cap="flat" cmpd="sng" w="9525">
            <a:solidFill>
              <a:srgbClr val="000000"/>
            </a:solidFill>
            <a:prstDash val="solid"/>
            <a:round/>
            <a:headEnd len="med" w="med" type="none"/>
            <a:tailEnd len="med" w="med" type="none"/>
          </a:ln>
        </p:spPr>
      </p:cxnSp>
      <p:cxnSp>
        <p:nvCxnSpPr>
          <p:cNvPr id="234" name="Google Shape;234;p21"/>
          <p:cNvCxnSpPr/>
          <p:nvPr/>
        </p:nvCxnSpPr>
        <p:spPr>
          <a:xfrm>
            <a:off x="1961950" y="2413025"/>
            <a:ext cx="7500" cy="982800"/>
          </a:xfrm>
          <a:prstGeom prst="straightConnector1">
            <a:avLst/>
          </a:prstGeom>
          <a:noFill/>
          <a:ln cap="flat" cmpd="sng" w="9525">
            <a:solidFill>
              <a:srgbClr val="000000"/>
            </a:solidFill>
            <a:prstDash val="solid"/>
            <a:round/>
            <a:headEnd len="med" w="med" type="none"/>
            <a:tailEnd len="med" w="med" type="none"/>
          </a:ln>
        </p:spPr>
      </p:cxnSp>
      <p:cxnSp>
        <p:nvCxnSpPr>
          <p:cNvPr id="235" name="Google Shape;235;p21"/>
          <p:cNvCxnSpPr/>
          <p:nvPr/>
        </p:nvCxnSpPr>
        <p:spPr>
          <a:xfrm>
            <a:off x="1961950" y="3385025"/>
            <a:ext cx="1566000" cy="0"/>
          </a:xfrm>
          <a:prstGeom prst="straightConnector1">
            <a:avLst/>
          </a:prstGeom>
          <a:noFill/>
          <a:ln cap="flat" cmpd="sng" w="9525">
            <a:solidFill>
              <a:srgbClr val="000000"/>
            </a:solidFill>
            <a:prstDash val="solid"/>
            <a:round/>
            <a:headEnd len="med" w="med" type="none"/>
            <a:tailEnd len="med" w="med" type="none"/>
          </a:ln>
        </p:spPr>
      </p:cxnSp>
      <p:cxnSp>
        <p:nvCxnSpPr>
          <p:cNvPr id="236" name="Google Shape;236;p21"/>
          <p:cNvCxnSpPr/>
          <p:nvPr/>
        </p:nvCxnSpPr>
        <p:spPr>
          <a:xfrm rot="10800000">
            <a:off x="3504825" y="2430350"/>
            <a:ext cx="0" cy="962400"/>
          </a:xfrm>
          <a:prstGeom prst="straightConnector1">
            <a:avLst/>
          </a:prstGeom>
          <a:noFill/>
          <a:ln cap="flat" cmpd="sng" w="9525">
            <a:solidFill>
              <a:srgbClr val="000000"/>
            </a:solidFill>
            <a:prstDash val="solid"/>
            <a:round/>
            <a:headEnd len="med" w="med" type="none"/>
            <a:tailEnd len="med" w="med" type="none"/>
          </a:ln>
        </p:spPr>
      </p:cxnSp>
      <p:cxnSp>
        <p:nvCxnSpPr>
          <p:cNvPr id="237" name="Google Shape;237;p21"/>
          <p:cNvCxnSpPr/>
          <p:nvPr/>
        </p:nvCxnSpPr>
        <p:spPr>
          <a:xfrm>
            <a:off x="3697675" y="2899025"/>
            <a:ext cx="177300" cy="0"/>
          </a:xfrm>
          <a:prstGeom prst="straightConnector1">
            <a:avLst/>
          </a:prstGeom>
          <a:noFill/>
          <a:ln cap="flat" cmpd="sng" w="9525">
            <a:solidFill>
              <a:srgbClr val="000000"/>
            </a:solidFill>
            <a:prstDash val="solid"/>
            <a:round/>
            <a:headEnd len="med" w="med" type="none"/>
            <a:tailEnd len="med" w="med" type="none"/>
          </a:ln>
        </p:spPr>
      </p:cxnSp>
      <p:cxnSp>
        <p:nvCxnSpPr>
          <p:cNvPr id="238" name="Google Shape;238;p21"/>
          <p:cNvCxnSpPr/>
          <p:nvPr/>
        </p:nvCxnSpPr>
        <p:spPr>
          <a:xfrm rot="10800000">
            <a:off x="3497050" y="2435125"/>
            <a:ext cx="377100" cy="0"/>
          </a:xfrm>
          <a:prstGeom prst="straightConnector1">
            <a:avLst/>
          </a:prstGeom>
          <a:noFill/>
          <a:ln cap="flat" cmpd="sng" w="9525">
            <a:solidFill>
              <a:srgbClr val="000000"/>
            </a:solidFill>
            <a:prstDash val="solid"/>
            <a:round/>
            <a:headEnd len="med" w="med" type="none"/>
            <a:tailEnd len="med" w="med" type="none"/>
          </a:ln>
        </p:spPr>
      </p:cxnSp>
      <p:cxnSp>
        <p:nvCxnSpPr>
          <p:cNvPr id="239" name="Google Shape;239;p21"/>
          <p:cNvCxnSpPr>
            <a:stCxn id="222" idx="3"/>
            <a:endCxn id="240" idx="1"/>
          </p:cNvCxnSpPr>
          <p:nvPr/>
        </p:nvCxnSpPr>
        <p:spPr>
          <a:xfrm flipH="1" rot="10800000">
            <a:off x="5766375" y="1729250"/>
            <a:ext cx="259800" cy="2700"/>
          </a:xfrm>
          <a:prstGeom prst="straightConnector1">
            <a:avLst/>
          </a:prstGeom>
          <a:noFill/>
          <a:ln cap="flat" cmpd="sng" w="9525">
            <a:solidFill>
              <a:srgbClr val="FF0000"/>
            </a:solidFill>
            <a:prstDash val="solid"/>
            <a:round/>
            <a:headEnd len="med" w="med" type="none"/>
            <a:tailEnd len="med" w="med" type="none"/>
          </a:ln>
        </p:spPr>
      </p:cxnSp>
      <p:sp>
        <p:nvSpPr>
          <p:cNvPr id="240" name="Google Shape;240;p21"/>
          <p:cNvSpPr txBox="1"/>
          <p:nvPr/>
        </p:nvSpPr>
        <p:spPr>
          <a:xfrm>
            <a:off x="6026150" y="1544600"/>
            <a:ext cx="119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solidFill>
                  <a:srgbClr val="FF0000"/>
                </a:solidFill>
              </a:rPr>
              <a:t>OUT_CARRY</a:t>
            </a:r>
            <a:endParaRPr sz="1200">
              <a:solidFill>
                <a:srgbClr val="FF0000"/>
              </a:solidFill>
            </a:endParaRPr>
          </a:p>
        </p:txBody>
      </p:sp>
      <p:sp>
        <p:nvSpPr>
          <p:cNvPr id="241" name="Google Shape;241;p21"/>
          <p:cNvSpPr txBox="1"/>
          <p:nvPr/>
        </p:nvSpPr>
        <p:spPr>
          <a:xfrm>
            <a:off x="5863050" y="2105850"/>
            <a:ext cx="119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t>10秒</a:t>
            </a:r>
            <a:endParaRPr sz="1200"/>
          </a:p>
        </p:txBody>
      </p:sp>
      <p:sp>
        <p:nvSpPr>
          <p:cNvPr id="242" name="Google Shape;242;p21"/>
          <p:cNvSpPr txBox="1"/>
          <p:nvPr/>
        </p:nvSpPr>
        <p:spPr>
          <a:xfrm>
            <a:off x="5863050" y="3547575"/>
            <a:ext cx="119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t>1秒</a:t>
            </a:r>
            <a:endParaRPr sz="1200"/>
          </a:p>
        </p:txBody>
      </p:sp>
      <p:sp>
        <p:nvSpPr>
          <p:cNvPr id="243" name="Google Shape;243;p21"/>
          <p:cNvSpPr txBox="1"/>
          <p:nvPr/>
        </p:nvSpPr>
        <p:spPr>
          <a:xfrm>
            <a:off x="3389100" y="840925"/>
            <a:ext cx="203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900">
                <a:solidFill>
                  <a:srgbClr val="0000FF"/>
                </a:solidFill>
              </a:rPr>
              <a:t>CNT10が9 </a:t>
            </a:r>
            <a:r>
              <a:rPr lang="ja" sz="900"/>
              <a:t>&amp;&amp; </a:t>
            </a:r>
            <a:r>
              <a:rPr lang="ja" sz="900">
                <a:solidFill>
                  <a:srgbClr val="FF0000"/>
                </a:solidFill>
              </a:rPr>
              <a:t>IN_CARRYが１</a:t>
            </a:r>
            <a:endParaRPr sz="900">
              <a:solidFill>
                <a:srgbClr val="FF0000"/>
              </a:solidFill>
            </a:endParaRPr>
          </a:p>
          <a:p>
            <a:pPr indent="0" lvl="0" marL="0" rtl="0" algn="l">
              <a:spcBef>
                <a:spcPts val="0"/>
              </a:spcBef>
              <a:spcAft>
                <a:spcPts val="0"/>
              </a:spcAft>
              <a:buNone/>
            </a:pPr>
            <a:r>
              <a:rPr lang="ja" sz="900">
                <a:solidFill>
                  <a:srgbClr val="0000FF"/>
                </a:solidFill>
              </a:rPr>
              <a:t>CNT10が3 </a:t>
            </a:r>
            <a:r>
              <a:rPr lang="ja" sz="900"/>
              <a:t>&amp;&amp; </a:t>
            </a:r>
            <a:r>
              <a:rPr lang="ja" sz="900">
                <a:solidFill>
                  <a:srgbClr val="0000FF"/>
                </a:solidFill>
              </a:rPr>
              <a:t>CNT3が2</a:t>
            </a:r>
            <a:endParaRPr sz="900">
              <a:solidFill>
                <a:srgbClr val="0000FF"/>
              </a:solidFill>
            </a:endParaRPr>
          </a:p>
        </p:txBody>
      </p:sp>
      <p:cxnSp>
        <p:nvCxnSpPr>
          <p:cNvPr id="244" name="Google Shape;244;p21"/>
          <p:cNvCxnSpPr/>
          <p:nvPr/>
        </p:nvCxnSpPr>
        <p:spPr>
          <a:xfrm>
            <a:off x="4267575" y="1388150"/>
            <a:ext cx="900" cy="330600"/>
          </a:xfrm>
          <a:prstGeom prst="straightConnector1">
            <a:avLst/>
          </a:prstGeom>
          <a:noFill/>
          <a:ln cap="flat" cmpd="sng" w="9525">
            <a:solidFill>
              <a:srgbClr val="000000"/>
            </a:solidFill>
            <a:prstDash val="solid"/>
            <a:round/>
            <a:headEnd len="med" w="med" type="none"/>
            <a:tailEnd len="med" w="med" type="triangle"/>
          </a:ln>
        </p:spPr>
      </p:cxnSp>
      <p:sp>
        <p:nvSpPr>
          <p:cNvPr id="245" name="Google Shape;245;p21"/>
          <p:cNvSpPr txBox="1"/>
          <p:nvPr/>
        </p:nvSpPr>
        <p:spPr>
          <a:xfrm>
            <a:off x="5605850" y="1118850"/>
            <a:ext cx="1780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900">
                <a:solidFill>
                  <a:srgbClr val="0000FF"/>
                </a:solidFill>
              </a:rPr>
              <a:t>CNT3が2の時</a:t>
            </a:r>
            <a:r>
              <a:rPr lang="ja" sz="900"/>
              <a:t> &amp;&amp; </a:t>
            </a:r>
            <a:r>
              <a:rPr lang="ja" sz="900">
                <a:solidFill>
                  <a:srgbClr val="FF0000"/>
                </a:solidFill>
              </a:rPr>
              <a:t>CARRYが1</a:t>
            </a:r>
            <a:endParaRPr sz="900">
              <a:solidFill>
                <a:srgbClr val="FF0000"/>
              </a:solidFill>
            </a:endParaRPr>
          </a:p>
        </p:txBody>
      </p:sp>
      <p:sp>
        <p:nvSpPr>
          <p:cNvPr id="246" name="Google Shape;246;p21"/>
          <p:cNvSpPr txBox="1"/>
          <p:nvPr/>
        </p:nvSpPr>
        <p:spPr>
          <a:xfrm>
            <a:off x="4578238" y="1495750"/>
            <a:ext cx="683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00"/>
              <a:t>CARRY</a:t>
            </a:r>
            <a:endParaRPr sz="1000"/>
          </a:p>
        </p:txBody>
      </p:sp>
      <p:cxnSp>
        <p:nvCxnSpPr>
          <p:cNvPr id="247" name="Google Shape;247;p21"/>
          <p:cNvCxnSpPr/>
          <p:nvPr/>
        </p:nvCxnSpPr>
        <p:spPr>
          <a:xfrm flipH="1">
            <a:off x="5905250" y="1387025"/>
            <a:ext cx="423000" cy="296700"/>
          </a:xfrm>
          <a:prstGeom prst="straightConnector1">
            <a:avLst/>
          </a:prstGeom>
          <a:noFill/>
          <a:ln cap="flat" cmpd="sng" w="9525">
            <a:solidFill>
              <a:srgbClr val="000000"/>
            </a:solidFill>
            <a:prstDash val="solid"/>
            <a:round/>
            <a:headEnd len="med" w="med" type="none"/>
            <a:tailEnd len="med" w="med" type="triangle"/>
          </a:ln>
        </p:spPr>
      </p:cxnSp>
      <p:sp>
        <p:nvSpPr>
          <p:cNvPr id="248" name="Google Shape;248;p21"/>
          <p:cNvSpPr txBox="1"/>
          <p:nvPr/>
        </p:nvSpPr>
        <p:spPr>
          <a:xfrm>
            <a:off x="921825" y="2439550"/>
            <a:ext cx="81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t>DEC</a:t>
            </a:r>
            <a:endParaRPr sz="1200"/>
          </a:p>
        </p:txBody>
      </p:sp>
      <p:cxnSp>
        <p:nvCxnSpPr>
          <p:cNvPr id="249" name="Google Shape;249;p21"/>
          <p:cNvCxnSpPr/>
          <p:nvPr/>
        </p:nvCxnSpPr>
        <p:spPr>
          <a:xfrm>
            <a:off x="1555050" y="2617900"/>
            <a:ext cx="616800" cy="8400"/>
          </a:xfrm>
          <a:prstGeom prst="straightConnector1">
            <a:avLst/>
          </a:prstGeom>
          <a:noFill/>
          <a:ln cap="flat" cmpd="sng" w="9525">
            <a:solidFill>
              <a:srgbClr val="000000"/>
            </a:solidFill>
            <a:prstDash val="solid"/>
            <a:round/>
            <a:headEnd len="med" w="med" type="none"/>
            <a:tailEnd len="med" w="med" type="none"/>
          </a:ln>
        </p:spPr>
      </p:cxnSp>
      <p:cxnSp>
        <p:nvCxnSpPr>
          <p:cNvPr id="250" name="Google Shape;250;p21"/>
          <p:cNvCxnSpPr/>
          <p:nvPr/>
        </p:nvCxnSpPr>
        <p:spPr>
          <a:xfrm>
            <a:off x="1818225" y="2617900"/>
            <a:ext cx="0" cy="874500"/>
          </a:xfrm>
          <a:prstGeom prst="straightConnector1">
            <a:avLst/>
          </a:prstGeom>
          <a:noFill/>
          <a:ln cap="flat" cmpd="sng" w="9525">
            <a:solidFill>
              <a:srgbClr val="000000"/>
            </a:solidFill>
            <a:prstDash val="solid"/>
            <a:round/>
            <a:headEnd len="med" w="med" type="none"/>
            <a:tailEnd len="med" w="med" type="none"/>
          </a:ln>
        </p:spPr>
      </p:cxnSp>
      <p:cxnSp>
        <p:nvCxnSpPr>
          <p:cNvPr id="251" name="Google Shape;251;p21"/>
          <p:cNvCxnSpPr/>
          <p:nvPr/>
        </p:nvCxnSpPr>
        <p:spPr>
          <a:xfrm>
            <a:off x="1823100" y="3492400"/>
            <a:ext cx="1768500" cy="0"/>
          </a:xfrm>
          <a:prstGeom prst="straightConnector1">
            <a:avLst/>
          </a:prstGeom>
          <a:noFill/>
          <a:ln cap="flat" cmpd="sng" w="9525">
            <a:solidFill>
              <a:srgbClr val="000000"/>
            </a:solidFill>
            <a:prstDash val="solid"/>
            <a:round/>
            <a:headEnd len="med" w="med" type="none"/>
            <a:tailEnd len="med" w="med" type="none"/>
          </a:ln>
        </p:spPr>
      </p:cxnSp>
      <p:cxnSp>
        <p:nvCxnSpPr>
          <p:cNvPr id="252" name="Google Shape;252;p21"/>
          <p:cNvCxnSpPr/>
          <p:nvPr/>
        </p:nvCxnSpPr>
        <p:spPr>
          <a:xfrm rot="10800000">
            <a:off x="3574538" y="2642650"/>
            <a:ext cx="0" cy="852900"/>
          </a:xfrm>
          <a:prstGeom prst="straightConnector1">
            <a:avLst/>
          </a:prstGeom>
          <a:noFill/>
          <a:ln cap="flat" cmpd="sng" w="9525">
            <a:solidFill>
              <a:srgbClr val="000000"/>
            </a:solidFill>
            <a:prstDash val="solid"/>
            <a:round/>
            <a:headEnd len="med" w="med" type="none"/>
            <a:tailEnd len="med" w="med" type="none"/>
          </a:ln>
        </p:spPr>
      </p:cxnSp>
      <p:cxnSp>
        <p:nvCxnSpPr>
          <p:cNvPr id="253" name="Google Shape;253;p21"/>
          <p:cNvCxnSpPr>
            <a:stCxn id="208" idx="1"/>
          </p:cNvCxnSpPr>
          <p:nvPr/>
        </p:nvCxnSpPr>
        <p:spPr>
          <a:xfrm rot="10800000">
            <a:off x="3584950" y="2638600"/>
            <a:ext cx="289200" cy="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21"/>
          <p:cNvCxnSpPr/>
          <p:nvPr/>
        </p:nvCxnSpPr>
        <p:spPr>
          <a:xfrm>
            <a:off x="3572200" y="2111475"/>
            <a:ext cx="303000" cy="0"/>
          </a:xfrm>
          <a:prstGeom prst="straightConnector1">
            <a:avLst/>
          </a:prstGeom>
          <a:noFill/>
          <a:ln cap="flat" cmpd="sng" w="9525">
            <a:solidFill>
              <a:srgbClr val="0000FF"/>
            </a:solidFill>
            <a:prstDash val="solid"/>
            <a:round/>
            <a:headEnd len="med" w="med" type="none"/>
            <a:tailEnd len="med" w="med" type="none"/>
          </a:ln>
        </p:spPr>
      </p:cxnSp>
      <p:cxnSp>
        <p:nvCxnSpPr>
          <p:cNvPr id="255" name="Google Shape;255;p21"/>
          <p:cNvCxnSpPr/>
          <p:nvPr/>
        </p:nvCxnSpPr>
        <p:spPr>
          <a:xfrm rot="10800000">
            <a:off x="3555425" y="1722725"/>
            <a:ext cx="0" cy="393300"/>
          </a:xfrm>
          <a:prstGeom prst="straightConnector1">
            <a:avLst/>
          </a:prstGeom>
          <a:noFill/>
          <a:ln cap="flat" cmpd="sng" w="9525">
            <a:solidFill>
              <a:srgbClr val="0000FF"/>
            </a:solidFill>
            <a:prstDash val="solid"/>
            <a:round/>
            <a:headEnd len="med" w="med" type="none"/>
            <a:tailEnd len="med" w="med" type="none"/>
          </a:ln>
        </p:spPr>
      </p:cxnSp>
      <p:cxnSp>
        <p:nvCxnSpPr>
          <p:cNvPr id="256" name="Google Shape;256;p21"/>
          <p:cNvCxnSpPr/>
          <p:nvPr/>
        </p:nvCxnSpPr>
        <p:spPr>
          <a:xfrm>
            <a:off x="3558825" y="1731800"/>
            <a:ext cx="123300" cy="0"/>
          </a:xfrm>
          <a:prstGeom prst="straightConnector1">
            <a:avLst/>
          </a:prstGeom>
          <a:noFill/>
          <a:ln cap="flat" cmpd="sng" w="9525">
            <a:solidFill>
              <a:srgbClr val="0000FF"/>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