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60" r:id="rId4"/>
    <p:sldId id="266" r:id="rId5"/>
    <p:sldId id="275" r:id="rId6"/>
    <p:sldId id="273" r:id="rId7"/>
    <p:sldId id="268" r:id="rId8"/>
    <p:sldId id="272" r:id="rId9"/>
    <p:sldId id="274"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Inknut Antiqua Medium" panose="020B0604020202020204" charset="0"/>
      <p:regular r:id="rId16"/>
    </p:embeddedFont>
    <p:embeddedFont>
      <p:font typeface="MuktaMahee Regular" panose="020B0604020202020204" charset="0"/>
      <p:regular r:id="rId17"/>
    </p:embeddedFont>
    <p:embeddedFont>
      <p:font typeface="Muli Bold" panose="020B0604020202020204" charset="0"/>
      <p:regular r:id="rId18"/>
      <p:bold r:id="rId19"/>
    </p:embeddedFont>
    <p:embeddedFont>
      <p:font typeface="Muli Regular"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01" autoAdjust="0"/>
  </p:normalViewPr>
  <p:slideViewPr>
    <p:cSldViewPr>
      <p:cViewPr varScale="1">
        <p:scale>
          <a:sx n="72" d="100"/>
          <a:sy n="72" d="100"/>
        </p:scale>
        <p:origin x="85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C09B7-619E-4B47-AEF0-DF4D144C1F04}" type="datetimeFigureOut">
              <a:rPr lang="en-IN" smtClean="0"/>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EABC6-7344-41A9-9F77-B85EA8D899F7}" type="slidenum">
              <a:rPr lang="en-IN" smtClean="0"/>
              <a:t>‹#›</a:t>
            </a:fld>
            <a:endParaRPr lang="en-IN"/>
          </a:p>
        </p:txBody>
      </p:sp>
    </p:spTree>
    <p:extLst>
      <p:ext uri="{BB962C8B-B14F-4D97-AF65-F5344CB8AC3E}">
        <p14:creationId xmlns:p14="http://schemas.microsoft.com/office/powerpoint/2010/main" val="2801212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EEABC6-7344-41A9-9F77-B85EA8D899F7}" type="slidenum">
              <a:rPr lang="en-IN" smtClean="0"/>
              <a:t>1</a:t>
            </a:fld>
            <a:endParaRPr lang="en-IN"/>
          </a:p>
        </p:txBody>
      </p:sp>
    </p:spTree>
    <p:extLst>
      <p:ext uri="{BB962C8B-B14F-4D97-AF65-F5344CB8AC3E}">
        <p14:creationId xmlns:p14="http://schemas.microsoft.com/office/powerpoint/2010/main" val="74553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925583" y="-332279"/>
            <a:ext cx="2151110" cy="2000532"/>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25707" y="-312572"/>
            <a:ext cx="2151110" cy="200053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255" y="9105900"/>
            <a:ext cx="2151110" cy="200053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908664">
            <a:off x="14535192" y="1299795"/>
            <a:ext cx="2629673" cy="1078166"/>
          </a:xfrm>
          <a:prstGeom prst="rect">
            <a:avLst/>
          </a:prstGeom>
        </p:spPr>
      </p:pic>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09600" y="1813513"/>
            <a:ext cx="2692088" cy="1103756"/>
          </a:xfrm>
          <a:prstGeom prst="rect">
            <a:avLst/>
          </a:prstGeom>
        </p:spPr>
      </p:pic>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02000" y="8724900"/>
            <a:ext cx="2151110" cy="2000532"/>
          </a:xfrm>
          <a:prstGeom prst="rect">
            <a:avLst/>
          </a:prstGeom>
        </p:spPr>
      </p:pic>
      <p:grpSp>
        <p:nvGrpSpPr>
          <p:cNvPr id="12" name="Group 12"/>
          <p:cNvGrpSpPr/>
          <p:nvPr/>
        </p:nvGrpSpPr>
        <p:grpSpPr>
          <a:xfrm>
            <a:off x="3733800" y="2498993"/>
            <a:ext cx="14150649" cy="6606907"/>
            <a:chOff x="3606800" y="838063"/>
            <a:chExt cx="18867532" cy="8809208"/>
          </a:xfrm>
        </p:grpSpPr>
        <p:sp>
          <p:nvSpPr>
            <p:cNvPr id="13" name="TextBox 13"/>
            <p:cNvSpPr txBox="1"/>
            <p:nvPr/>
          </p:nvSpPr>
          <p:spPr>
            <a:xfrm>
              <a:off x="3606800" y="838063"/>
              <a:ext cx="18867532" cy="2581904"/>
            </a:xfrm>
            <a:prstGeom prst="rect">
              <a:avLst/>
            </a:prstGeom>
          </p:spPr>
          <p:txBody>
            <a:bodyPr wrap="square" lIns="0" tIns="0" rIns="0" bIns="0" rtlCol="0" anchor="t">
              <a:spAutoFit/>
            </a:bodyPr>
            <a:lstStyle/>
            <a:p>
              <a:pPr>
                <a:lnSpc>
                  <a:spcPts val="15143"/>
                </a:lnSpc>
              </a:pPr>
              <a:r>
                <a:rPr lang="en-US" sz="13767" spc="-137" dirty="0">
                  <a:solidFill>
                    <a:srgbClr val="FFFFFF"/>
                  </a:solidFill>
                  <a:latin typeface="Muli Bold"/>
                </a:rPr>
                <a:t>Team Platina</a:t>
              </a:r>
            </a:p>
          </p:txBody>
        </p:sp>
        <p:sp>
          <p:nvSpPr>
            <p:cNvPr id="14" name="TextBox 14"/>
            <p:cNvSpPr txBox="1"/>
            <p:nvPr/>
          </p:nvSpPr>
          <p:spPr>
            <a:xfrm>
              <a:off x="4724400" y="3553296"/>
              <a:ext cx="12192000" cy="6093975"/>
            </a:xfrm>
            <a:prstGeom prst="rect">
              <a:avLst/>
            </a:prstGeom>
          </p:spPr>
          <p:txBody>
            <a:bodyPr wrap="square" lIns="0" tIns="0" rIns="0" bIns="0" rtlCol="0" anchor="t">
              <a:spAutoFit/>
            </a:bodyPr>
            <a:lstStyle/>
            <a:p>
              <a:pPr algn="ctr">
                <a:lnSpc>
                  <a:spcPts val="4480"/>
                </a:lnSpc>
                <a:spcBef>
                  <a:spcPct val="0"/>
                </a:spcBef>
              </a:pPr>
              <a:r>
                <a:rPr lang="en-US" sz="3199" dirty="0">
                  <a:solidFill>
                    <a:srgbClr val="FFFFFF"/>
                  </a:solidFill>
                  <a:latin typeface="Muli Regular"/>
                </a:rPr>
                <a:t>SRM Institute of Science and Technology </a:t>
              </a:r>
            </a:p>
            <a:p>
              <a:pPr algn="ctr">
                <a:lnSpc>
                  <a:spcPts val="4480"/>
                </a:lnSpc>
                <a:spcBef>
                  <a:spcPct val="0"/>
                </a:spcBef>
              </a:pPr>
              <a:r>
                <a:rPr lang="en-US" sz="3199" dirty="0">
                  <a:solidFill>
                    <a:srgbClr val="FFFFFF"/>
                  </a:solidFill>
                  <a:latin typeface="Muli Regular"/>
                </a:rPr>
                <a:t>Batch of 2021</a:t>
              </a:r>
            </a:p>
            <a:p>
              <a:pPr algn="ctr">
                <a:lnSpc>
                  <a:spcPts val="4480"/>
                </a:lnSpc>
                <a:spcBef>
                  <a:spcPct val="0"/>
                </a:spcBef>
              </a:pPr>
              <a:endParaRPr lang="en-US" sz="3199" dirty="0">
                <a:solidFill>
                  <a:srgbClr val="FFFFFF"/>
                </a:solidFill>
                <a:latin typeface="Muli Regular"/>
              </a:endParaRPr>
            </a:p>
            <a:p>
              <a:pPr algn="ctr">
                <a:lnSpc>
                  <a:spcPts val="4480"/>
                </a:lnSpc>
                <a:spcBef>
                  <a:spcPct val="0"/>
                </a:spcBef>
              </a:pPr>
              <a:r>
                <a:rPr lang="en-US" sz="3199" dirty="0">
                  <a:solidFill>
                    <a:srgbClr val="FFFFFF"/>
                  </a:solidFill>
                  <a:latin typeface="Muli Regular"/>
                </a:rPr>
                <a:t>Himanshu Giri</a:t>
              </a:r>
            </a:p>
            <a:p>
              <a:pPr algn="ctr">
                <a:lnSpc>
                  <a:spcPts val="4480"/>
                </a:lnSpc>
                <a:spcBef>
                  <a:spcPct val="0"/>
                </a:spcBef>
              </a:pPr>
              <a:r>
                <a:rPr lang="en-US" sz="3199" dirty="0">
                  <a:solidFill>
                    <a:srgbClr val="FFFFFF"/>
                  </a:solidFill>
                  <a:latin typeface="Muli Regular"/>
                </a:rPr>
                <a:t>Tarun Verma</a:t>
              </a:r>
            </a:p>
            <a:p>
              <a:pPr algn="ctr">
                <a:lnSpc>
                  <a:spcPts val="4480"/>
                </a:lnSpc>
                <a:spcBef>
                  <a:spcPct val="0"/>
                </a:spcBef>
              </a:pPr>
              <a:r>
                <a:rPr lang="en-US" sz="3199" dirty="0">
                  <a:solidFill>
                    <a:srgbClr val="FFFFFF"/>
                  </a:solidFill>
                  <a:latin typeface="Muli Regular"/>
                </a:rPr>
                <a:t>Prakhar Srivastava </a:t>
              </a:r>
            </a:p>
            <a:p>
              <a:pPr algn="ctr">
                <a:lnSpc>
                  <a:spcPts val="4480"/>
                </a:lnSpc>
                <a:spcBef>
                  <a:spcPct val="0"/>
                </a:spcBef>
              </a:pPr>
              <a:r>
                <a:rPr lang="en-US" sz="3199" dirty="0">
                  <a:solidFill>
                    <a:srgbClr val="FFFFFF"/>
                  </a:solidFill>
                  <a:latin typeface="Muli Regular"/>
                </a:rPr>
                <a:t>Diksha Bubna </a:t>
              </a:r>
            </a:p>
            <a:p>
              <a:pPr>
                <a:lnSpc>
                  <a:spcPts val="4479"/>
                </a:lnSpc>
                <a:spcBef>
                  <a:spcPct val="0"/>
                </a:spcBef>
              </a:pPr>
              <a:endParaRPr lang="en-US" sz="3199" dirty="0">
                <a:solidFill>
                  <a:srgbClr val="FFFFFF"/>
                </a:solidFill>
                <a:latin typeface="Muli Regul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6451416" y="419100"/>
            <a:ext cx="5385167" cy="1039887"/>
          </a:xfrm>
          <a:prstGeom prst="rect">
            <a:avLst/>
          </a:prstGeom>
        </p:spPr>
        <p:txBody>
          <a:bodyPr lIns="0" tIns="0" rIns="0" bIns="0" rtlCol="0" anchor="t">
            <a:spAutoFit/>
          </a:bodyPr>
          <a:lstStyle/>
          <a:p>
            <a:pPr>
              <a:lnSpc>
                <a:spcPts val="7920"/>
              </a:lnSpc>
            </a:pPr>
            <a:r>
              <a:rPr lang="en-US" sz="7200" spc="-72" dirty="0">
                <a:solidFill>
                  <a:srgbClr val="7030A0"/>
                </a:solidFill>
                <a:latin typeface="Muli Bold"/>
              </a:rPr>
              <a:t>About Us</a:t>
            </a:r>
          </a:p>
        </p:txBody>
      </p:sp>
      <p:grpSp>
        <p:nvGrpSpPr>
          <p:cNvPr id="7" name="Group 7"/>
          <p:cNvGrpSpPr/>
          <p:nvPr/>
        </p:nvGrpSpPr>
        <p:grpSpPr>
          <a:xfrm>
            <a:off x="0" y="1694682"/>
            <a:ext cx="18288000" cy="9316218"/>
            <a:chOff x="0" y="0"/>
            <a:chExt cx="3690051" cy="3567128"/>
          </a:xfrm>
          <a:solidFill>
            <a:srgbClr val="7030A0"/>
          </a:solidFill>
        </p:grpSpPr>
        <p:sp>
          <p:nvSpPr>
            <p:cNvPr id="8" name="Freeform 8"/>
            <p:cNvSpPr/>
            <p:nvPr/>
          </p:nvSpPr>
          <p:spPr>
            <a:xfrm>
              <a:off x="0" y="0"/>
              <a:ext cx="3690051" cy="3567128"/>
            </a:xfrm>
            <a:custGeom>
              <a:avLst/>
              <a:gdLst/>
              <a:ahLst/>
              <a:cxnLst/>
              <a:rect l="l" t="t" r="r" b="b"/>
              <a:pathLst>
                <a:path w="3690051" h="3567128">
                  <a:moveTo>
                    <a:pt x="3565591" y="3567128"/>
                  </a:moveTo>
                  <a:lnTo>
                    <a:pt x="124460" y="3567128"/>
                  </a:lnTo>
                  <a:cubicBezTo>
                    <a:pt x="55880" y="3567128"/>
                    <a:pt x="0" y="3511248"/>
                    <a:pt x="0" y="3442668"/>
                  </a:cubicBezTo>
                  <a:lnTo>
                    <a:pt x="0" y="124460"/>
                  </a:lnTo>
                  <a:cubicBezTo>
                    <a:pt x="0" y="55880"/>
                    <a:pt x="55880" y="0"/>
                    <a:pt x="124460" y="0"/>
                  </a:cubicBezTo>
                  <a:lnTo>
                    <a:pt x="3565591" y="0"/>
                  </a:lnTo>
                  <a:cubicBezTo>
                    <a:pt x="3634171" y="0"/>
                    <a:pt x="3690051" y="55880"/>
                    <a:pt x="3690051" y="124460"/>
                  </a:cubicBezTo>
                  <a:lnTo>
                    <a:pt x="3690051" y="3442668"/>
                  </a:lnTo>
                  <a:cubicBezTo>
                    <a:pt x="3690051" y="3511248"/>
                    <a:pt x="3634171" y="3567128"/>
                    <a:pt x="3565591" y="3567128"/>
                  </a:cubicBezTo>
                  <a:close/>
                </a:path>
              </a:pathLst>
            </a:custGeom>
            <a:grpFill/>
            <a:ln>
              <a:solidFill>
                <a:schemeClr val="accent2">
                  <a:lumMod val="40000"/>
                  <a:lumOff val="60000"/>
                </a:schemeClr>
              </a:solidFill>
            </a:ln>
          </p:spPr>
          <p:txBody>
            <a:bodyPr/>
            <a:lstStyle/>
            <a:p>
              <a:endParaRPr lang="en-IN" dirty="0"/>
            </a:p>
          </p:txBody>
        </p:sp>
      </p:grpSp>
      <p:grpSp>
        <p:nvGrpSpPr>
          <p:cNvPr id="9" name="Group 9"/>
          <p:cNvGrpSpPr/>
          <p:nvPr/>
        </p:nvGrpSpPr>
        <p:grpSpPr>
          <a:xfrm>
            <a:off x="1362845" y="3096531"/>
            <a:ext cx="16086954" cy="3708723"/>
            <a:chOff x="0" y="-66675"/>
            <a:chExt cx="9585223" cy="4944965"/>
          </a:xfrm>
        </p:grpSpPr>
        <p:sp>
          <p:nvSpPr>
            <p:cNvPr id="10" name="TextBox 10"/>
            <p:cNvSpPr txBox="1"/>
            <p:nvPr/>
          </p:nvSpPr>
          <p:spPr>
            <a:xfrm>
              <a:off x="141425" y="1229256"/>
              <a:ext cx="9443798" cy="3649034"/>
            </a:xfrm>
            <a:prstGeom prst="rect">
              <a:avLst/>
            </a:prstGeom>
          </p:spPr>
          <p:txBody>
            <a:bodyPr lIns="0" tIns="0" rIns="0" bIns="0" rtlCol="0" anchor="t">
              <a:spAutoFit/>
            </a:bodyPr>
            <a:lstStyle/>
            <a:p>
              <a:pPr>
                <a:lnSpc>
                  <a:spcPct val="107000"/>
                </a:lnSpc>
                <a:spcAft>
                  <a:spcPts val="800"/>
                </a:spcAft>
              </a:pPr>
              <a:r>
                <a:rPr lang="en-GB" sz="2800" dirty="0">
                  <a:solidFill>
                    <a:schemeClr val="bg1"/>
                  </a:solidFill>
                  <a:effectLst/>
                  <a:latin typeface="Muli Regular" panose="020B0604020202020204" charset="0"/>
                  <a:ea typeface="Times New Roman" panose="02020603050405020304" pitchFamily="18" charset="0"/>
                  <a:cs typeface="Times New Roman" panose="02020603050405020304" pitchFamily="18" charset="0"/>
                </a:rPr>
                <a:t>We are passionate about problem solving and have therefore participated in various hackathons some of which include SIH 2019, SIH 2020, </a:t>
              </a:r>
              <a:r>
                <a:rPr lang="en-GB" sz="2800" dirty="0" err="1">
                  <a:solidFill>
                    <a:schemeClr val="bg1"/>
                  </a:solidFill>
                  <a:effectLst/>
                  <a:latin typeface="Muli Regular" panose="020B0604020202020204" charset="0"/>
                  <a:ea typeface="Times New Roman" panose="02020603050405020304" pitchFamily="18" charset="0"/>
                  <a:cs typeface="Times New Roman" panose="02020603050405020304" pitchFamily="18" charset="0"/>
                </a:rPr>
                <a:t>HackRx</a:t>
              </a:r>
              <a:r>
                <a:rPr lang="en-GB" sz="2800" dirty="0">
                  <a:solidFill>
                    <a:schemeClr val="bg1"/>
                  </a:solidFill>
                  <a:effectLst/>
                  <a:latin typeface="Muli Regular" panose="020B0604020202020204" charset="0"/>
                  <a:ea typeface="Times New Roman" panose="02020603050405020304" pitchFamily="18" charset="0"/>
                  <a:cs typeface="Times New Roman" panose="02020603050405020304" pitchFamily="18" charset="0"/>
                </a:rPr>
                <a:t> 2020, Grid 2.0. Apart from that we have also worked on projects like Voice Prescription (Problem Statement of SIH 2020), Image Processing using ML, Classification &amp; Identification of Satellite Images of Land Masses. Our group is composed of people who are interested in various fields like Data Science, Machine Learning, Web and App Development.</a:t>
              </a:r>
              <a:endParaRPr lang="en-IN" sz="2800" dirty="0">
                <a:solidFill>
                  <a:schemeClr val="bg1"/>
                </a:solidFill>
                <a:effectLst/>
                <a:latin typeface="Muli Regular" panose="020B0604020202020204" charset="0"/>
                <a:ea typeface="Times New Roman" panose="02020603050405020304" pitchFamily="18" charset="0"/>
                <a:cs typeface="Times New Roman" panose="02020603050405020304" pitchFamily="18" charset="0"/>
              </a:endParaRPr>
            </a:p>
          </p:txBody>
        </p:sp>
        <p:sp>
          <p:nvSpPr>
            <p:cNvPr id="11" name="TextBox 11"/>
            <p:cNvSpPr txBox="1"/>
            <p:nvPr/>
          </p:nvSpPr>
          <p:spPr>
            <a:xfrm>
              <a:off x="0" y="-66675"/>
              <a:ext cx="9443798" cy="854935"/>
            </a:xfrm>
            <a:prstGeom prst="rect">
              <a:avLst/>
            </a:prstGeom>
          </p:spPr>
          <p:txBody>
            <a:bodyPr lIns="0" tIns="0" rIns="0" bIns="0" rtlCol="0" anchor="t">
              <a:spAutoFit/>
            </a:bodyPr>
            <a:lstStyle/>
            <a:p>
              <a:pPr>
                <a:lnSpc>
                  <a:spcPts val="5040"/>
                </a:lnSpc>
                <a:spcBef>
                  <a:spcPct val="0"/>
                </a:spcBef>
              </a:pPr>
              <a:endParaRPr lang="en-US" sz="3600" dirty="0">
                <a:solidFill>
                  <a:schemeClr val="bg2"/>
                </a:solidFill>
                <a:latin typeface="Inknut Antiqua Medium"/>
              </a:endParaRPr>
            </a:p>
          </p:txBody>
        </p:sp>
      </p:grpSp>
      <p:pic>
        <p:nvPicPr>
          <p:cNvPr id="20" name="Picture 11">
            <a:extLst>
              <a:ext uri="{FF2B5EF4-FFF2-40B4-BE49-F238E27FC236}">
                <a16:creationId xmlns:a16="http://schemas.microsoft.com/office/drawing/2014/main" id="{01A39F10-0464-40F8-BE48-7AEBDADB8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136890" y="9786777"/>
            <a:ext cx="2151110" cy="2000532"/>
          </a:xfrm>
          <a:prstGeom prst="rect">
            <a:avLst/>
          </a:prstGeom>
        </p:spPr>
      </p:pic>
      <p:pic>
        <p:nvPicPr>
          <p:cNvPr id="21" name="Graphic 20">
            <a:extLst>
              <a:ext uri="{FF2B5EF4-FFF2-40B4-BE49-F238E27FC236}">
                <a16:creationId xmlns:a16="http://schemas.microsoft.com/office/drawing/2014/main" id="{19EF50A8-8DAF-4444-8983-ADF0067F92A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7723984"/>
            <a:ext cx="3639342" cy="2344537"/>
          </a:xfrm>
          <a:prstGeom prst="rect">
            <a:avLst/>
          </a:prstGeom>
        </p:spPr>
      </p:pic>
      <p:pic>
        <p:nvPicPr>
          <p:cNvPr id="22" name="Picture 7">
            <a:extLst>
              <a:ext uri="{FF2B5EF4-FFF2-40B4-BE49-F238E27FC236}">
                <a16:creationId xmlns:a16="http://schemas.microsoft.com/office/drawing/2014/main" id="{7158512E-DFE0-4811-AD17-C2F60C3D46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20486749">
            <a:off x="15908198" y="2345918"/>
            <a:ext cx="2033912" cy="8339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625245" y="-40595"/>
            <a:ext cx="1662755" cy="1546363"/>
          </a:xfrm>
          <a:prstGeom prst="rect">
            <a:avLst/>
          </a:prstGeom>
        </p:spPr>
      </p:pic>
      <p:sp>
        <p:nvSpPr>
          <p:cNvPr id="19" name="TextBox 19"/>
          <p:cNvSpPr txBox="1"/>
          <p:nvPr/>
        </p:nvSpPr>
        <p:spPr>
          <a:xfrm>
            <a:off x="2469970" y="525515"/>
            <a:ext cx="13348060" cy="1013098"/>
          </a:xfrm>
          <a:prstGeom prst="rect">
            <a:avLst/>
          </a:prstGeom>
        </p:spPr>
        <p:txBody>
          <a:bodyPr wrap="square" lIns="0" tIns="0" rIns="0" bIns="0" rtlCol="0" anchor="t">
            <a:spAutoFit/>
          </a:bodyPr>
          <a:lstStyle/>
          <a:p>
            <a:pPr algn="ctr">
              <a:lnSpc>
                <a:spcPts val="7919"/>
              </a:lnSpc>
            </a:pPr>
            <a:r>
              <a:rPr lang="en-US" sz="7199" spc="-71" dirty="0">
                <a:solidFill>
                  <a:srgbClr val="FFFFFF"/>
                </a:solidFill>
                <a:latin typeface="Muli Bold"/>
              </a:rPr>
              <a:t>Face Detection Algorithm</a:t>
            </a:r>
          </a:p>
        </p:txBody>
      </p:sp>
      <p:pic>
        <p:nvPicPr>
          <p:cNvPr id="21" name="Picture 2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130670" y="9513818"/>
            <a:ext cx="1546363" cy="1546363"/>
          </a:xfrm>
          <a:prstGeom prst="rect">
            <a:avLst/>
          </a:prstGeom>
        </p:spPr>
      </p:pic>
      <p:pic>
        <p:nvPicPr>
          <p:cNvPr id="25" name="Picture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17665" y="-285766"/>
            <a:ext cx="1546363" cy="1546363"/>
          </a:xfrm>
          <a:prstGeom prst="rect">
            <a:avLst/>
          </a:prstGeom>
        </p:spPr>
      </p:pic>
      <p:sp>
        <p:nvSpPr>
          <p:cNvPr id="38" name="TextBox 37">
            <a:extLst>
              <a:ext uri="{FF2B5EF4-FFF2-40B4-BE49-F238E27FC236}">
                <a16:creationId xmlns:a16="http://schemas.microsoft.com/office/drawing/2014/main" id="{321AA564-B490-49BC-9A69-2899C45D729E}"/>
              </a:ext>
            </a:extLst>
          </p:cNvPr>
          <p:cNvSpPr txBox="1"/>
          <p:nvPr/>
        </p:nvSpPr>
        <p:spPr>
          <a:xfrm>
            <a:off x="1317479" y="2097039"/>
            <a:ext cx="14989321" cy="2838021"/>
          </a:xfrm>
          <a:prstGeom prst="rect">
            <a:avLst/>
          </a:prstGeom>
          <a:noFill/>
        </p:spPr>
        <p:txBody>
          <a:bodyPr wrap="square">
            <a:spAutoFit/>
          </a:bodyPr>
          <a:lstStyle/>
          <a:p>
            <a:pPr>
              <a:lnSpc>
                <a:spcPct val="107000"/>
              </a:lnSpc>
              <a:spcAft>
                <a:spcPts val="800"/>
              </a:spcAft>
            </a:pPr>
            <a:r>
              <a:rPr lang="en-GB" sz="2800"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rPr>
              <a:t>The objective is to create a face detection API based utility that will accept or reject the input image along with assigning a fitment score as a criterion of acceptance or rejection. The model assigns values to the input images.  On the predefined set of criteria's, the images are either accepted or rejected. In case if an image is rejected the model even provides the reason of rejection along with suitable measures that could be taken into account for improving the input image in order to improve the acceptance rate.</a:t>
            </a:r>
            <a:endParaRPr lang="en-IN" sz="2800"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A6BECEC-7B72-4ED8-907C-1817934ADD06}"/>
              </a:ext>
            </a:extLst>
          </p:cNvPr>
          <p:cNvSpPr txBox="1"/>
          <p:nvPr/>
        </p:nvSpPr>
        <p:spPr>
          <a:xfrm>
            <a:off x="6019800" y="5077611"/>
            <a:ext cx="5562599" cy="523990"/>
          </a:xfrm>
          <a:prstGeom prst="rect">
            <a:avLst/>
          </a:prstGeom>
          <a:noFill/>
        </p:spPr>
        <p:txBody>
          <a:bodyPr wrap="square">
            <a:spAutoFit/>
          </a:bodyPr>
          <a:lstStyle/>
          <a:p>
            <a:pPr>
              <a:lnSpc>
                <a:spcPct val="107000"/>
              </a:lnSpc>
              <a:spcAft>
                <a:spcPts val="800"/>
              </a:spcAft>
            </a:pPr>
            <a:r>
              <a:rPr lang="en-GB" sz="2800" b="1" dirty="0">
                <a:solidFill>
                  <a:schemeClr val="bg2"/>
                </a:solidFill>
                <a:latin typeface="Muli Regular" panose="020B0604020202020204" charset="0"/>
                <a:ea typeface="Times New Roman" panose="02020603050405020304" pitchFamily="18" charset="0"/>
                <a:cs typeface="Times New Roman" panose="02020603050405020304" pitchFamily="18" charset="0"/>
              </a:rPr>
              <a:t>OUR PROPOSED SOLUTION</a:t>
            </a:r>
            <a:endParaRPr lang="en-IN" sz="2800" b="1"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00CC2D62-9528-4720-AB10-4458CAF2D5CF}"/>
              </a:ext>
            </a:extLst>
          </p:cNvPr>
          <p:cNvSpPr txBox="1"/>
          <p:nvPr/>
        </p:nvSpPr>
        <p:spPr>
          <a:xfrm>
            <a:off x="1336529" y="5981700"/>
            <a:ext cx="14989321" cy="4018857"/>
          </a:xfrm>
          <a:prstGeom prst="rect">
            <a:avLst/>
          </a:prstGeom>
          <a:noFill/>
        </p:spPr>
        <p:txBody>
          <a:bodyPr wrap="square">
            <a:spAutoFit/>
          </a:bodyPr>
          <a:lstStyle/>
          <a:p>
            <a:pP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We plan to create an ML model  for the mentioned problem statement. </a:t>
            </a:r>
            <a:r>
              <a:rPr lang="en-GB" sz="2400" dirty="0">
                <a:solidFill>
                  <a:schemeClr val="bg2"/>
                </a:solidFill>
                <a:effectLst/>
                <a:latin typeface="Muli Regular" panose="020B0604020202020204" charset="0"/>
                <a:ea typeface="Times New Roman" panose="02020603050405020304" pitchFamily="18" charset="0"/>
                <a:cs typeface="Calibri" panose="020F0502020204030204" pitchFamily="34" charset="0"/>
              </a:rPr>
              <a:t>The purpose of the system is to evaluate quality of face images for identification and to detect face images that do not satisfy the image quality requirements. The system consists of separate tests. The tests are organized in a hierarchical way so the low-level tests are executed first and the high-level tests are executed last. The requirements are designed to ensure good conditions for automatic face recognition. The low level tests consist of Image Validation for attributes like Size – Dimension checking using Pillow, Blur – Convolving a single channel image with 3x3 laplacian kernel and checking variance using OpenCV. The high level tests consist of Feature Identification, Expression Identification, Watermark Detection by the use of CNN with NumPy library and Tensorflow, Cartoon Detection using OpenCV, and Extraction of final image along with fitment score. </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81000" y="-342900"/>
            <a:ext cx="2141685" cy="1991767"/>
          </a:xfrm>
          <a:prstGeom prst="rect">
            <a:avLst/>
          </a:prstGeom>
        </p:spPr>
      </p:pic>
      <p:sp>
        <p:nvSpPr>
          <p:cNvPr id="8" name="TextBox 8"/>
          <p:cNvSpPr txBox="1"/>
          <p:nvPr/>
        </p:nvSpPr>
        <p:spPr>
          <a:xfrm>
            <a:off x="3657600" y="1028700"/>
            <a:ext cx="7734300" cy="1013098"/>
          </a:xfrm>
          <a:prstGeom prst="rect">
            <a:avLst/>
          </a:prstGeom>
        </p:spPr>
        <p:txBody>
          <a:bodyPr wrap="square" lIns="0" tIns="0" rIns="0" bIns="0" rtlCol="0" anchor="t">
            <a:spAutoFit/>
          </a:bodyPr>
          <a:lstStyle/>
          <a:p>
            <a:pPr>
              <a:lnSpc>
                <a:spcPts val="7920"/>
              </a:lnSpc>
            </a:pPr>
            <a:r>
              <a:rPr lang="en-US" sz="7200" spc="-72" dirty="0">
                <a:solidFill>
                  <a:srgbClr val="7030A0"/>
                </a:solidFill>
                <a:latin typeface="Muli Bold"/>
              </a:rPr>
              <a:t>Our Approach</a:t>
            </a:r>
          </a:p>
        </p:txBody>
      </p:sp>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925800" y="9029700"/>
            <a:ext cx="2141685" cy="1991767"/>
          </a:xfrm>
          <a:prstGeom prst="rect">
            <a:avLst/>
          </a:prstGeom>
        </p:spPr>
      </p:pic>
      <p:sp>
        <p:nvSpPr>
          <p:cNvPr id="12" name="TextBox 11">
            <a:extLst>
              <a:ext uri="{FF2B5EF4-FFF2-40B4-BE49-F238E27FC236}">
                <a16:creationId xmlns:a16="http://schemas.microsoft.com/office/drawing/2014/main" id="{C251C35D-BE8D-4E96-AE42-099426183D9D}"/>
              </a:ext>
            </a:extLst>
          </p:cNvPr>
          <p:cNvSpPr txBox="1"/>
          <p:nvPr/>
        </p:nvSpPr>
        <p:spPr>
          <a:xfrm>
            <a:off x="3657600" y="3390900"/>
            <a:ext cx="13190685" cy="2931700"/>
          </a:xfrm>
          <a:prstGeom prst="rect">
            <a:avLst/>
          </a:prstGeom>
          <a:noFill/>
        </p:spPr>
        <p:txBody>
          <a:bodyPr wrap="square">
            <a:spAutoFit/>
          </a:bodyPr>
          <a:lstStyle/>
          <a:p>
            <a:pPr>
              <a:lnSpc>
                <a:spcPct val="107000"/>
              </a:lnSpc>
              <a:spcAft>
                <a:spcPts val="800"/>
              </a:spcAft>
            </a:pPr>
            <a:r>
              <a:rPr lang="en-GB" sz="2800" dirty="0">
                <a:effectLst/>
                <a:latin typeface="Muli Regular" panose="020B0604020202020204" charset="0"/>
                <a:ea typeface="Times New Roman" panose="02020603050405020304" pitchFamily="18" charset="0"/>
                <a:cs typeface="Times New Roman" panose="02020603050405020304" pitchFamily="18" charset="0"/>
              </a:rPr>
              <a:t>We plan to create an ML algorithm to obtain the desired results at the maximum possible efficiency in the least amount of time Hence to obtain the result we divide the model into 4 segments. </a:t>
            </a:r>
            <a:endParaRPr lang="en-IN" sz="2800" dirty="0">
              <a:effectLst/>
              <a:latin typeface="Muli Regular"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dirty="0">
                <a:effectLst/>
                <a:latin typeface="Muli Regular" panose="020B0604020202020204" charset="0"/>
                <a:ea typeface="Times New Roman" panose="02020603050405020304" pitchFamily="18" charset="0"/>
                <a:cs typeface="Times New Roman" panose="02020603050405020304" pitchFamily="18" charset="0"/>
              </a:rPr>
              <a:t>Input Image Validation, Feature Identification, Expression Identification, and Assigning score and finally we the extraction of final image in form of usable thumbnails</a:t>
            </a:r>
            <a:endParaRPr lang="en-IN" sz="2800" dirty="0">
              <a:effectLst/>
              <a:latin typeface="Muli Regular" panose="020B06040202020202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C20585-DF04-7A45-9E8C-62889C7FA64C}"/>
              </a:ext>
            </a:extLst>
          </p:cNvPr>
          <p:cNvSpPr/>
          <p:nvPr/>
        </p:nvSpPr>
        <p:spPr>
          <a:xfrm>
            <a:off x="3048000" y="876300"/>
            <a:ext cx="5879943" cy="1105431"/>
          </a:xfrm>
          <a:prstGeom prst="rect">
            <a:avLst/>
          </a:prstGeom>
        </p:spPr>
        <p:txBody>
          <a:bodyPr wrap="none">
            <a:spAutoFit/>
          </a:bodyPr>
          <a:lstStyle/>
          <a:p>
            <a:pPr>
              <a:lnSpc>
                <a:spcPts val="7920"/>
              </a:lnSpc>
            </a:pPr>
            <a:r>
              <a:rPr lang="en-US" sz="7200" spc="-72" dirty="0">
                <a:solidFill>
                  <a:srgbClr val="7030A0"/>
                </a:solidFill>
                <a:latin typeface="Muli Bold"/>
              </a:rPr>
              <a:t>Process Flow</a:t>
            </a:r>
          </a:p>
        </p:txBody>
      </p:sp>
      <p:pic>
        <p:nvPicPr>
          <p:cNvPr id="7" name="Picture 4">
            <a:extLst>
              <a:ext uri="{FF2B5EF4-FFF2-40B4-BE49-F238E27FC236}">
                <a16:creationId xmlns:a16="http://schemas.microsoft.com/office/drawing/2014/main" id="{9FE62A05-9D1D-CC48-88C7-6F43076E0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1000" y="-342900"/>
            <a:ext cx="2141685" cy="1991767"/>
          </a:xfrm>
          <a:prstGeom prst="rect">
            <a:avLst/>
          </a:prstGeom>
        </p:spPr>
      </p:pic>
      <p:pic>
        <p:nvPicPr>
          <p:cNvPr id="8" name="Picture 4">
            <a:extLst>
              <a:ext uri="{FF2B5EF4-FFF2-40B4-BE49-F238E27FC236}">
                <a16:creationId xmlns:a16="http://schemas.microsoft.com/office/drawing/2014/main" id="{24C26B02-B471-7640-8A91-5D48F2119B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503869" y="8672082"/>
            <a:ext cx="2141685" cy="1991767"/>
          </a:xfrm>
          <a:prstGeom prst="rect">
            <a:avLst/>
          </a:prstGeom>
        </p:spPr>
      </p:pic>
      <p:pic>
        <p:nvPicPr>
          <p:cNvPr id="11" name="Picture 10">
            <a:extLst>
              <a:ext uri="{FF2B5EF4-FFF2-40B4-BE49-F238E27FC236}">
                <a16:creationId xmlns:a16="http://schemas.microsoft.com/office/drawing/2014/main" id="{3F7422E7-F611-2547-8313-4AC96F1BC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8128711"/>
            <a:ext cx="1991767" cy="1991767"/>
          </a:xfrm>
          <a:prstGeom prst="rect">
            <a:avLst/>
          </a:prstGeom>
        </p:spPr>
      </p:pic>
      <p:sp>
        <p:nvSpPr>
          <p:cNvPr id="12" name="TextBox 11">
            <a:extLst>
              <a:ext uri="{FF2B5EF4-FFF2-40B4-BE49-F238E27FC236}">
                <a16:creationId xmlns:a16="http://schemas.microsoft.com/office/drawing/2014/main" id="{2F8A9B15-0479-7346-9C3F-E447FC64E054}"/>
              </a:ext>
            </a:extLst>
          </p:cNvPr>
          <p:cNvSpPr txBox="1"/>
          <p:nvPr/>
        </p:nvSpPr>
        <p:spPr>
          <a:xfrm>
            <a:off x="3048000" y="2818374"/>
            <a:ext cx="10439400" cy="1015663"/>
          </a:xfrm>
          <a:prstGeom prst="rect">
            <a:avLst/>
          </a:prstGeom>
          <a:noFill/>
        </p:spPr>
        <p:txBody>
          <a:bodyPr wrap="square" rtlCol="0">
            <a:spAutoFit/>
          </a:bodyPr>
          <a:lstStyle/>
          <a:p>
            <a:r>
              <a:rPr lang="en-IN" sz="2000" b="1" dirty="0"/>
              <a:t>1. Input image </a:t>
            </a:r>
            <a:r>
              <a:rPr lang="en-IN" sz="2000" b="1" dirty="0">
                <a:latin typeface="MuktaMahee Regular" panose="020B0000000000000000" pitchFamily="34" charset="77"/>
                <a:cs typeface="MuktaMahee Regular" panose="020B0000000000000000" pitchFamily="34" charset="77"/>
              </a:rPr>
              <a:t>validation</a:t>
            </a:r>
            <a:r>
              <a:rPr lang="en-IN" sz="2000" dirty="0">
                <a:latin typeface="MuktaMahee Regular" panose="020B0000000000000000" pitchFamily="34" charset="77"/>
                <a:cs typeface="MuktaMahee Regular" panose="020B0000000000000000" pitchFamily="34" charset="77"/>
              </a:rPr>
              <a:t>:-</a:t>
            </a:r>
          </a:p>
          <a:p>
            <a:r>
              <a:rPr lang="en-IN" sz="2000" dirty="0"/>
              <a:t>Check for size and resolution , DPI , watermark , cartoons , occlusion , pictures from ID cards, picture having multiple people </a:t>
            </a:r>
            <a:r>
              <a:rPr lang="en-US" sz="2000" dirty="0"/>
              <a:t>- remove such images</a:t>
            </a:r>
            <a:endParaRPr lang="en-IN" sz="2000" dirty="0"/>
          </a:p>
        </p:txBody>
      </p:sp>
      <p:sp>
        <p:nvSpPr>
          <p:cNvPr id="13" name="TextBox 12">
            <a:extLst>
              <a:ext uri="{FF2B5EF4-FFF2-40B4-BE49-F238E27FC236}">
                <a16:creationId xmlns:a16="http://schemas.microsoft.com/office/drawing/2014/main" id="{46D22CCE-4F2E-184F-8A8D-B47B061FE28D}"/>
              </a:ext>
            </a:extLst>
          </p:cNvPr>
          <p:cNvSpPr txBox="1"/>
          <p:nvPr/>
        </p:nvSpPr>
        <p:spPr>
          <a:xfrm>
            <a:off x="3048000" y="4386176"/>
            <a:ext cx="10439400" cy="707886"/>
          </a:xfrm>
          <a:prstGeom prst="rect">
            <a:avLst/>
          </a:prstGeom>
          <a:noFill/>
        </p:spPr>
        <p:txBody>
          <a:bodyPr wrap="square" rtlCol="0">
            <a:spAutoFit/>
          </a:bodyPr>
          <a:lstStyle/>
          <a:p>
            <a:r>
              <a:rPr lang="en-IN" sz="2000" b="1" dirty="0"/>
              <a:t>2. Identification of features</a:t>
            </a:r>
            <a:r>
              <a:rPr lang="en-IN" sz="2000" dirty="0">
                <a:latin typeface="MuktaMahee Regular" panose="020B0000000000000000" pitchFamily="34" charset="77"/>
                <a:cs typeface="MuktaMahee Regular" panose="020B0000000000000000" pitchFamily="34" charset="77"/>
              </a:rPr>
              <a:t>:-</a:t>
            </a:r>
          </a:p>
          <a:p>
            <a:r>
              <a:rPr lang="en-US" sz="2000" dirty="0"/>
              <a:t>This step includes identification of facial expressions and the professionalism of dressing </a:t>
            </a:r>
            <a:endParaRPr lang="en-IN" sz="2000" dirty="0"/>
          </a:p>
        </p:txBody>
      </p:sp>
      <p:sp>
        <p:nvSpPr>
          <p:cNvPr id="14" name="TextBox 13">
            <a:extLst>
              <a:ext uri="{FF2B5EF4-FFF2-40B4-BE49-F238E27FC236}">
                <a16:creationId xmlns:a16="http://schemas.microsoft.com/office/drawing/2014/main" id="{D31F9E1D-4AAD-8F4D-965F-0FF8E3692BF0}"/>
              </a:ext>
            </a:extLst>
          </p:cNvPr>
          <p:cNvSpPr txBox="1"/>
          <p:nvPr/>
        </p:nvSpPr>
        <p:spPr>
          <a:xfrm>
            <a:off x="3024809" y="6906448"/>
            <a:ext cx="10439400" cy="707886"/>
          </a:xfrm>
          <a:prstGeom prst="rect">
            <a:avLst/>
          </a:prstGeom>
          <a:noFill/>
        </p:spPr>
        <p:txBody>
          <a:bodyPr wrap="square" rtlCol="0">
            <a:spAutoFit/>
          </a:bodyPr>
          <a:lstStyle/>
          <a:p>
            <a:r>
              <a:rPr lang="en-IN" sz="2000" b="1" dirty="0"/>
              <a:t>4. Image verification</a:t>
            </a:r>
            <a:r>
              <a:rPr lang="en-IN" sz="2000" dirty="0">
                <a:latin typeface="MuktaMahee Regular" panose="020B0000000000000000" pitchFamily="34" charset="77"/>
                <a:cs typeface="MuktaMahee Regular" panose="020B0000000000000000" pitchFamily="34" charset="77"/>
              </a:rPr>
              <a:t>:-</a:t>
            </a:r>
          </a:p>
          <a:p>
            <a:r>
              <a:rPr lang="en-IN" sz="2000" dirty="0"/>
              <a:t>Checking if the background of the image is relevant and the quality of the image is as required</a:t>
            </a:r>
          </a:p>
        </p:txBody>
      </p:sp>
      <p:sp>
        <p:nvSpPr>
          <p:cNvPr id="15" name="TextBox 14">
            <a:extLst>
              <a:ext uri="{FF2B5EF4-FFF2-40B4-BE49-F238E27FC236}">
                <a16:creationId xmlns:a16="http://schemas.microsoft.com/office/drawing/2014/main" id="{FB5B509B-0028-D546-99ED-7F26CDAF5374}"/>
              </a:ext>
            </a:extLst>
          </p:cNvPr>
          <p:cNvSpPr txBox="1"/>
          <p:nvPr/>
        </p:nvSpPr>
        <p:spPr>
          <a:xfrm>
            <a:off x="3024809" y="5646201"/>
            <a:ext cx="10439400" cy="707886"/>
          </a:xfrm>
          <a:prstGeom prst="rect">
            <a:avLst/>
          </a:prstGeom>
          <a:noFill/>
        </p:spPr>
        <p:txBody>
          <a:bodyPr wrap="square" rtlCol="0">
            <a:spAutoFit/>
          </a:bodyPr>
          <a:lstStyle/>
          <a:p>
            <a:r>
              <a:rPr lang="en-IN" sz="2000" b="1" dirty="0"/>
              <a:t>3. Fitment score</a:t>
            </a:r>
            <a:r>
              <a:rPr lang="en-IN" sz="2000" dirty="0">
                <a:latin typeface="MuktaMahee Regular" panose="020B0000000000000000" pitchFamily="34" charset="77"/>
                <a:cs typeface="MuktaMahee Regular" panose="020B0000000000000000" pitchFamily="34" charset="77"/>
              </a:rPr>
              <a:t>:-</a:t>
            </a:r>
          </a:p>
          <a:p>
            <a:r>
              <a:rPr lang="en-US" sz="2000" dirty="0"/>
              <a:t>This step includes the calculation of the image’s fitment score</a:t>
            </a:r>
            <a:endParaRPr lang="en-IN" sz="2000" dirty="0"/>
          </a:p>
        </p:txBody>
      </p:sp>
      <p:sp>
        <p:nvSpPr>
          <p:cNvPr id="16" name="TextBox 15">
            <a:extLst>
              <a:ext uri="{FF2B5EF4-FFF2-40B4-BE49-F238E27FC236}">
                <a16:creationId xmlns:a16="http://schemas.microsoft.com/office/drawing/2014/main" id="{49071733-0A97-CC44-8BEB-352AFAED2A3D}"/>
              </a:ext>
            </a:extLst>
          </p:cNvPr>
          <p:cNvSpPr txBox="1"/>
          <p:nvPr/>
        </p:nvSpPr>
        <p:spPr>
          <a:xfrm>
            <a:off x="3024809" y="8166251"/>
            <a:ext cx="10439400" cy="707886"/>
          </a:xfrm>
          <a:prstGeom prst="rect">
            <a:avLst/>
          </a:prstGeom>
          <a:noFill/>
        </p:spPr>
        <p:txBody>
          <a:bodyPr wrap="square" rtlCol="0">
            <a:spAutoFit/>
          </a:bodyPr>
          <a:lstStyle/>
          <a:p>
            <a:r>
              <a:rPr lang="en-IN" sz="2000" b="1" dirty="0"/>
              <a:t>5. Output</a:t>
            </a:r>
            <a:r>
              <a:rPr lang="en-IN" sz="2000" dirty="0">
                <a:latin typeface="MuktaMahee Regular" panose="020B0000000000000000" pitchFamily="34" charset="77"/>
                <a:cs typeface="MuktaMahee Regular" panose="020B0000000000000000" pitchFamily="34" charset="77"/>
              </a:rPr>
              <a:t>:-</a:t>
            </a:r>
          </a:p>
          <a:p>
            <a:r>
              <a:rPr lang="en-IN" sz="2000" dirty="0"/>
              <a:t>The output will contain the fitment score, the enhanced image and the thumbnail</a:t>
            </a:r>
          </a:p>
        </p:txBody>
      </p:sp>
    </p:spTree>
    <p:extLst>
      <p:ext uri="{BB962C8B-B14F-4D97-AF65-F5344CB8AC3E}">
        <p14:creationId xmlns:p14="http://schemas.microsoft.com/office/powerpoint/2010/main" val="155457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rcRect/>
          <a:stretch>
            <a:fillRect/>
          </a:stretch>
        </a:blip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22020" y="9075767"/>
            <a:ext cx="2114947" cy="1966900"/>
          </a:xfrm>
          <a:prstGeom prst="rect">
            <a:avLst/>
          </a:prstGeom>
        </p:spPr>
      </p:pic>
      <p:sp>
        <p:nvSpPr>
          <p:cNvPr id="8" name="TextBox 8"/>
          <p:cNvSpPr txBox="1"/>
          <p:nvPr/>
        </p:nvSpPr>
        <p:spPr>
          <a:xfrm>
            <a:off x="2971800" y="467108"/>
            <a:ext cx="11772900" cy="1013098"/>
          </a:xfrm>
          <a:prstGeom prst="rect">
            <a:avLst/>
          </a:prstGeom>
        </p:spPr>
        <p:txBody>
          <a:bodyPr wrap="square" lIns="0" tIns="0" rIns="0" bIns="0" rtlCol="0" anchor="t">
            <a:spAutoFit/>
          </a:bodyPr>
          <a:lstStyle/>
          <a:p>
            <a:pPr algn="ctr">
              <a:lnSpc>
                <a:spcPts val="7920"/>
              </a:lnSpc>
            </a:pPr>
            <a:r>
              <a:rPr lang="en-US" sz="7200" spc="-72" dirty="0">
                <a:solidFill>
                  <a:srgbClr val="7030A0"/>
                </a:solidFill>
                <a:latin typeface="Muli Bold"/>
              </a:rPr>
              <a:t>USP</a:t>
            </a:r>
          </a:p>
        </p:txBody>
      </p:sp>
      <p:sp>
        <p:nvSpPr>
          <p:cNvPr id="10" name="TextBox 7">
            <a:extLst>
              <a:ext uri="{FF2B5EF4-FFF2-40B4-BE49-F238E27FC236}">
                <a16:creationId xmlns:a16="http://schemas.microsoft.com/office/drawing/2014/main" id="{F6145A5B-D57A-4885-B864-91EEB55E3FF2}"/>
              </a:ext>
            </a:extLst>
          </p:cNvPr>
          <p:cNvSpPr txBox="1"/>
          <p:nvPr/>
        </p:nvSpPr>
        <p:spPr>
          <a:xfrm>
            <a:off x="8618678" y="9075767"/>
            <a:ext cx="5394041" cy="945067"/>
          </a:xfrm>
          <a:prstGeom prst="rect">
            <a:avLst/>
          </a:prstGeom>
        </p:spPr>
        <p:txBody>
          <a:bodyPr wrap="square" lIns="0" tIns="0" rIns="0" bIns="0" rtlCol="0" anchor="t">
            <a:spAutoFit/>
          </a:bodyPr>
          <a:lstStyle/>
          <a:p>
            <a:pPr lvl="0" algn="just">
              <a:lnSpc>
                <a:spcPct val="115000"/>
              </a:lnSpc>
              <a:spcAft>
                <a:spcPts val="1000"/>
              </a:spcAft>
            </a:pPr>
            <a:r>
              <a:rPr lang="en-GB" sz="2400" dirty="0">
                <a:effectLst/>
                <a:latin typeface="Muli Regular" panose="020B0604020202020204" charset="0"/>
                <a:ea typeface="Times New Roman" panose="02020603050405020304" pitchFamily="18" charset="0"/>
                <a:cs typeface="Times New Roman" panose="02020603050405020304" pitchFamily="18" charset="0"/>
              </a:rPr>
              <a:t>Various ML Libraries to improve the </a:t>
            </a:r>
          </a:p>
          <a:p>
            <a:pPr lvl="0" algn="just">
              <a:lnSpc>
                <a:spcPct val="115000"/>
              </a:lnSpc>
              <a:spcAft>
                <a:spcPts val="1000"/>
              </a:spcAft>
            </a:pPr>
            <a:r>
              <a:rPr lang="en-GB" sz="2400" dirty="0">
                <a:effectLst/>
                <a:latin typeface="Muli Regular" panose="020B0604020202020204" charset="0"/>
                <a:ea typeface="Times New Roman" panose="02020603050405020304" pitchFamily="18" charset="0"/>
                <a:cs typeface="Times New Roman" panose="02020603050405020304" pitchFamily="18" charset="0"/>
              </a:rPr>
              <a:t>input photo.</a:t>
            </a:r>
            <a:endParaRPr lang="en-IN" sz="2400" dirty="0">
              <a:effectLst/>
              <a:latin typeface="Muli Regular" panose="020B0604020202020204" charset="0"/>
              <a:ea typeface="Calibri" panose="020F0502020204030204" pitchFamily="34" charset="0"/>
              <a:cs typeface="Times New Roman" panose="02020603050405020304" pitchFamily="18" charset="0"/>
            </a:endParaRPr>
          </a:p>
        </p:txBody>
      </p:sp>
      <p:pic>
        <p:nvPicPr>
          <p:cNvPr id="5" name="Graphic 4">
            <a:extLst>
              <a:ext uri="{FF2B5EF4-FFF2-40B4-BE49-F238E27FC236}">
                <a16:creationId xmlns:a16="http://schemas.microsoft.com/office/drawing/2014/main" id="{BD8F58B9-5720-4A4B-B8EB-77D0AC91A0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60356" y="3582224"/>
            <a:ext cx="4967288" cy="4967288"/>
          </a:xfrm>
          <a:prstGeom prst="rect">
            <a:avLst/>
          </a:prstGeom>
        </p:spPr>
      </p:pic>
      <p:pic>
        <p:nvPicPr>
          <p:cNvPr id="9" name="Graphic 8">
            <a:extLst>
              <a:ext uri="{FF2B5EF4-FFF2-40B4-BE49-F238E27FC236}">
                <a16:creationId xmlns:a16="http://schemas.microsoft.com/office/drawing/2014/main" id="{C86C983F-F293-43B4-B2FD-C51382BC46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3034" y="3242891"/>
            <a:ext cx="745331" cy="724434"/>
          </a:xfrm>
          <a:prstGeom prst="rect">
            <a:avLst/>
          </a:prstGeom>
        </p:spPr>
      </p:pic>
      <p:pic>
        <p:nvPicPr>
          <p:cNvPr id="12" name="Graphic 11">
            <a:extLst>
              <a:ext uri="{FF2B5EF4-FFF2-40B4-BE49-F238E27FC236}">
                <a16:creationId xmlns:a16="http://schemas.microsoft.com/office/drawing/2014/main" id="{59DF787D-90E9-4E7F-93F4-BBBEFE5B47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934924" y="6007686"/>
            <a:ext cx="745331" cy="724434"/>
          </a:xfrm>
          <a:prstGeom prst="rect">
            <a:avLst/>
          </a:prstGeom>
        </p:spPr>
      </p:pic>
      <p:pic>
        <p:nvPicPr>
          <p:cNvPr id="13" name="Graphic 12">
            <a:extLst>
              <a:ext uri="{FF2B5EF4-FFF2-40B4-BE49-F238E27FC236}">
                <a16:creationId xmlns:a16="http://schemas.microsoft.com/office/drawing/2014/main" id="{80FD042F-CF49-4A08-BA9E-D5B8941B2B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06788" y="3694962"/>
            <a:ext cx="745331" cy="724434"/>
          </a:xfrm>
          <a:prstGeom prst="rect">
            <a:avLst/>
          </a:prstGeom>
        </p:spPr>
      </p:pic>
      <p:pic>
        <p:nvPicPr>
          <p:cNvPr id="14" name="Graphic 13">
            <a:extLst>
              <a:ext uri="{FF2B5EF4-FFF2-40B4-BE49-F238E27FC236}">
                <a16:creationId xmlns:a16="http://schemas.microsoft.com/office/drawing/2014/main" id="{F5365A50-8BC7-41EB-8493-C0A2B4FB8F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07745" y="7081859"/>
            <a:ext cx="745331" cy="724434"/>
          </a:xfrm>
          <a:prstGeom prst="rect">
            <a:avLst/>
          </a:prstGeom>
        </p:spPr>
      </p:pic>
      <p:pic>
        <p:nvPicPr>
          <p:cNvPr id="15" name="Graphic 14">
            <a:extLst>
              <a:ext uri="{FF2B5EF4-FFF2-40B4-BE49-F238E27FC236}">
                <a16:creationId xmlns:a16="http://schemas.microsoft.com/office/drawing/2014/main" id="{27C05370-2041-4BDF-9C39-CA5B724E7E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91400" y="9042052"/>
            <a:ext cx="745331" cy="724434"/>
          </a:xfrm>
          <a:prstGeom prst="rect">
            <a:avLst/>
          </a:prstGeom>
        </p:spPr>
      </p:pic>
      <p:pic>
        <p:nvPicPr>
          <p:cNvPr id="16" name="Picture 3">
            <a:extLst>
              <a:ext uri="{FF2B5EF4-FFF2-40B4-BE49-F238E27FC236}">
                <a16:creationId xmlns:a16="http://schemas.microsoft.com/office/drawing/2014/main" id="{B33B90C0-227A-4ACA-977E-4F3741F71D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152032" y="9028883"/>
            <a:ext cx="2114947" cy="1966900"/>
          </a:xfrm>
          <a:prstGeom prst="rect">
            <a:avLst/>
          </a:prstGeom>
        </p:spPr>
      </p:pic>
      <p:sp>
        <p:nvSpPr>
          <p:cNvPr id="18" name="TextBox 17">
            <a:extLst>
              <a:ext uri="{FF2B5EF4-FFF2-40B4-BE49-F238E27FC236}">
                <a16:creationId xmlns:a16="http://schemas.microsoft.com/office/drawing/2014/main" id="{BB2E63CC-8BBB-4061-9FBB-A6912C7E8332}"/>
              </a:ext>
            </a:extLst>
          </p:cNvPr>
          <p:cNvSpPr txBox="1"/>
          <p:nvPr/>
        </p:nvSpPr>
        <p:spPr>
          <a:xfrm>
            <a:off x="635454" y="3748599"/>
            <a:ext cx="5591685" cy="1569660"/>
          </a:xfrm>
          <a:prstGeom prst="rect">
            <a:avLst/>
          </a:prstGeom>
          <a:noFill/>
        </p:spPr>
        <p:txBody>
          <a:bodyPr wrap="square">
            <a:spAutoFit/>
          </a:bodyPr>
          <a:lstStyle/>
          <a:p>
            <a:r>
              <a:rPr lang="en-GB" sz="2400" dirty="0">
                <a:effectLst/>
                <a:latin typeface="Muli Regular" panose="020B0604020202020204" charset="0"/>
                <a:ea typeface="Times New Roman" panose="02020603050405020304" pitchFamily="18" charset="0"/>
                <a:cs typeface="Times New Roman" panose="02020603050405020304" pitchFamily="18" charset="0"/>
              </a:rPr>
              <a:t>Protects the privacy by removing or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blurring out the details like phone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numbers, addresses from the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image background</a:t>
            </a:r>
            <a:endParaRPr lang="en-IN" sz="2400" dirty="0">
              <a:latin typeface="Muli Regular" panose="020B0604020202020204" charset="0"/>
            </a:endParaRPr>
          </a:p>
        </p:txBody>
      </p:sp>
      <p:sp>
        <p:nvSpPr>
          <p:cNvPr id="20" name="TextBox 19">
            <a:extLst>
              <a:ext uri="{FF2B5EF4-FFF2-40B4-BE49-F238E27FC236}">
                <a16:creationId xmlns:a16="http://schemas.microsoft.com/office/drawing/2014/main" id="{08C76B41-EABF-4925-BCFB-95AD659F497B}"/>
              </a:ext>
            </a:extLst>
          </p:cNvPr>
          <p:cNvSpPr txBox="1"/>
          <p:nvPr/>
        </p:nvSpPr>
        <p:spPr>
          <a:xfrm>
            <a:off x="689699" y="7081859"/>
            <a:ext cx="4701438" cy="1200329"/>
          </a:xfrm>
          <a:prstGeom prst="rect">
            <a:avLst/>
          </a:prstGeom>
          <a:noFill/>
        </p:spPr>
        <p:txBody>
          <a:bodyPr wrap="square">
            <a:spAutoFit/>
          </a:bodyPr>
          <a:lstStyle/>
          <a:p>
            <a:pPr algn="r"/>
            <a:r>
              <a:rPr lang="en-GB" sz="2400" dirty="0">
                <a:effectLst/>
                <a:latin typeface="Muli Regular" panose="020B0604020202020204" charset="0"/>
                <a:ea typeface="Times New Roman" panose="02020603050405020304" pitchFamily="18" charset="0"/>
                <a:cs typeface="Times New Roman" panose="02020603050405020304" pitchFamily="18" charset="0"/>
              </a:rPr>
              <a:t>The Model stops piracy by </a:t>
            </a:r>
          </a:p>
          <a:p>
            <a:pPr algn="r"/>
            <a:r>
              <a:rPr lang="en-GB" sz="2400" dirty="0">
                <a:effectLst/>
                <a:latin typeface="Muli Regular" panose="020B0604020202020204" charset="0"/>
                <a:ea typeface="Times New Roman" panose="02020603050405020304" pitchFamily="18" charset="0"/>
                <a:cs typeface="Times New Roman" panose="02020603050405020304" pitchFamily="18" charset="0"/>
              </a:rPr>
              <a:t>discouraging the use of </a:t>
            </a:r>
          </a:p>
          <a:p>
            <a:pPr algn="r"/>
            <a:r>
              <a:rPr lang="en-GB" sz="2400" dirty="0">
                <a:effectLst/>
                <a:latin typeface="Muli Regular" panose="020B0604020202020204" charset="0"/>
                <a:ea typeface="Times New Roman" panose="02020603050405020304" pitchFamily="18" charset="0"/>
                <a:cs typeface="Times New Roman" panose="02020603050405020304" pitchFamily="18" charset="0"/>
              </a:rPr>
              <a:t>pirated things and watermarks.</a:t>
            </a:r>
            <a:endParaRPr lang="en-IN" sz="2400" dirty="0">
              <a:latin typeface="Muli Regular" panose="020B0604020202020204" charset="0"/>
            </a:endParaRPr>
          </a:p>
        </p:txBody>
      </p:sp>
      <p:sp>
        <p:nvSpPr>
          <p:cNvPr id="22" name="TextBox 21">
            <a:extLst>
              <a:ext uri="{FF2B5EF4-FFF2-40B4-BE49-F238E27FC236}">
                <a16:creationId xmlns:a16="http://schemas.microsoft.com/office/drawing/2014/main" id="{36CC0E24-8F87-445E-AB02-A5F788EC0A3B}"/>
              </a:ext>
            </a:extLst>
          </p:cNvPr>
          <p:cNvSpPr txBox="1"/>
          <p:nvPr/>
        </p:nvSpPr>
        <p:spPr>
          <a:xfrm>
            <a:off x="12987535" y="6065868"/>
            <a:ext cx="4967288" cy="2308324"/>
          </a:xfrm>
          <a:prstGeom prst="rect">
            <a:avLst/>
          </a:prstGeom>
          <a:noFill/>
        </p:spPr>
        <p:txBody>
          <a:bodyPr wrap="square">
            <a:spAutoFit/>
          </a:bodyPr>
          <a:lstStyle/>
          <a:p>
            <a:r>
              <a:rPr lang="en-GB" sz="2400" dirty="0">
                <a:effectLst/>
                <a:latin typeface="Muli Regular" panose="020B0604020202020204" charset="0"/>
                <a:ea typeface="Times New Roman" panose="02020603050405020304" pitchFamily="18" charset="0"/>
                <a:cs typeface="Times New Roman" panose="02020603050405020304" pitchFamily="18" charset="0"/>
              </a:rPr>
              <a:t>The Intelligent Model – identifies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the </a:t>
            </a:r>
            <a:r>
              <a:rPr lang="en-GB" sz="2400" dirty="0">
                <a:latin typeface="Muli Regular" panose="020B0604020202020204" charset="0"/>
                <a:ea typeface="Times New Roman" panose="02020603050405020304" pitchFamily="18" charset="0"/>
                <a:cs typeface="Times New Roman" panose="02020603050405020304" pitchFamily="18" charset="0"/>
              </a:rPr>
              <a:t>ina</a:t>
            </a:r>
            <a:r>
              <a:rPr lang="en-GB" sz="2400" dirty="0">
                <a:effectLst/>
                <a:latin typeface="Muli Regular" panose="020B0604020202020204" charset="0"/>
                <a:ea typeface="Times New Roman" panose="02020603050405020304" pitchFamily="18" charset="0"/>
                <a:cs typeface="Times New Roman" panose="02020603050405020304" pitchFamily="18" charset="0"/>
              </a:rPr>
              <a:t>ppropriate images,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distinguishes between different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types of watermarks, intelligently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edits the photo while not over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exposing the image.</a:t>
            </a:r>
            <a:endParaRPr lang="en-IN" sz="2400" dirty="0">
              <a:latin typeface="Muli Regular" panose="020B0604020202020204" charset="0"/>
            </a:endParaRPr>
          </a:p>
        </p:txBody>
      </p:sp>
      <p:sp>
        <p:nvSpPr>
          <p:cNvPr id="24" name="TextBox 23">
            <a:extLst>
              <a:ext uri="{FF2B5EF4-FFF2-40B4-BE49-F238E27FC236}">
                <a16:creationId xmlns:a16="http://schemas.microsoft.com/office/drawing/2014/main" id="{2F175FC3-6E25-4277-9019-FBEAC3B5A439}"/>
              </a:ext>
            </a:extLst>
          </p:cNvPr>
          <p:cNvSpPr txBox="1"/>
          <p:nvPr/>
        </p:nvSpPr>
        <p:spPr>
          <a:xfrm>
            <a:off x="11934924" y="3201812"/>
            <a:ext cx="4701437" cy="1569660"/>
          </a:xfrm>
          <a:prstGeom prst="rect">
            <a:avLst/>
          </a:prstGeom>
          <a:noFill/>
        </p:spPr>
        <p:txBody>
          <a:bodyPr wrap="square">
            <a:spAutoFit/>
          </a:bodyPr>
          <a:lstStyle/>
          <a:p>
            <a:r>
              <a:rPr lang="en-GB" sz="2400" dirty="0">
                <a:effectLst/>
                <a:latin typeface="Muli Regular" panose="020B0604020202020204" charset="0"/>
                <a:ea typeface="Times New Roman" panose="02020603050405020304" pitchFamily="18" charset="0"/>
                <a:cs typeface="Times New Roman" panose="02020603050405020304" pitchFamily="18" charset="0"/>
              </a:rPr>
              <a:t>Using ANN to learn patterns of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interest from previously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uploaded images to reduce </a:t>
            </a:r>
          </a:p>
          <a:p>
            <a:r>
              <a:rPr lang="en-GB" sz="2400" dirty="0">
                <a:effectLst/>
                <a:latin typeface="Muli Regular" panose="020B0604020202020204" charset="0"/>
                <a:ea typeface="Times New Roman" panose="02020603050405020304" pitchFamily="18" charset="0"/>
                <a:cs typeface="Times New Roman" panose="02020603050405020304" pitchFamily="18" charset="0"/>
              </a:rPr>
              <a:t>the processing time. </a:t>
            </a:r>
            <a:endParaRPr lang="en-IN" sz="2400" dirty="0">
              <a:latin typeface="Muli Regular" panose="020B0604020202020204" charset="0"/>
            </a:endParaRPr>
          </a:p>
        </p:txBody>
      </p:sp>
      <p:pic>
        <p:nvPicPr>
          <p:cNvPr id="25" name="Picture 3">
            <a:extLst>
              <a:ext uri="{FF2B5EF4-FFF2-40B4-BE49-F238E27FC236}">
                <a16:creationId xmlns:a16="http://schemas.microsoft.com/office/drawing/2014/main" id="{0F1829DC-B0DF-4CA6-8D93-BCD57E09FE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152031" y="-75883"/>
            <a:ext cx="2114947" cy="1966900"/>
          </a:xfrm>
          <a:prstGeom prst="rect">
            <a:avLst/>
          </a:prstGeom>
        </p:spPr>
      </p:pic>
      <p:pic>
        <p:nvPicPr>
          <p:cNvPr id="17" name="Picture 3">
            <a:extLst>
              <a:ext uri="{FF2B5EF4-FFF2-40B4-BE49-F238E27FC236}">
                <a16:creationId xmlns:a16="http://schemas.microsoft.com/office/drawing/2014/main" id="{593931D7-592D-1B4B-BA29-2A46CDC7C6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19803" y="-459104"/>
            <a:ext cx="2114947" cy="1966900"/>
          </a:xfrm>
          <a:prstGeom prst="rect">
            <a:avLst/>
          </a:prstGeom>
        </p:spPr>
      </p:pic>
    </p:spTree>
    <p:extLst>
      <p:ext uri="{BB962C8B-B14F-4D97-AF65-F5344CB8AC3E}">
        <p14:creationId xmlns:p14="http://schemas.microsoft.com/office/powerpoint/2010/main" val="165771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382999" y="326874"/>
            <a:ext cx="1252263" cy="1164605"/>
          </a:xfrm>
          <a:prstGeom prst="rect">
            <a:avLst/>
          </a:prstGeom>
        </p:spPr>
      </p:pic>
      <p:sp>
        <p:nvSpPr>
          <p:cNvPr id="11" name="TextBox 11"/>
          <p:cNvSpPr txBox="1"/>
          <p:nvPr/>
        </p:nvSpPr>
        <p:spPr>
          <a:xfrm>
            <a:off x="3848100" y="723900"/>
            <a:ext cx="10591800" cy="2026196"/>
          </a:xfrm>
          <a:prstGeom prst="rect">
            <a:avLst/>
          </a:prstGeom>
        </p:spPr>
        <p:txBody>
          <a:bodyPr wrap="square" lIns="0" tIns="0" rIns="0" bIns="0" rtlCol="0" anchor="t">
            <a:spAutoFit/>
          </a:bodyPr>
          <a:lstStyle/>
          <a:p>
            <a:pPr algn="ctr">
              <a:lnSpc>
                <a:spcPts val="7920"/>
              </a:lnSpc>
            </a:pPr>
            <a:r>
              <a:rPr lang="en-US" sz="6000" spc="-72" dirty="0">
                <a:solidFill>
                  <a:srgbClr val="FFFFFF"/>
                </a:solidFill>
                <a:latin typeface="Muli Bold"/>
              </a:rPr>
              <a:t>Risks, Challenges and Dependencies</a:t>
            </a:r>
          </a:p>
        </p:txBody>
      </p:sp>
      <p:sp>
        <p:nvSpPr>
          <p:cNvPr id="29" name="TextBox 7">
            <a:extLst>
              <a:ext uri="{FF2B5EF4-FFF2-40B4-BE49-F238E27FC236}">
                <a16:creationId xmlns:a16="http://schemas.microsoft.com/office/drawing/2014/main" id="{DCE9324A-178D-4B4D-85B3-676C084302D8}"/>
              </a:ext>
            </a:extLst>
          </p:cNvPr>
          <p:cNvSpPr txBox="1"/>
          <p:nvPr/>
        </p:nvSpPr>
        <p:spPr>
          <a:xfrm>
            <a:off x="1600200" y="2782469"/>
            <a:ext cx="16192500" cy="2361031"/>
          </a:xfrm>
          <a:prstGeom prst="rect">
            <a:avLst/>
          </a:prstGeom>
        </p:spPr>
        <p:txBody>
          <a:bodyPr wrap="square" lIns="0" tIns="0" rIns="0" bIns="0" rtlCol="0" anchor="t">
            <a:spAutoFit/>
          </a:bodyPr>
          <a:lstStyle/>
          <a:p>
            <a:pP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Risks:</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1. Differentiating between the types of watermarks.</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2. Removing Personal Data from the Accepted photos.</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3. Enhancing the image meanwhile not degrading the quality of the input image.</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4. Providing an efficient output from the model.</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p:txBody>
      </p:sp>
      <p:pic>
        <p:nvPicPr>
          <p:cNvPr id="31" name="Graphic 30">
            <a:extLst>
              <a:ext uri="{FF2B5EF4-FFF2-40B4-BE49-F238E27FC236}">
                <a16:creationId xmlns:a16="http://schemas.microsoft.com/office/drawing/2014/main" id="{8386537B-20CA-45C8-8AC9-49A121B747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812" y="6782967"/>
            <a:ext cx="4438165" cy="2780133"/>
          </a:xfrm>
          <a:prstGeom prst="rect">
            <a:avLst/>
          </a:prstGeom>
        </p:spPr>
      </p:pic>
      <p:sp>
        <p:nvSpPr>
          <p:cNvPr id="33" name="TextBox 32">
            <a:extLst>
              <a:ext uri="{FF2B5EF4-FFF2-40B4-BE49-F238E27FC236}">
                <a16:creationId xmlns:a16="http://schemas.microsoft.com/office/drawing/2014/main" id="{F5A523B5-5402-4B56-8C1A-30FCDF2C7A6A}"/>
              </a:ext>
            </a:extLst>
          </p:cNvPr>
          <p:cNvSpPr txBox="1"/>
          <p:nvPr/>
        </p:nvSpPr>
        <p:spPr>
          <a:xfrm>
            <a:off x="7865130" y="4968361"/>
            <a:ext cx="9144000" cy="2256387"/>
          </a:xfrm>
          <a:prstGeom prst="rect">
            <a:avLst/>
          </a:prstGeom>
          <a:noFill/>
        </p:spPr>
        <p:txBody>
          <a:bodyPr wrap="square">
            <a:spAutoFit/>
          </a:bodyPr>
          <a:lstStyle/>
          <a:p>
            <a:pPr algn="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Challenges:</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a:p>
            <a:pPr marL="342900" lvl="0" indent="-342900" algn="r">
              <a:lnSpc>
                <a:spcPct val="115000"/>
              </a:lnSpc>
              <a:buFont typeface="+mj-lt"/>
              <a:buAutoNum type="arabicPeriod"/>
            </a:pPr>
            <a:r>
              <a:rPr lang="en-US" sz="2400" dirty="0">
                <a:solidFill>
                  <a:schemeClr val="bg2"/>
                </a:solidFill>
                <a:effectLst/>
                <a:latin typeface="Muli Regular" panose="020B0604020202020204" charset="0"/>
                <a:ea typeface="Calibri" panose="020F0502020204030204" pitchFamily="34" charset="0"/>
                <a:cs typeface="Times New Roman" panose="02020603050405020304" pitchFamily="18" charset="0"/>
              </a:rPr>
              <a:t>Low Resolution</a:t>
            </a:r>
            <a:endParaRPr lang="en-IN" sz="2400" dirty="0">
              <a:solidFill>
                <a:schemeClr val="bg2"/>
              </a:solidFill>
              <a:effectLst/>
              <a:latin typeface="Muli Regular" panose="020B0604020202020204" charset="0"/>
              <a:ea typeface="Calibri" panose="020F0502020204030204" pitchFamily="34" charset="0"/>
              <a:cs typeface="Times New Roman" panose="02020603050405020304" pitchFamily="18" charset="0"/>
            </a:endParaRPr>
          </a:p>
          <a:p>
            <a:pPr marL="342900" lvl="0" indent="-342900" algn="r">
              <a:lnSpc>
                <a:spcPct val="115000"/>
              </a:lnSpc>
              <a:buFont typeface="+mj-lt"/>
              <a:buAutoNum type="arabicPeriod"/>
            </a:pPr>
            <a:r>
              <a:rPr lang="en-US" sz="2400" dirty="0">
                <a:solidFill>
                  <a:schemeClr val="bg2"/>
                </a:solidFill>
                <a:effectLst/>
                <a:latin typeface="Muli Regular" panose="020B0604020202020204" charset="0"/>
                <a:ea typeface="Calibri" panose="020F0502020204030204" pitchFamily="34" charset="0"/>
                <a:cs typeface="Times New Roman" panose="02020603050405020304" pitchFamily="18" charset="0"/>
              </a:rPr>
              <a:t>Varying Illumination</a:t>
            </a:r>
            <a:endParaRPr lang="en-IN" sz="2400" dirty="0">
              <a:solidFill>
                <a:schemeClr val="bg2"/>
              </a:solidFill>
              <a:effectLst/>
              <a:latin typeface="Muli Regular" panose="020B0604020202020204" charset="0"/>
              <a:ea typeface="Calibri" panose="020F0502020204030204" pitchFamily="34" charset="0"/>
              <a:cs typeface="Times New Roman" panose="02020603050405020304" pitchFamily="18" charset="0"/>
            </a:endParaRPr>
          </a:p>
          <a:p>
            <a:pPr marL="342900" lvl="0" indent="-342900" algn="r">
              <a:lnSpc>
                <a:spcPct val="115000"/>
              </a:lnSpc>
              <a:buFont typeface="+mj-lt"/>
              <a:buAutoNum type="arabicPeriod"/>
            </a:pPr>
            <a:r>
              <a:rPr lang="en-US" sz="2400" dirty="0">
                <a:solidFill>
                  <a:schemeClr val="bg2"/>
                </a:solidFill>
                <a:effectLst/>
                <a:latin typeface="Muli Regular" panose="020B0604020202020204" charset="0"/>
                <a:ea typeface="Calibri" panose="020F0502020204030204" pitchFamily="34" charset="0"/>
                <a:cs typeface="Times New Roman" panose="02020603050405020304" pitchFamily="18" charset="0"/>
              </a:rPr>
              <a:t>Occlusion</a:t>
            </a:r>
            <a:endParaRPr lang="en-IN" sz="2400" dirty="0">
              <a:solidFill>
                <a:schemeClr val="bg2"/>
              </a:solidFill>
              <a:effectLst/>
              <a:latin typeface="Muli Regular" panose="020B0604020202020204" charset="0"/>
              <a:ea typeface="Calibri" panose="020F0502020204030204" pitchFamily="34" charset="0"/>
              <a:cs typeface="Times New Roman" panose="02020603050405020304" pitchFamily="18" charset="0"/>
            </a:endParaRPr>
          </a:p>
          <a:p>
            <a:pPr marL="342900" lvl="0" indent="-342900" algn="r">
              <a:lnSpc>
                <a:spcPct val="115000"/>
              </a:lnSpc>
              <a:spcAft>
                <a:spcPts val="1000"/>
              </a:spcAft>
              <a:buFont typeface="+mj-lt"/>
              <a:buAutoNum type="arabicPeriod"/>
            </a:pPr>
            <a:r>
              <a:rPr lang="en-US" sz="2400" dirty="0">
                <a:solidFill>
                  <a:schemeClr val="bg2"/>
                </a:solidFill>
                <a:effectLst/>
                <a:latin typeface="Muli Regular" panose="020B0604020202020204" charset="0"/>
                <a:ea typeface="Calibri" panose="020F0502020204030204" pitchFamily="34" charset="0"/>
                <a:cs typeface="Times New Roman" panose="02020603050405020304" pitchFamily="18" charset="0"/>
              </a:rPr>
              <a:t>Background Noise</a:t>
            </a:r>
            <a:endParaRPr lang="en-IN" sz="2400" dirty="0">
              <a:solidFill>
                <a:schemeClr val="bg2"/>
              </a:solidFill>
              <a:effectLst/>
              <a:latin typeface="Muli Regular" panose="020B0604020202020204"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B78B4765-2076-403A-B89D-108404DB2786}"/>
              </a:ext>
            </a:extLst>
          </p:cNvPr>
          <p:cNvSpPr txBox="1"/>
          <p:nvPr/>
        </p:nvSpPr>
        <p:spPr>
          <a:xfrm>
            <a:off x="5105400" y="7226562"/>
            <a:ext cx="10820399" cy="2256387"/>
          </a:xfrm>
          <a:prstGeom prst="rect">
            <a:avLst/>
          </a:prstGeom>
          <a:noFill/>
        </p:spPr>
        <p:txBody>
          <a:bodyPr wrap="square">
            <a:spAutoFit/>
          </a:bodyPr>
          <a:lstStyle/>
          <a:p>
            <a:pPr>
              <a:lnSpc>
                <a:spcPct val="107000"/>
              </a:lnSpc>
              <a:spcAft>
                <a:spcPts val="800"/>
              </a:spcAft>
            </a:pPr>
            <a:r>
              <a:rPr lang="en-GB"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rPr>
              <a:t>Dependencies:</a:t>
            </a:r>
            <a:endParaRPr lang="en-IN" sz="2400" dirty="0">
              <a:solidFill>
                <a:schemeClr val="bg2"/>
              </a:solidFill>
              <a:effectLst/>
              <a:latin typeface="Muli Regular" panose="020B060402020202020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400" dirty="0">
                <a:solidFill>
                  <a:schemeClr val="bg2"/>
                </a:solidFill>
                <a:effectLst/>
                <a:latin typeface="Muli Regular" panose="020B0604020202020204" charset="0"/>
                <a:ea typeface="Calibri" panose="020F0502020204030204" pitchFamily="34" charset="0"/>
                <a:cs typeface="Times New Roman" panose="02020603050405020304" pitchFamily="18" charset="0"/>
              </a:rPr>
              <a:t>Machine Learning </a:t>
            </a:r>
            <a:endParaRPr lang="en-IN" sz="2400" dirty="0">
              <a:solidFill>
                <a:schemeClr val="bg2"/>
              </a:solidFill>
              <a:effectLst/>
              <a:latin typeface="Muli Regular" panose="020B060402020202020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solidFill>
                  <a:schemeClr val="bg2"/>
                </a:solidFill>
                <a:effectLst/>
                <a:latin typeface="Muli Regular" panose="020B0604020202020204" charset="0"/>
                <a:ea typeface="Calibri" panose="020F0502020204030204" pitchFamily="34" charset="0"/>
                <a:cs typeface="Times New Roman" panose="02020603050405020304" pitchFamily="18" charset="0"/>
              </a:rPr>
              <a:t>Libraries – </a:t>
            </a:r>
            <a:r>
              <a:rPr lang="en-US" sz="2400" dirty="0">
                <a:solidFill>
                  <a:schemeClr val="bg2"/>
                </a:solidFill>
                <a:effectLst/>
                <a:latin typeface="Muli Regular" panose="020B0604020202020204" charset="0"/>
                <a:ea typeface="Calibri" panose="020F0502020204030204" pitchFamily="34" charset="0"/>
                <a:cs typeface="Calibri" panose="020F0502020204030204" pitchFamily="34" charset="0"/>
              </a:rPr>
              <a:t>OpenCV, Pillow, Tesseract, </a:t>
            </a:r>
            <a:r>
              <a:rPr lang="en-US" sz="2400" dirty="0" err="1">
                <a:solidFill>
                  <a:schemeClr val="bg2"/>
                </a:solidFill>
                <a:effectLst/>
                <a:latin typeface="Muli Regular" panose="020B0604020202020204" charset="0"/>
                <a:ea typeface="Calibri" panose="020F0502020204030204" pitchFamily="34" charset="0"/>
                <a:cs typeface="Calibri" panose="020F0502020204030204" pitchFamily="34" charset="0"/>
              </a:rPr>
              <a:t>Tensorflow</a:t>
            </a:r>
            <a:r>
              <a:rPr lang="en-US" sz="2400" dirty="0">
                <a:solidFill>
                  <a:schemeClr val="bg2"/>
                </a:solidFill>
                <a:effectLst/>
                <a:latin typeface="Muli Regular" panose="020B0604020202020204" charset="0"/>
                <a:ea typeface="Calibri" panose="020F0502020204030204" pitchFamily="34" charset="0"/>
                <a:cs typeface="Calibri" panose="020F0502020204030204" pitchFamily="34" charset="0"/>
              </a:rPr>
              <a:t>, Scikit-Image, SciPy, Matplotlib, NumPy.</a:t>
            </a:r>
            <a:endParaRPr lang="en-IN" sz="2400" dirty="0">
              <a:solidFill>
                <a:schemeClr val="bg2"/>
              </a:solidFill>
              <a:effectLst/>
              <a:latin typeface="Muli Regular" panose="020B060402020202020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solidFill>
                  <a:schemeClr val="bg2"/>
                </a:solidFill>
                <a:effectLst/>
                <a:latin typeface="Muli Regular" panose="020B0604020202020204" charset="0"/>
                <a:ea typeface="Calibri" panose="020F0502020204030204" pitchFamily="34" charset="0"/>
                <a:cs typeface="Calibri" panose="020F0502020204030204" pitchFamily="34" charset="0"/>
              </a:rPr>
              <a:t>Deep Learning – CNN &amp; ANN</a:t>
            </a:r>
            <a:endParaRPr lang="en-IN" sz="2400" dirty="0">
              <a:solidFill>
                <a:schemeClr val="bg2"/>
              </a:solidFill>
              <a:effectLst/>
              <a:latin typeface="Muli Regular" panose="020B060402020202020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002000" y="-190500"/>
            <a:ext cx="2114947" cy="1966900"/>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173053" y="8572500"/>
            <a:ext cx="2114947" cy="1966900"/>
          </a:xfrm>
          <a:prstGeom prst="rect">
            <a:avLst/>
          </a:prstGeom>
        </p:spPr>
      </p:pic>
      <p:sp>
        <p:nvSpPr>
          <p:cNvPr id="8" name="TextBox 8"/>
          <p:cNvSpPr txBox="1"/>
          <p:nvPr/>
        </p:nvSpPr>
        <p:spPr>
          <a:xfrm>
            <a:off x="1061357" y="952500"/>
            <a:ext cx="11772900" cy="1013098"/>
          </a:xfrm>
          <a:prstGeom prst="rect">
            <a:avLst/>
          </a:prstGeom>
        </p:spPr>
        <p:txBody>
          <a:bodyPr wrap="square" lIns="0" tIns="0" rIns="0" bIns="0" rtlCol="0" anchor="t">
            <a:spAutoFit/>
          </a:bodyPr>
          <a:lstStyle/>
          <a:p>
            <a:pPr>
              <a:lnSpc>
                <a:spcPts val="7920"/>
              </a:lnSpc>
            </a:pPr>
            <a:r>
              <a:rPr lang="en-US" sz="7200" spc="-72" dirty="0">
                <a:solidFill>
                  <a:srgbClr val="7030A0"/>
                </a:solidFill>
                <a:latin typeface="Muli Bold"/>
              </a:rPr>
              <a:t>Future Enhancement</a:t>
            </a:r>
          </a:p>
        </p:txBody>
      </p:sp>
      <p:pic>
        <p:nvPicPr>
          <p:cNvPr id="7" name="Graphic 6">
            <a:extLst>
              <a:ext uri="{FF2B5EF4-FFF2-40B4-BE49-F238E27FC236}">
                <a16:creationId xmlns:a16="http://schemas.microsoft.com/office/drawing/2014/main" id="{0B205FF5-50E3-4A46-A67C-DCD74E8F04E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4800" y="7558368"/>
            <a:ext cx="4000500" cy="2413457"/>
          </a:xfrm>
          <a:prstGeom prst="rect">
            <a:avLst/>
          </a:prstGeom>
        </p:spPr>
      </p:pic>
      <p:sp>
        <p:nvSpPr>
          <p:cNvPr id="10" name="TextBox 7">
            <a:extLst>
              <a:ext uri="{FF2B5EF4-FFF2-40B4-BE49-F238E27FC236}">
                <a16:creationId xmlns:a16="http://schemas.microsoft.com/office/drawing/2014/main" id="{F6145A5B-D57A-4885-B864-91EEB55E3FF2}"/>
              </a:ext>
            </a:extLst>
          </p:cNvPr>
          <p:cNvSpPr txBox="1"/>
          <p:nvPr/>
        </p:nvSpPr>
        <p:spPr>
          <a:xfrm>
            <a:off x="1061357" y="3009900"/>
            <a:ext cx="14105812" cy="1448538"/>
          </a:xfrm>
          <a:prstGeom prst="rect">
            <a:avLst/>
          </a:prstGeom>
        </p:spPr>
        <p:txBody>
          <a:bodyPr wrap="square" lIns="0" tIns="0" rIns="0" bIns="0" rtlCol="0" anchor="t">
            <a:spAutoFit/>
          </a:bodyPr>
          <a:lstStyle/>
          <a:p>
            <a:pPr marL="342900" lvl="0" indent="-342900">
              <a:lnSpc>
                <a:spcPct val="115000"/>
              </a:lnSpc>
              <a:spcAft>
                <a:spcPts val="1000"/>
              </a:spcAft>
              <a:buFont typeface="+mj-lt"/>
              <a:buAutoNum type="arabicPeriod"/>
            </a:pPr>
            <a:r>
              <a:rPr lang="en-US" sz="2800" dirty="0">
                <a:solidFill>
                  <a:srgbClr val="7030A0"/>
                </a:solidFill>
                <a:effectLst/>
                <a:latin typeface="Muli Regular" panose="020B0604020202020204" charset="0"/>
                <a:ea typeface="Calibri" panose="020F0502020204030204" pitchFamily="34" charset="0"/>
                <a:cs typeface="Times New Roman" panose="02020603050405020304" pitchFamily="18" charset="0"/>
              </a:rPr>
              <a:t>Social Media Handle </a:t>
            </a:r>
            <a:r>
              <a:rPr lang="en-US" sz="2800" dirty="0">
                <a:effectLst/>
                <a:latin typeface="Muli Regular" panose="020B0604020202020204" charset="0"/>
                <a:ea typeface="Calibri" panose="020F0502020204030204" pitchFamily="34" charset="0"/>
                <a:cs typeface="Times New Roman" panose="02020603050405020304" pitchFamily="18" charset="0"/>
              </a:rPr>
              <a:t>– In case of a group photo the model could learn about how a person looks, by following and obtaining </a:t>
            </a:r>
            <a:r>
              <a:rPr lang="en-US" sz="2800" dirty="0">
                <a:latin typeface="Muli Regular" panose="020B0604020202020204" charset="0"/>
                <a:ea typeface="Calibri" panose="020F0502020204030204" pitchFamily="34" charset="0"/>
                <a:cs typeface="Times New Roman" panose="02020603050405020304" pitchFamily="18" charset="0"/>
              </a:rPr>
              <a:t>their</a:t>
            </a:r>
            <a:r>
              <a:rPr lang="en-US" sz="2800" dirty="0">
                <a:effectLst/>
                <a:latin typeface="Muli Regular" panose="020B0604020202020204" charset="0"/>
                <a:ea typeface="Calibri" panose="020F0502020204030204" pitchFamily="34" charset="0"/>
                <a:cs typeface="Times New Roman" panose="02020603050405020304" pitchFamily="18" charset="0"/>
              </a:rPr>
              <a:t> photos from </a:t>
            </a:r>
            <a:r>
              <a:rPr lang="en-US" sz="2800" dirty="0">
                <a:latin typeface="Muli Regular" panose="020B0604020202020204" charset="0"/>
                <a:ea typeface="Calibri" panose="020F0502020204030204" pitchFamily="34" charset="0"/>
                <a:cs typeface="Times New Roman" panose="02020603050405020304" pitchFamily="18" charset="0"/>
              </a:rPr>
              <a:t>their</a:t>
            </a:r>
            <a:r>
              <a:rPr lang="en-US" sz="2800" dirty="0">
                <a:effectLst/>
                <a:latin typeface="Muli Regular" panose="020B0604020202020204" charset="0"/>
                <a:ea typeface="Calibri" panose="020F0502020204030204" pitchFamily="34" charset="0"/>
                <a:cs typeface="Times New Roman" panose="02020603050405020304" pitchFamily="18" charset="0"/>
              </a:rPr>
              <a:t> social media handles and selecting the best one out of the given scenario.</a:t>
            </a:r>
            <a:endParaRPr lang="en-IN" sz="2800" dirty="0">
              <a:effectLst/>
              <a:latin typeface="Muli Regular" panose="020B0604020202020204" charset="0"/>
              <a:ea typeface="Calibri" panose="020F0502020204030204" pitchFamily="34" charset="0"/>
              <a:cs typeface="Times New Roman" panose="02020603050405020304" pitchFamily="18" charset="0"/>
            </a:endParaRPr>
          </a:p>
        </p:txBody>
      </p:sp>
      <p:sp>
        <p:nvSpPr>
          <p:cNvPr id="11" name="TextBox 7">
            <a:extLst>
              <a:ext uri="{FF2B5EF4-FFF2-40B4-BE49-F238E27FC236}">
                <a16:creationId xmlns:a16="http://schemas.microsoft.com/office/drawing/2014/main" id="{7671532C-A231-4A58-B5A9-B3ECA7B20AC7}"/>
              </a:ext>
            </a:extLst>
          </p:cNvPr>
          <p:cNvSpPr txBox="1"/>
          <p:nvPr/>
        </p:nvSpPr>
        <p:spPr>
          <a:xfrm>
            <a:off x="1061356" y="5041942"/>
            <a:ext cx="14483443" cy="953018"/>
          </a:xfrm>
          <a:prstGeom prst="rect">
            <a:avLst/>
          </a:prstGeom>
        </p:spPr>
        <p:txBody>
          <a:bodyPr wrap="square" lIns="0" tIns="0" rIns="0" bIns="0" rtlCol="0" anchor="t">
            <a:spAutoFit/>
          </a:bodyPr>
          <a:lstStyle/>
          <a:p>
            <a:pPr lvl="0">
              <a:lnSpc>
                <a:spcPct val="115000"/>
              </a:lnSpc>
              <a:spcAft>
                <a:spcPts val="1000"/>
              </a:spcAft>
            </a:pPr>
            <a:r>
              <a:rPr lang="en-US" sz="2800" dirty="0">
                <a:solidFill>
                  <a:srgbClr val="7030A0"/>
                </a:solidFill>
                <a:effectLst/>
                <a:latin typeface="Muli Regular" panose="020B0604020202020204" charset="0"/>
                <a:ea typeface="Calibri" panose="020F0502020204030204" pitchFamily="34" charset="0"/>
                <a:cs typeface="Times New Roman" panose="02020603050405020304" pitchFamily="18" charset="0"/>
              </a:rPr>
              <a:t>2. Confidentiality</a:t>
            </a:r>
            <a:r>
              <a:rPr lang="en-US" sz="2800" dirty="0">
                <a:effectLst/>
                <a:latin typeface="Muli Regular" panose="020B0604020202020204" charset="0"/>
                <a:ea typeface="Calibri" panose="020F0502020204030204" pitchFamily="34" charset="0"/>
                <a:cs typeface="Times New Roman" panose="02020603050405020304" pitchFamily="18" charset="0"/>
              </a:rPr>
              <a:t> - Identifying the source of image in case of presence of a watermark on images to notify the user about the presence of image on some other sites.</a:t>
            </a:r>
            <a:endParaRPr lang="en-IN" sz="2800" dirty="0">
              <a:effectLst/>
              <a:latin typeface="Muli Regular" panose="020B060402020202020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167169" y="342900"/>
            <a:ext cx="2114947" cy="1966900"/>
          </a:xfrm>
          <a:prstGeom prst="rect">
            <a:avLst/>
          </a:prstGeom>
        </p:spPr>
      </p:pic>
      <p:sp>
        <p:nvSpPr>
          <p:cNvPr id="8" name="TextBox 8"/>
          <p:cNvSpPr txBox="1"/>
          <p:nvPr/>
        </p:nvSpPr>
        <p:spPr>
          <a:xfrm>
            <a:off x="1061357" y="952500"/>
            <a:ext cx="11772900" cy="1013098"/>
          </a:xfrm>
          <a:prstGeom prst="rect">
            <a:avLst/>
          </a:prstGeom>
        </p:spPr>
        <p:txBody>
          <a:bodyPr wrap="square" lIns="0" tIns="0" rIns="0" bIns="0" rtlCol="0" anchor="t">
            <a:spAutoFit/>
          </a:bodyPr>
          <a:lstStyle/>
          <a:p>
            <a:pPr>
              <a:lnSpc>
                <a:spcPts val="7920"/>
              </a:lnSpc>
            </a:pPr>
            <a:r>
              <a:rPr lang="en-US" sz="7200" spc="-72" dirty="0">
                <a:solidFill>
                  <a:srgbClr val="7030A0"/>
                </a:solidFill>
                <a:latin typeface="Muli Bold"/>
              </a:rPr>
              <a:t>Anything Else</a:t>
            </a:r>
          </a:p>
        </p:txBody>
      </p:sp>
      <p:sp>
        <p:nvSpPr>
          <p:cNvPr id="10" name="TextBox 7">
            <a:extLst>
              <a:ext uri="{FF2B5EF4-FFF2-40B4-BE49-F238E27FC236}">
                <a16:creationId xmlns:a16="http://schemas.microsoft.com/office/drawing/2014/main" id="{F6145A5B-D57A-4885-B864-91EEB55E3FF2}"/>
              </a:ext>
            </a:extLst>
          </p:cNvPr>
          <p:cNvSpPr txBox="1"/>
          <p:nvPr/>
        </p:nvSpPr>
        <p:spPr>
          <a:xfrm>
            <a:off x="1061357" y="3009900"/>
            <a:ext cx="14105812" cy="1448538"/>
          </a:xfrm>
          <a:prstGeom prst="rect">
            <a:avLst/>
          </a:prstGeom>
        </p:spPr>
        <p:txBody>
          <a:bodyPr wrap="square" lIns="0" tIns="0" rIns="0" bIns="0" rtlCol="0" anchor="t">
            <a:spAutoFit/>
          </a:bodyPr>
          <a:lstStyle/>
          <a:p>
            <a:pPr lvl="0">
              <a:lnSpc>
                <a:spcPct val="115000"/>
              </a:lnSpc>
              <a:spcAft>
                <a:spcPts val="1000"/>
              </a:spcAft>
            </a:pPr>
            <a:r>
              <a:rPr lang="en-US" sz="2800" b="0" i="0" u="none" strike="noStrike" baseline="0" dirty="0">
                <a:latin typeface="Muli Regular" panose="020B0604020202020204" charset="0"/>
              </a:rPr>
              <a:t>We are highly inspired by the idea of developing a product which would be used by the people of our country for enhancing their lives . We are thankful for the opportunity and are looking forward to work on this project. </a:t>
            </a:r>
            <a:endParaRPr lang="en-IN" sz="2800" dirty="0">
              <a:effectLst/>
              <a:latin typeface="Muli Regular" panose="020B0604020202020204" charset="0"/>
              <a:ea typeface="Calibri" panose="020F0502020204030204" pitchFamily="34" charset="0"/>
              <a:cs typeface="Times New Roman" panose="02020603050405020304" pitchFamily="18" charset="0"/>
            </a:endParaRPr>
          </a:p>
        </p:txBody>
      </p:sp>
      <p:pic>
        <p:nvPicPr>
          <p:cNvPr id="5" name="Graphic 4">
            <a:extLst>
              <a:ext uri="{FF2B5EF4-FFF2-40B4-BE49-F238E27FC236}">
                <a16:creationId xmlns:a16="http://schemas.microsoft.com/office/drawing/2014/main" id="{31973625-C926-44F5-B37B-581BEF131A8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8700" y="6896100"/>
            <a:ext cx="4352925" cy="2947867"/>
          </a:xfrm>
          <a:prstGeom prst="rect">
            <a:avLst/>
          </a:prstGeom>
        </p:spPr>
      </p:pic>
      <p:pic>
        <p:nvPicPr>
          <p:cNvPr id="9" name="Graphic 8">
            <a:extLst>
              <a:ext uri="{FF2B5EF4-FFF2-40B4-BE49-F238E27FC236}">
                <a16:creationId xmlns:a16="http://schemas.microsoft.com/office/drawing/2014/main" id="{D6EB8E02-A5B7-412C-9EAA-0C284714E6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833459" y="8149047"/>
            <a:ext cx="1425841" cy="1694920"/>
          </a:xfrm>
          <a:prstGeom prst="rect">
            <a:avLst/>
          </a:prstGeom>
        </p:spPr>
      </p:pic>
    </p:spTree>
    <p:extLst>
      <p:ext uri="{BB962C8B-B14F-4D97-AF65-F5344CB8AC3E}">
        <p14:creationId xmlns:p14="http://schemas.microsoft.com/office/powerpoint/2010/main" val="59593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391</TotalTime>
  <Words>837</Words>
  <Application>Microsoft Office PowerPoint</Application>
  <PresentationFormat>Custom</PresentationFormat>
  <Paragraphs>69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Muli Regular</vt:lpstr>
      <vt:lpstr>Calibri</vt:lpstr>
      <vt:lpstr>Muli Bold</vt:lpstr>
      <vt:lpstr>Arial</vt:lpstr>
      <vt:lpstr>Inknut Antiqua Medium</vt:lpstr>
      <vt:lpstr>MuktaMahee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Illustrative Technology Startup Pitch Deck Responsive Presentation</dc:title>
  <cp:lastModifiedBy>Himanshu Giri</cp:lastModifiedBy>
  <cp:revision>13</cp:revision>
  <dcterms:created xsi:type="dcterms:W3CDTF">2006-08-16T00:00:00Z</dcterms:created>
  <dcterms:modified xsi:type="dcterms:W3CDTF">2021-07-23T06:08:42Z</dcterms:modified>
  <dc:identifier>DAEkQKUAc-M</dc:identifier>
</cp:coreProperties>
</file>