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H5wB9Z1aSAEEhZMymMAukipkl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784e014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3784e0140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79d7083dc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79d7083d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4c782b980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4c782b98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4c782b980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34c782b980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4c782b980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4c782b980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784e01403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3784e01403_2_2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Bajaj Financial Securities Limited" id="13" name="Google Shape;13;p10"/>
          <p:cNvPicPr preferRelativeResize="0"/>
          <p:nvPr/>
        </p:nvPicPr>
        <p:blipFill rotWithShape="1">
          <a:blip r:embed="rId2">
            <a:alphaModFix/>
          </a:blip>
          <a:srcRect b="33386" l="7187" r="8438" t="9786"/>
          <a:stretch/>
        </p:blipFill>
        <p:spPr>
          <a:xfrm>
            <a:off x="10210800" y="85726"/>
            <a:ext cx="1838324" cy="51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43" y="-307750"/>
            <a:ext cx="1430113" cy="1430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784e01403_0_0"/>
          <p:cNvSpPr txBox="1"/>
          <p:nvPr/>
        </p:nvSpPr>
        <p:spPr>
          <a:xfrm>
            <a:off x="1228350" y="2641500"/>
            <a:ext cx="97353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1430"/>
              <a:buFont typeface="Calibri"/>
              <a:buNone/>
            </a:pPr>
            <a:r>
              <a:rPr b="1" lang="en-IN" sz="463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SNAP Product Co-Purchasing Networks</a:t>
            </a:r>
            <a:endParaRPr b="1" sz="4630">
              <a:solidFill>
                <a:srgbClr val="5D2A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1379d7083dc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00" y="673225"/>
            <a:ext cx="5372876" cy="55115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" name="Google Shape;143;g1379d7083dc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9400" y="673225"/>
            <a:ext cx="5372875" cy="555679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4" name="Google Shape;144;g1379d7083dc_3_0"/>
          <p:cNvSpPr txBox="1"/>
          <p:nvPr/>
        </p:nvSpPr>
        <p:spPr>
          <a:xfrm>
            <a:off x="4161600" y="6319425"/>
            <a:ext cx="386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/>
              <a:t>Screenshots From API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/>
        </p:nvSpPr>
        <p:spPr>
          <a:xfrm>
            <a:off x="566682" y="25312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Conclusion </a:t>
            </a:r>
            <a:endParaRPr/>
          </a:p>
        </p:txBody>
      </p:sp>
      <p:sp>
        <p:nvSpPr>
          <p:cNvPr id="150" name="Google Shape;150;p8"/>
          <p:cNvSpPr txBox="1"/>
          <p:nvPr/>
        </p:nvSpPr>
        <p:spPr>
          <a:xfrm>
            <a:off x="566675" y="1722325"/>
            <a:ext cx="10515600" cy="50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2173"/>
              <a:buFont typeface="Arial"/>
              <a:buNone/>
            </a:pPr>
            <a:r>
              <a:rPr b="1" lang="en-IN"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IN"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cope</a:t>
            </a:r>
            <a:endParaRPr b="1" sz="4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2173"/>
              <a:buFont typeface="Arial"/>
              <a:buNone/>
            </a:pPr>
            <a:r>
              <a:rPr lang="en-IN"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Concept c</a:t>
            </a:r>
            <a:r>
              <a:rPr lang="en-IN"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 be applied to all e-commerce platforms </a:t>
            </a:r>
            <a:endParaRPr sz="4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2173"/>
              <a:buFont typeface="Arial"/>
              <a:buNone/>
            </a:pPr>
            <a:r>
              <a:rPr lang="en-IN"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4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IN"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Ease of implementation</a:t>
            </a:r>
            <a:endParaRPr b="1" sz="4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IN"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It is challenging to implement on new platforms, as each platform has its own properties and constraints - Manpower intensive.</a:t>
            </a:r>
            <a:endParaRPr sz="4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4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IN"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  <a:endParaRPr b="1" sz="4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IN"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Can be scaled to large domains by using efficient pre-processing</a:t>
            </a:r>
            <a:endParaRPr sz="4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4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IN"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Single layer recommendation engine will not suffice for extremely large data, a multi-layered approach is required</a:t>
            </a:r>
            <a:endParaRPr sz="4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830"/>
              <a:buFont typeface="Arial"/>
              <a:buNone/>
            </a:pPr>
            <a:r>
              <a:t/>
            </a:r>
            <a:endParaRPr sz="3083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830"/>
              <a:buFont typeface="Arial"/>
              <a:buNone/>
            </a:pPr>
            <a:r>
              <a:t/>
            </a:r>
            <a:endParaRPr sz="3083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4c782b980_1_5"/>
          <p:cNvSpPr txBox="1"/>
          <p:nvPr>
            <p:ph idx="1" type="body"/>
          </p:nvPr>
        </p:nvSpPr>
        <p:spPr>
          <a:xfrm>
            <a:off x="838200" y="574500"/>
            <a:ext cx="10515600" cy="62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1" lang="en-IN" sz="2400">
                <a:solidFill>
                  <a:schemeClr val="accent1"/>
                </a:solidFill>
              </a:rPr>
              <a:t>How it relates to Bajaj Finserv</a:t>
            </a:r>
            <a:endParaRPr b="1"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1"/>
                </a:solidFill>
              </a:rPr>
              <a:t>Bajaj Mall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accent1"/>
                </a:solidFill>
              </a:rPr>
              <a:t>Overhead</a:t>
            </a:r>
            <a:endParaRPr b="1"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1"/>
                </a:solidFill>
              </a:rPr>
              <a:t>Memory - Intensive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1"/>
                </a:solidFill>
              </a:rPr>
              <a:t>Specialized talent required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accent1"/>
                </a:solidFill>
              </a:rPr>
              <a:t>Future Ideas:</a:t>
            </a:r>
            <a:endParaRPr b="1"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1"/>
                </a:solidFill>
              </a:rPr>
              <a:t>Predict New Relationships Between Products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1"/>
                </a:solidFill>
              </a:rPr>
              <a:t>Classify Spam Products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1"/>
                </a:solidFill>
              </a:rPr>
              <a:t>Cold Start - Product placement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1"/>
                </a:solidFill>
              </a:rPr>
              <a:t>Behavioural patterns (user - graph)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accent1"/>
                </a:solidFill>
              </a:rPr>
              <a:t>User profiling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4c782b980_1_31"/>
          <p:cNvSpPr txBox="1"/>
          <p:nvPr/>
        </p:nvSpPr>
        <p:spPr>
          <a:xfrm>
            <a:off x="534232" y="1075734"/>
            <a:ext cx="9144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Team Phoenix</a:t>
            </a:r>
            <a:endParaRPr/>
          </a:p>
        </p:txBody>
      </p:sp>
      <p:sp>
        <p:nvSpPr>
          <p:cNvPr id="88" name="Google Shape;88;g134c782b980_1_31"/>
          <p:cNvSpPr txBox="1"/>
          <p:nvPr/>
        </p:nvSpPr>
        <p:spPr>
          <a:xfrm>
            <a:off x="534225" y="1818900"/>
            <a:ext cx="9144000" cy="2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Yaswanth Biruduraju|2024|Manipal Institute of Technology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Mihir Agarwal|2024|Manipal Institute of Technology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Pratinav Seth|2024|Manipal Institute of Technology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Siddharth Singh|2024|Manipal Institute of Technology</a:t>
            </a:r>
            <a:endParaRPr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34c782b980_1_31"/>
          <p:cNvSpPr txBox="1"/>
          <p:nvPr/>
        </p:nvSpPr>
        <p:spPr>
          <a:xfrm>
            <a:off x="534232" y="4022709"/>
            <a:ext cx="9144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Mentors</a:t>
            </a:r>
            <a:endParaRPr/>
          </a:p>
        </p:txBody>
      </p:sp>
      <p:sp>
        <p:nvSpPr>
          <p:cNvPr id="90" name="Google Shape;90;g134c782b980_1_31"/>
          <p:cNvSpPr txBox="1"/>
          <p:nvPr/>
        </p:nvSpPr>
        <p:spPr>
          <a:xfrm>
            <a:off x="534225" y="49796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536319" y="1012869"/>
            <a:ext cx="10515600" cy="7021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Problem Statements </a:t>
            </a:r>
            <a:r>
              <a:rPr b="1" lang="en-IN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(SNAP Co-purchasing)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537600" y="2305350"/>
            <a:ext cx="10515600" cy="3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Given the product which the user has selected: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AutoNum type="arabicPeriod"/>
            </a:pPr>
            <a:r>
              <a:rPr lang="en-IN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Displaying similar products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AutoNum type="arabicPeriod"/>
            </a:pPr>
            <a:r>
              <a:rPr lang="en-IN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Recommending products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AutoNum type="arabicPeriod"/>
            </a:pPr>
            <a:r>
              <a:rPr lang="en-IN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Clustering products into confidence levels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AutoNum type="alphaLcPeriod"/>
            </a:pPr>
            <a:r>
              <a:rPr lang="en-IN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Top products in each cluster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AutoNum type="alphaLcPeriod"/>
            </a:pPr>
            <a:r>
              <a:rPr lang="en-IN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Related products using similarity metrics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531648" y="1052217"/>
            <a:ext cx="10515600" cy="68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Data Set 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531650" y="2199225"/>
            <a:ext cx="4708500" cy="4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Calibri"/>
              <a:buChar char="•"/>
            </a:pPr>
            <a:r>
              <a:rPr lang="en-IN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25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alibri"/>
              <a:buChar char="○"/>
            </a:pPr>
            <a:r>
              <a:rPr lang="en-IN" sz="2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Containing information about each product </a:t>
            </a:r>
            <a:endParaRPr sz="2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Calibri"/>
              <a:buChar char="•"/>
            </a:pPr>
            <a:r>
              <a:rPr lang="en-IN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Transactional data</a:t>
            </a:r>
            <a:endParaRPr sz="25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alibri"/>
              <a:buChar char="○"/>
            </a:pPr>
            <a:r>
              <a:rPr lang="en-IN" sz="2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Contains Co-purchase information (i.e edges of the graph)</a:t>
            </a:r>
            <a:endParaRPr sz="2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Both these data sets are combined to make a directed graph, representing the relationship between the nodes.</a:t>
            </a:r>
            <a:endParaRPr sz="2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325" y="1052225"/>
            <a:ext cx="8239675" cy="476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134c782b980_7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775" y="1046750"/>
            <a:ext cx="8239675" cy="476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/>
        </p:nvSpPr>
        <p:spPr>
          <a:xfrm>
            <a:off x="540407" y="39104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Similarity</a:t>
            </a: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540400" y="1937100"/>
            <a:ext cx="7302300" cy="43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Information of similar products are extracted from the metadata using pandas and dask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Enhances user experience drastically as a user is more likely to purchase a product if comparison of prices and features between competing products is shown.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Increases user engagement time - increases likelihood of a purchase.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819" y="107725"/>
            <a:ext cx="223131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/>
        </p:nvSpPr>
        <p:spPr>
          <a:xfrm>
            <a:off x="531648" y="39682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531650" y="2210575"/>
            <a:ext cx="4823100" cy="41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Provides users the best </a:t>
            </a: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based on co-purchasing history using a similarity metric 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Leads to increase in sales per order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ncreases personalization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Leads to i</a:t>
            </a: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ncrease in user engagement - higher likelihood of purchasing a product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480" y="0"/>
            <a:ext cx="241629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4778" y="1146428"/>
            <a:ext cx="4587225" cy="26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/>
          <p:nvPr/>
        </p:nvSpPr>
        <p:spPr>
          <a:xfrm>
            <a:off x="7750425" y="4183025"/>
            <a:ext cx="49263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Red - Recommended edges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Blue - Connected but not recommended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/>
        </p:nvSpPr>
        <p:spPr>
          <a:xfrm>
            <a:off x="505373" y="3952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Clustering based Recommendation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531650" y="1859225"/>
            <a:ext cx="5841600" cy="4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By Clustering we aim to group together products based on the User Experience and Confidence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Reduces cost of exploring the graph, as problems can now be contained in a subgraph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 try to recommend users product of similar categories based on the subgraph using similarity metrics and the most popular items in the subgraph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 b="3293" l="4612" r="4594" t="2871"/>
          <a:stretch/>
        </p:blipFill>
        <p:spPr>
          <a:xfrm>
            <a:off x="6705600" y="610600"/>
            <a:ext cx="4515674" cy="624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784e01403_2_222"/>
          <p:cNvSpPr txBox="1"/>
          <p:nvPr/>
        </p:nvSpPr>
        <p:spPr>
          <a:xfrm>
            <a:off x="505372" y="38595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Unique selling point</a:t>
            </a:r>
            <a:endParaRPr/>
          </a:p>
        </p:txBody>
      </p:sp>
      <p:sp>
        <p:nvSpPr>
          <p:cNvPr id="137" name="Google Shape;137;g13784e01403_2_222"/>
          <p:cNvSpPr txBox="1"/>
          <p:nvPr/>
        </p:nvSpPr>
        <p:spPr>
          <a:xfrm>
            <a:off x="540400" y="1850527"/>
            <a:ext cx="10515600" cy="50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Multiple metrics (Jaccard and Sorensen-Dice indices) are combined to give meaningful recommendations within the cluster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Helpfulness - User reviews have been considered to determine which products are more trustworthy(confidence)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Recommendation: Due to the use of similarity metric, the results can be concentrated to only meaningful recomm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Front End - Our solution is consumed by a end - to - end webapp written using Streamlit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2021-06-30T07:22:47Z</dcterms:created>
  <dc:creator>Sachin Sahni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204728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S9.0.3</vt:lpwstr>
  </property>
</Properties>
</file>