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lvl1pPr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1pPr>
    <a:lvl2pPr indent="2286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2pPr>
    <a:lvl3pPr indent="4572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3pPr>
    <a:lvl4pPr indent="6858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4pPr>
    <a:lvl5pPr indent="9144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5pPr>
    <a:lvl6pPr indent="11430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6pPr>
    <a:lvl7pPr indent="13716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7pPr>
    <a:lvl8pPr indent="16002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8pPr>
    <a:lvl9pPr indent="18288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F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7660F"/>
              </a:solidFill>
              <a:prstDash val="solid"/>
              <a:miter lim="400000"/>
            </a:ln>
          </a:top>
          <a:bottom>
            <a:ln w="12700" cap="flat">
              <a:solidFill>
                <a:srgbClr val="87660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87660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One</a:t>
            </a:r>
            <a:endParaRPr cap="all" sz="3600">
              <a:solidFill>
                <a:srgbClr val="558AAB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Two</a:t>
            </a:r>
            <a:endParaRPr cap="all" sz="3600">
              <a:solidFill>
                <a:srgbClr val="558AAB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Three</a:t>
            </a:r>
            <a:endParaRPr cap="all" sz="3600">
              <a:solidFill>
                <a:srgbClr val="558AAB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Four</a:t>
            </a:r>
            <a:endParaRPr cap="all" sz="3600">
              <a:solidFill>
                <a:srgbClr val="558AAB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78468" y="8356600"/>
            <a:ext cx="1245950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368300" y="8369300"/>
            <a:ext cx="108458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368300" y="9017000"/>
            <a:ext cx="108458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One</a:t>
            </a:r>
            <a:endParaRPr cap="all" sz="2400">
              <a:solidFill>
                <a:srgbClr val="558AAB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Two</a:t>
            </a:r>
            <a:endParaRPr cap="all" sz="2400">
              <a:solidFill>
                <a:srgbClr val="558AAB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Three</a:t>
            </a:r>
            <a:endParaRPr cap="all" sz="2400">
              <a:solidFill>
                <a:srgbClr val="558AAB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Four</a:t>
            </a:r>
            <a:endParaRPr cap="all" sz="2400">
              <a:solidFill>
                <a:srgbClr val="558AAB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1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78468" y="8356600"/>
            <a:ext cx="1245950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45" name="Shape 45"/>
          <p:cNvSpPr/>
          <p:nvPr>
            <p:ph type="title"/>
          </p:nvPr>
        </p:nvSpPr>
        <p:spPr>
          <a:xfrm>
            <a:off x="368300" y="8369300"/>
            <a:ext cx="108458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368300" y="9017000"/>
            <a:ext cx="108458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One</a:t>
            </a:r>
            <a:endParaRPr cap="all" sz="2400">
              <a:solidFill>
                <a:srgbClr val="558AAB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Two</a:t>
            </a:r>
            <a:endParaRPr cap="all" sz="2400">
              <a:solidFill>
                <a:srgbClr val="558AAB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Three</a:t>
            </a:r>
            <a:endParaRPr cap="all" sz="2400">
              <a:solidFill>
                <a:srgbClr val="558AAB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Four</a:t>
            </a:r>
            <a:endParaRPr cap="all" sz="2400">
              <a:solidFill>
                <a:srgbClr val="558AAB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2400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8468" y="89154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/>
        </p:nvSpPr>
        <p:spPr>
          <a:xfrm rot="5400000">
            <a:off x="4960888" y="9198807"/>
            <a:ext cx="59221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/>
        </p:nvSpPr>
        <p:spPr>
          <a:xfrm>
            <a:off x="278468" y="71882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Shape 1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DEDEDE"/>
                </a:solidFill>
              </a:rPr>
              <a:t>Body Level One</a:t>
            </a:r>
            <a:endParaRPr cap="all" sz="4200">
              <a:solidFill>
                <a:srgbClr val="DEDEDE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Two</a:t>
            </a:r>
            <a:endParaRPr cap="all" sz="4500">
              <a:solidFill>
                <a:srgbClr val="DDDDDE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Three</a:t>
            </a:r>
            <a:endParaRPr cap="all" sz="4500">
              <a:solidFill>
                <a:srgbClr val="DDDDDE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Four</a:t>
            </a:r>
            <a:endParaRPr cap="all" sz="4500">
              <a:solidFill>
                <a:srgbClr val="DDDDDE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 4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278468" y="89154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/>
        </p:nvSpPr>
        <p:spPr>
          <a:xfrm rot="5400000">
            <a:off x="4960888" y="9198807"/>
            <a:ext cx="59221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278468" y="71882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20" name="Shape 20"/>
          <p:cNvSpPr/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200">
                <a:solidFill>
                  <a:srgbClr val="DEDEDE"/>
                </a:solidFill>
              </a:rPr>
              <a:t>Body Level One</a:t>
            </a:r>
            <a:endParaRPr cap="all" sz="4200">
              <a:solidFill>
                <a:srgbClr val="DEDEDE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Two</a:t>
            </a:r>
            <a:endParaRPr cap="all" sz="4500">
              <a:solidFill>
                <a:srgbClr val="DDDDDE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Three</a:t>
            </a:r>
            <a:endParaRPr cap="all" sz="4500">
              <a:solidFill>
                <a:srgbClr val="DDDDDE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Four</a:t>
            </a:r>
            <a:endParaRPr cap="all" sz="4500">
              <a:solidFill>
                <a:srgbClr val="DDDDDE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4500">
                <a:solidFill>
                  <a:srgbClr val="DDDDD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1231900" y="3568700"/>
            <a:ext cx="10541000" cy="2628900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DEDEDE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cap="all" sz="65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6500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One</a:t>
            </a:r>
            <a:endParaRPr cap="all" sz="3600">
              <a:solidFill>
                <a:srgbClr val="558AAB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Two</a:t>
            </a:r>
            <a:endParaRPr cap="all" sz="3600">
              <a:solidFill>
                <a:srgbClr val="558AAB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Three</a:t>
            </a:r>
            <a:endParaRPr cap="all" sz="3600">
              <a:solidFill>
                <a:srgbClr val="558AAB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Four</a:t>
            </a:r>
            <a:endParaRPr cap="all" sz="3600">
              <a:solidFill>
                <a:srgbClr val="558AAB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3600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  <a:endParaRPr sz="3600">
              <a:solidFill>
                <a:srgbClr val="73737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  <a:endParaRPr sz="3600">
              <a:solidFill>
                <a:srgbClr val="73737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  <a:endParaRPr sz="3600">
              <a:solidFill>
                <a:srgbClr val="73737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  <a:endParaRPr sz="3600">
              <a:solidFill>
                <a:srgbClr val="73737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One</a:t>
            </a:r>
            <a:endParaRPr sz="3000">
              <a:solidFill>
                <a:srgbClr val="73737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Two</a:t>
            </a:r>
            <a:endParaRPr sz="3000">
              <a:solidFill>
                <a:srgbClr val="73737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Three</a:t>
            </a:r>
            <a:endParaRPr sz="3000">
              <a:solidFill>
                <a:srgbClr val="73737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Four</a:t>
            </a:r>
            <a:endParaRPr sz="3000">
              <a:solidFill>
                <a:srgbClr val="73737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  <a:endParaRPr sz="3600">
              <a:solidFill>
                <a:srgbClr val="73737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  <a:endParaRPr sz="3600">
              <a:solidFill>
                <a:srgbClr val="73737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  <a:endParaRPr sz="3600">
              <a:solidFill>
                <a:srgbClr val="73737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  <a:endParaRPr sz="3600">
              <a:solidFill>
                <a:srgbClr val="73737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  <a:endParaRPr sz="3600">
              <a:solidFill>
                <a:srgbClr val="73737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  <a:endParaRPr sz="3600">
              <a:solidFill>
                <a:srgbClr val="73737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  <a:endParaRPr sz="3600">
              <a:solidFill>
                <a:srgbClr val="73737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  <a:endParaRPr sz="3600">
              <a:solidFill>
                <a:srgbClr val="73737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spd="med" advClick="1"/>
  <p:txStyles>
    <p:titleStyle>
      <a:lvl1pPr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1pPr>
      <a:lvl2pPr indent="2286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2pPr>
      <a:lvl3pPr indent="4572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3pPr>
      <a:lvl4pPr indent="6858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4pPr>
      <a:lvl5pPr indent="9144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5pPr>
      <a:lvl6pPr indent="11430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6pPr>
      <a:lvl7pPr indent="13716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7pPr>
      <a:lvl8pPr indent="16002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8pPr>
      <a:lvl9pPr indent="18288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1pPr>
      <a:lvl2pPr marL="8890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2pPr>
      <a:lvl3pPr marL="1333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3pPr>
      <a:lvl4pPr marL="17780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4pPr>
      <a:lvl5pPr marL="2222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5pPr>
      <a:lvl6pPr marL="26670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6pPr>
      <a:lvl7pPr marL="3111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7pPr>
      <a:lvl8pPr marL="35560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8pPr>
      <a:lvl9pPr marL="4000500" indent="-444500" defTabSz="584200">
        <a:spcBef>
          <a:spcPts val="3200"/>
        </a:spcBef>
        <a:buSzPct val="40000"/>
        <a:buBlip>
          <a:blip r:embed="rId3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751176" y="400050"/>
            <a:ext cx="350244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Synchro LET"/>
                <a:ea typeface="Synchro LET"/>
                <a:cs typeface="Synchro LET"/>
                <a:sym typeface="Synchro LET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L.A.M.D.A. Quest</a:t>
            </a:r>
          </a:p>
        </p:txBody>
      </p:sp>
      <p:sp>
        <p:nvSpPr>
          <p:cNvPr id="54" name="Shape 54"/>
          <p:cNvSpPr/>
          <p:nvPr/>
        </p:nvSpPr>
        <p:spPr>
          <a:xfrm>
            <a:off x="513410" y="2403500"/>
            <a:ext cx="5433809" cy="2228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58AAB"/>
                </a:solidFill>
              </a:rPr>
              <a:t>L.A.M.D.A Quest is a 2D, browser-based, adventure game featuring a custom-built programming language that teaches players how to write small programs and attach them to objects in the game, allowing for a customizable, challenging, and completely original gaming experience. </a:t>
            </a:r>
            <a:endParaRPr sz="2000">
              <a:solidFill>
                <a:srgbClr val="558AAB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6977710" y="2403500"/>
            <a:ext cx="5433809" cy="2228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96333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58AAB"/>
                </a:solidFill>
              </a:rPr>
              <a:t>Offers more freedom and variety than traditional RPGs</a:t>
            </a:r>
            <a:endParaRPr sz="2000">
              <a:solidFill>
                <a:srgbClr val="558AAB"/>
              </a:solidFill>
            </a:endParaRPr>
          </a:p>
          <a:p>
            <a:pPr lvl="0" marL="296333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58AAB"/>
                </a:solidFill>
              </a:rPr>
              <a:t>Allows for unlimited replayability</a:t>
            </a:r>
            <a:endParaRPr sz="2000">
              <a:solidFill>
                <a:srgbClr val="558AAB"/>
              </a:solidFill>
            </a:endParaRPr>
          </a:p>
          <a:p>
            <a:pPr lvl="0" marL="296333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58AAB"/>
                </a:solidFill>
              </a:rPr>
              <a:t>Teaches elements of programming with a simplified, custom language</a:t>
            </a:r>
            <a:endParaRPr sz="2000">
              <a:solidFill>
                <a:srgbClr val="558AAB"/>
              </a:solidFill>
            </a:endParaRPr>
          </a:p>
          <a:p>
            <a:pPr lvl="0" marL="296333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58AAB"/>
                </a:solidFill>
              </a:rPr>
              <a:t>Player created scripts are compiled and attached to game elements as running code</a:t>
            </a:r>
          </a:p>
        </p:txBody>
      </p:sp>
      <p:sp>
        <p:nvSpPr>
          <p:cNvPr id="56" name="Shape 56"/>
          <p:cNvSpPr/>
          <p:nvPr/>
        </p:nvSpPr>
        <p:spPr>
          <a:xfrm>
            <a:off x="513410" y="5961938"/>
            <a:ext cx="5433809" cy="2532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96333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58AAB"/>
                </a:solidFill>
              </a:rPr>
              <a:t>The core framework uses the Phaser game engine, written in JavaScript</a:t>
            </a:r>
            <a:endParaRPr sz="2000">
              <a:solidFill>
                <a:srgbClr val="558AAB"/>
              </a:solidFill>
            </a:endParaRPr>
          </a:p>
          <a:p>
            <a:pPr lvl="0" marL="296333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58AAB"/>
                </a:solidFill>
              </a:rPr>
              <a:t>Application backend utilizes Node.js</a:t>
            </a:r>
            <a:endParaRPr sz="2000">
              <a:solidFill>
                <a:srgbClr val="558AAB"/>
              </a:solidFill>
            </a:endParaRPr>
          </a:p>
          <a:p>
            <a:pPr lvl="0" marL="296333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58AAB"/>
                </a:solidFill>
              </a:rPr>
              <a:t>The HackScript lexer and parser were created with Jison</a:t>
            </a:r>
            <a:endParaRPr sz="2000">
              <a:solidFill>
                <a:srgbClr val="558AAB"/>
              </a:solidFill>
            </a:endParaRPr>
          </a:p>
          <a:p>
            <a:pPr lvl="0" marL="296333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58AAB"/>
                </a:solidFill>
              </a:rPr>
              <a:t>The main technological challenge is injecting compiled HackScript into the running game within a canvas element on a web page</a:t>
            </a:r>
          </a:p>
        </p:txBody>
      </p:sp>
      <p:sp>
        <p:nvSpPr>
          <p:cNvPr id="57" name="Shape 57"/>
          <p:cNvSpPr/>
          <p:nvPr/>
        </p:nvSpPr>
        <p:spPr>
          <a:xfrm>
            <a:off x="6977710" y="5961938"/>
            <a:ext cx="5433809" cy="344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96333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58AAB"/>
                </a:solidFill>
              </a:rPr>
              <a:t>By the end of February we plan to have all of the game elements (compiler, script injection, game shell, procedural terrain generation) working together as well as a five minute playable level.</a:t>
            </a:r>
            <a:endParaRPr sz="2000">
              <a:solidFill>
                <a:srgbClr val="558AAB"/>
              </a:solidFill>
            </a:endParaRPr>
          </a:p>
          <a:p>
            <a:pPr lvl="0" marL="296333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58AAB"/>
                </a:solidFill>
              </a:rPr>
              <a:t>The demo will have music, sound effects, and a unique design style</a:t>
            </a:r>
            <a:endParaRPr sz="2000">
              <a:solidFill>
                <a:srgbClr val="558AAB"/>
              </a:solidFill>
            </a:endParaRPr>
          </a:p>
          <a:p>
            <a:pPr lvl="0" marL="296333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58AAB"/>
                </a:solidFill>
              </a:rPr>
              <a:t>By the end of the semester, we hope to have a refined, polished game with level advancement, saved states, various enemies and items, and the ability to use more complex HackScript constructs.    </a:t>
            </a:r>
          </a:p>
        </p:txBody>
      </p:sp>
      <p:sp>
        <p:nvSpPr>
          <p:cNvPr id="58" name="Shape 58"/>
          <p:cNvSpPr/>
          <p:nvPr/>
        </p:nvSpPr>
        <p:spPr>
          <a:xfrm>
            <a:off x="2136920" y="1657400"/>
            <a:ext cx="2186789" cy="64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EA5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EA5C6"/>
                </a:solidFill>
              </a:rPr>
              <a:t>Description</a:t>
            </a:r>
          </a:p>
        </p:txBody>
      </p:sp>
      <p:sp>
        <p:nvSpPr>
          <p:cNvPr id="59" name="Shape 59"/>
          <p:cNvSpPr/>
          <p:nvPr/>
        </p:nvSpPr>
        <p:spPr>
          <a:xfrm>
            <a:off x="2314542" y="4972964"/>
            <a:ext cx="1831545" cy="64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EA5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EA5C6"/>
                </a:solidFill>
              </a:rPr>
              <a:t>Technical</a:t>
            </a:r>
          </a:p>
        </p:txBody>
      </p:sp>
      <p:sp>
        <p:nvSpPr>
          <p:cNvPr id="60" name="Shape 60"/>
          <p:cNvSpPr/>
          <p:nvPr/>
        </p:nvSpPr>
        <p:spPr>
          <a:xfrm>
            <a:off x="8580646" y="1657400"/>
            <a:ext cx="2227937" cy="64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EA5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EA5C6"/>
                </a:solidFill>
              </a:rPr>
              <a:t>Innovations</a:t>
            </a:r>
          </a:p>
        </p:txBody>
      </p:sp>
      <p:sp>
        <p:nvSpPr>
          <p:cNvPr id="61" name="Shape 61"/>
          <p:cNvSpPr/>
          <p:nvPr/>
        </p:nvSpPr>
        <p:spPr>
          <a:xfrm>
            <a:off x="9134315" y="4972964"/>
            <a:ext cx="1120599" cy="64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EA5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EA5C6"/>
                </a:solidFill>
              </a:rPr>
              <a:t>Goals</a:t>
            </a:r>
          </a:p>
        </p:txBody>
      </p:sp>
      <p:pic>
        <p:nvPicPr>
          <p:cNvPr id="6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910" y="382810"/>
            <a:ext cx="988790" cy="98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95100" y="382810"/>
            <a:ext cx="988790" cy="988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77198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77198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