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lvl1pPr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1pPr>
    <a:lvl2pPr indent="228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2pPr>
    <a:lvl3pPr indent="457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3pPr>
    <a:lvl4pPr indent="685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4pPr>
    <a:lvl5pPr indent="9144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5pPr>
    <a:lvl6pPr indent="11430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6pPr>
    <a:lvl7pPr indent="13716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7pPr>
    <a:lvl8pPr indent="16002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8pPr>
    <a:lvl9pPr indent="1828800" algn="ctr" defTabSz="584200">
      <a:defRPr sz="3600">
        <a:solidFill>
          <a:srgbClr val="558AAB"/>
        </a:solidFill>
        <a:latin typeface="+mj-lt"/>
        <a:ea typeface="+mj-ea"/>
        <a:cs typeface="+mj-cs"/>
        <a:sym typeface="Helvetica Neue Bold Condense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25400" cap="flat">
              <a:solidFill>
                <a:srgbClr val="66635E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1A3A7"/>
              </a:solidFill>
              <a:prstDash val="solid"/>
              <a:miter lim="400000"/>
            </a:ln>
          </a:left>
          <a:right>
            <a:ln w="12700" cap="flat">
              <a:solidFill>
                <a:srgbClr val="A1A3A7"/>
              </a:solidFill>
              <a:prstDash val="solid"/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12700" cap="flat">
              <a:solidFill>
                <a:srgbClr val="A1A3A7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D6D5CB"/>
              </a:solidFill>
              <a:prstDash val="solid"/>
              <a:miter lim="400000"/>
            </a:ln>
          </a:left>
          <a:right>
            <a:ln w="12700" cap="flat">
              <a:solidFill>
                <a:srgbClr val="D6D5CB"/>
              </a:solidFill>
              <a:prstDash val="solid"/>
              <a:miter lim="400000"/>
            </a:ln>
          </a:right>
          <a:top>
            <a:ln w="12700" cap="flat">
              <a:solidFill>
                <a:srgbClr val="D6D5CB"/>
              </a:solidFill>
              <a:prstDash val="solid"/>
              <a:miter lim="400000"/>
            </a:ln>
          </a:top>
          <a:bottom>
            <a:ln w="12700" cap="flat">
              <a:solidFill>
                <a:srgbClr val="D6D5CB"/>
              </a:solidFill>
              <a:prstDash val="solid"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5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F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F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5CB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solidFill>
                <a:srgbClr val="87660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87660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87660E">
                  <a:alpha val="85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solidFill>
                <a:srgbClr val="A1A3A7"/>
              </a:solidFill>
              <a:prstDash val="solid"/>
              <a:miter lim="400000"/>
            </a:ln>
          </a:top>
          <a:bottom>
            <a:ln w="12700" cap="flat">
              <a:solidFill>
                <a:srgbClr val="A1A3A7"/>
              </a:solidFill>
              <a:prstDash val="solid"/>
              <a:miter lim="400000"/>
            </a:ln>
          </a:bottom>
          <a:insideH>
            <a:ln w="12700" cap="flat">
              <a:solidFill>
                <a:srgbClr val="A1A3A7"/>
              </a:solidFill>
              <a:prstDash val="solid"/>
              <a:miter lim="400000"/>
            </a:ln>
          </a:insideH>
          <a:insideV>
            <a:ln w="25400" cap="rnd">
              <a:solidFill>
                <a:srgbClr val="A2A1A6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A1A3A7"/>
              </a:solidFill>
              <a:custDash>
                <a:ds d="100000" sp="200000"/>
              </a:custDash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solidFill>
                <a:srgbClr val="AEADA0"/>
              </a:solidFill>
              <a:prstDash val="solid"/>
              <a:miter lim="400000"/>
            </a:ln>
          </a:left>
          <a:right>
            <a:ln w="12700" cap="flat">
              <a:solidFill>
                <a:srgbClr val="AEADA0"/>
              </a:solidFill>
              <a:prstDash val="solid"/>
              <a:miter lim="400000"/>
            </a:ln>
          </a:right>
          <a:top>
            <a:ln w="12700" cap="flat">
              <a:solidFill>
                <a:srgbClr val="AEADA0"/>
              </a:solidFill>
              <a:prstDash val="solid"/>
              <a:miter lim="400000"/>
            </a:ln>
          </a:top>
          <a:bottom>
            <a:ln w="12700" cap="flat">
              <a:solidFill>
                <a:srgbClr val="AEADA0"/>
              </a:solidFill>
              <a:prstDash val="solid"/>
              <a:miter lim="400000"/>
            </a:ln>
          </a:bottom>
          <a:insideH>
            <a:ln w="12700" cap="flat">
              <a:solidFill>
                <a:srgbClr val="AEADA0"/>
              </a:solidFill>
              <a:prstDash val="solid"/>
              <a:miter lim="400000"/>
            </a:ln>
          </a:insideH>
          <a:insideV>
            <a:ln w="12700" cap="flat">
              <a:solidFill>
                <a:srgbClr val="AEADA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1908C">
              <a:alpha val="15000"/>
            </a:srgbClr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83827D"/>
              </a:solidFill>
              <a:prstDash val="solid"/>
              <a:miter lim="400000"/>
            </a:ln>
          </a:right>
          <a:top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H>
          <a:insideV>
            <a:ln w="25400" cap="flat">
              <a:solidFill>
                <a:srgbClr val="83827D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25400" cap="flat">
              <a:solidFill>
                <a:srgbClr val="83827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818181"/>
      </a:tcTxStyle>
      <a:tcStyle>
        <a:tcBdr>
          <a:lef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83827D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rnd">
              <a:solidFill>
                <a:srgbClr val="83827D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70" y="-6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422400" y="5245100"/>
            <a:ext cx="10541000" cy="26289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422400" y="7861300"/>
            <a:ext cx="10541000" cy="13716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1 Up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78468" y="8356600"/>
            <a:ext cx="1245950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368300" y="8369300"/>
            <a:ext cx="10845800" cy="660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368300" y="9017000"/>
            <a:ext cx="10845800" cy="431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2400" cap="all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10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4 Up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78468" y="89154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 rot="5400000">
            <a:off x="4960888" y="9198807"/>
            <a:ext cx="59221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278468" y="7188200"/>
            <a:ext cx="1244693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1422400" y="7099300"/>
            <a:ext cx="10845800" cy="10287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1422400" y="8115300"/>
            <a:ext cx="10845800" cy="7493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 sz="42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sz="4500" cap="all">
                <a:solidFill>
                  <a:srgbClr val="DDDDDE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4200" cap="all">
                <a:solidFill>
                  <a:srgbClr val="DEDEDE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4500" cap="all">
                <a:solidFill>
                  <a:srgbClr val="DDDDD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31900" y="3568700"/>
            <a:ext cx="10541000" cy="2628900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DEDEDE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041400" y="1295400"/>
            <a:ext cx="5334000" cy="3924300"/>
          </a:xfrm>
          <a:prstGeom prst="rect">
            <a:avLst/>
          </a:prstGeom>
        </p:spPr>
        <p:txBody>
          <a:bodyPr anchor="b"/>
          <a:lstStyle>
            <a:lvl1pPr>
              <a:defRPr sz="6500" cap="all">
                <a:solidFill>
                  <a:srgbClr val="DEDEDE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6500" cap="all">
                <a:solidFill>
                  <a:srgbClr val="DEDEDE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41400" y="5207000"/>
            <a:ext cx="5334000" cy="3225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1pPr>
            <a:lvl2pPr marL="0" indent="2286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2pPr>
            <a:lvl3pPr marL="0" indent="4572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3pPr>
            <a:lvl4pPr marL="0" indent="6858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4pPr>
            <a:lvl5pPr marL="0" indent="91440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+mj-lt"/>
                <a:ea typeface="+mj-ea"/>
                <a:cs typeface="+mj-cs"/>
                <a:sym typeface="Helvetica Neue Bold Condensed"/>
              </a:defRPr>
            </a:lvl5pPr>
          </a:lstStyle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One</a:t>
            </a:r>
          </a:p>
          <a:p>
            <a:pPr lvl="1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Two</a:t>
            </a:r>
          </a:p>
          <a:p>
            <a:pPr lvl="2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Three</a:t>
            </a:r>
          </a:p>
          <a:p>
            <a:pPr lvl="3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Four</a:t>
            </a:r>
          </a:p>
          <a:p>
            <a:pPr lvl="4">
              <a:defRPr sz="1800" cap="none">
                <a:solidFill>
                  <a:srgbClr val="000000"/>
                </a:solidFill>
              </a:defRPr>
            </a:pPr>
            <a:r>
              <a:rPr sz="3600" cap="all">
                <a:solidFill>
                  <a:srgbClr val="558AAB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5334000" cy="57150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2800"/>
              </a:spcBef>
              <a:buBlip>
                <a:blip r:embed="rId2"/>
              </a:buBlip>
              <a:defRPr sz="3000"/>
            </a:lvl1pPr>
            <a:lvl2pPr marL="762000" indent="-381000">
              <a:spcBef>
                <a:spcPts val="2800"/>
              </a:spcBef>
              <a:buBlip>
                <a:blip r:embed="rId2"/>
              </a:buBlip>
              <a:defRPr sz="3000"/>
            </a:lvl2pPr>
            <a:lvl3pPr marL="1143000" indent="-381000">
              <a:spcBef>
                <a:spcPts val="2800"/>
              </a:spcBef>
              <a:buBlip>
                <a:blip r:embed="rId2"/>
              </a:buBlip>
              <a:defRPr sz="3000"/>
            </a:lvl3pPr>
            <a:lvl4pPr marL="1524000" indent="-381000">
              <a:spcBef>
                <a:spcPts val="2800"/>
              </a:spcBef>
              <a:buBlip>
                <a:blip r:embed="rId2"/>
              </a:buBlip>
              <a:defRPr sz="3000"/>
            </a:lvl4pPr>
            <a:lvl5pPr marL="1905000" indent="-3810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041400" y="1473200"/>
            <a:ext cx="10922000" cy="68072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79400" y="279400"/>
            <a:ext cx="12446000" cy="9220200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041400" y="266700"/>
            <a:ext cx="10922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558AAB"/>
                </a:solid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041400" y="2768600"/>
            <a:ext cx="10922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37373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1pPr>
      <a:lvl2pPr indent="228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2pPr>
      <a:lvl3pPr indent="457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3pPr>
      <a:lvl4pPr indent="685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4pPr>
      <a:lvl5pPr indent="9144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5pPr>
      <a:lvl6pPr indent="11430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6pPr>
      <a:lvl7pPr indent="13716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7pPr>
      <a:lvl8pPr indent="16002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8pPr>
      <a:lvl9pPr indent="1828800" defTabSz="584200">
        <a:lnSpc>
          <a:spcPct val="90000"/>
        </a:lnSpc>
        <a:defRPr sz="7200">
          <a:solidFill>
            <a:srgbClr val="558AAB"/>
          </a:solidFill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6pPr>
      <a:lvl7pPr marL="3111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7pPr>
      <a:lvl8pPr marL="35560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8pPr>
      <a:lvl9pPr marL="4000500" indent="-444500" defTabSz="584200">
        <a:spcBef>
          <a:spcPts val="3200"/>
        </a:spcBef>
        <a:buSzPct val="40000"/>
        <a:buBlip>
          <a:blip r:embed="rId17"/>
        </a:buBlip>
        <a:defRPr sz="3600">
          <a:solidFill>
            <a:srgbClr val="737373"/>
          </a:solid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751176" y="400050"/>
            <a:ext cx="350244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Synchro LET"/>
                <a:ea typeface="Synchro LET"/>
                <a:cs typeface="Synchro LET"/>
                <a:sym typeface="Synchro LET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600" b="1">
                <a:solidFill>
                  <a:srgbClr val="FFFFFF"/>
                </a:solidFill>
              </a:rPr>
              <a:t>L.A.M.D.A. Quest</a:t>
            </a:r>
          </a:p>
        </p:txBody>
      </p:sp>
      <p:sp>
        <p:nvSpPr>
          <p:cNvPr id="54" name="Shape 54"/>
          <p:cNvSpPr/>
          <p:nvPr/>
        </p:nvSpPr>
        <p:spPr>
          <a:xfrm>
            <a:off x="513410" y="2403500"/>
            <a:ext cx="5433809" cy="2228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558AAB"/>
                </a:solidFill>
              </a:rPr>
              <a:t>L.A.M.D.A Quest is a 2D, browser-based, adventure game featuring a custom-built programming language that teaches players how to write small programs and attach them to objects in the game, allowing for a customizable, challenging, and completely original gaming experience. </a:t>
            </a:r>
          </a:p>
        </p:txBody>
      </p:sp>
      <p:sp>
        <p:nvSpPr>
          <p:cNvPr id="55" name="Shape 55"/>
          <p:cNvSpPr/>
          <p:nvPr/>
        </p:nvSpPr>
        <p:spPr>
          <a:xfrm>
            <a:off x="6977710" y="2403500"/>
            <a:ext cx="5433809" cy="2228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Offers more freedom and variety than traditional RPGs</a:t>
            </a:r>
          </a:p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Allows for unlimited replayability</a:t>
            </a:r>
          </a:p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Teaches elements of programming with a simplified, custom language</a:t>
            </a:r>
          </a:p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58AAB"/>
                </a:solidFill>
              </a:rPr>
              <a:t>Player created scripts are compiled and attached to game elements as running code</a:t>
            </a:r>
          </a:p>
        </p:txBody>
      </p:sp>
      <p:sp>
        <p:nvSpPr>
          <p:cNvPr id="56" name="Shape 56"/>
          <p:cNvSpPr/>
          <p:nvPr/>
        </p:nvSpPr>
        <p:spPr>
          <a:xfrm>
            <a:off x="513410" y="5792092"/>
            <a:ext cx="5433809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core framework uses the </a:t>
            </a:r>
            <a:r>
              <a:rPr sz="2000" dirty="0" err="1">
                <a:solidFill>
                  <a:schemeClr val="tx1"/>
                </a:solidFill>
              </a:rPr>
              <a:t>Phaser</a:t>
            </a:r>
            <a:r>
              <a:rPr sz="2000" dirty="0">
                <a:solidFill>
                  <a:schemeClr val="tx1"/>
                </a:solidFill>
              </a:rPr>
              <a:t> game engine, written in JavaScript</a:t>
            </a:r>
          </a:p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Application backend utilizes Node.js</a:t>
            </a:r>
          </a:p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HackScript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lexer</a:t>
            </a:r>
            <a:r>
              <a:rPr sz="2000" dirty="0">
                <a:solidFill>
                  <a:schemeClr val="tx1"/>
                </a:solidFill>
              </a:rPr>
              <a:t> and parser were created with </a:t>
            </a:r>
            <a:r>
              <a:rPr sz="2000" dirty="0" err="1">
                <a:solidFill>
                  <a:schemeClr val="tx1"/>
                </a:solidFill>
              </a:rPr>
              <a:t>Jison</a:t>
            </a:r>
            <a:endParaRPr sz="2000" dirty="0">
              <a:solidFill>
                <a:schemeClr val="tx1"/>
              </a:solidFill>
            </a:endParaRPr>
          </a:p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main technological challenge </a:t>
            </a:r>
            <a:r>
              <a:rPr lang="en-US" sz="2000" dirty="0" smtClean="0">
                <a:solidFill>
                  <a:schemeClr val="tx1"/>
                </a:solidFill>
              </a:rPr>
              <a:t>was</a:t>
            </a:r>
            <a:r>
              <a:rPr sz="2000" dirty="0" smtClean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injecting compiled </a:t>
            </a:r>
            <a:r>
              <a:rPr sz="2000" dirty="0" err="1">
                <a:solidFill>
                  <a:schemeClr val="tx1"/>
                </a:solidFill>
              </a:rPr>
              <a:t>HackScript</a:t>
            </a:r>
            <a:r>
              <a:rPr sz="2000" dirty="0">
                <a:solidFill>
                  <a:schemeClr val="tx1"/>
                </a:solidFill>
              </a:rPr>
              <a:t> into the running game within a canvas element on a web page</a:t>
            </a:r>
          </a:p>
        </p:txBody>
      </p:sp>
      <p:sp>
        <p:nvSpPr>
          <p:cNvPr id="57" name="Shape 57"/>
          <p:cNvSpPr/>
          <p:nvPr/>
        </p:nvSpPr>
        <p:spPr>
          <a:xfrm>
            <a:off x="6959600" y="5486400"/>
            <a:ext cx="5433809" cy="3980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 </a:t>
            </a:r>
            <a:r>
              <a:rPr lang="en-US" sz="1800" dirty="0" smtClean="0">
                <a:solidFill>
                  <a:schemeClr val="tx1"/>
                </a:solidFill>
              </a:rPr>
              <a:t>We ended </a:t>
            </a:r>
            <a:r>
              <a:rPr lang="en-US" sz="1800" dirty="0" smtClean="0">
                <a:solidFill>
                  <a:schemeClr val="tx1"/>
                </a:solidFill>
              </a:rPr>
              <a:t>up using a single state to control the game, and we had to find a workaround to load new maps as appropriate (because by default maps are associated with states, and </a:t>
            </a:r>
            <a:r>
              <a:rPr lang="en-US" sz="1800" dirty="0" err="1" smtClean="0">
                <a:solidFill>
                  <a:schemeClr val="tx1"/>
                </a:solidFill>
              </a:rPr>
              <a:t>phaser</a:t>
            </a:r>
            <a:r>
              <a:rPr lang="en-US" sz="1800" dirty="0" smtClean="0">
                <a:solidFill>
                  <a:schemeClr val="tx1"/>
                </a:solidFill>
              </a:rPr>
              <a:t> only expects </a:t>
            </a:r>
            <a:r>
              <a:rPr lang="en-US" sz="1800" dirty="0" smtClean="0">
                <a:solidFill>
                  <a:schemeClr val="tx1"/>
                </a:solidFill>
              </a:rPr>
              <a:t>one </a:t>
            </a:r>
            <a:r>
              <a:rPr lang="en-US" sz="1800" dirty="0" smtClean="0">
                <a:solidFill>
                  <a:schemeClr val="tx1"/>
                </a:solidFill>
              </a:rPr>
              <a:t>map per state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 err="1" smtClean="0">
                <a:solidFill>
                  <a:schemeClr val="tx1"/>
                </a:solidFill>
              </a:rPr>
              <a:t>Phaser</a:t>
            </a:r>
            <a:r>
              <a:rPr lang="en-US" sz="1800" dirty="0" smtClean="0">
                <a:solidFill>
                  <a:schemeClr val="tx1"/>
                </a:solidFill>
              </a:rPr>
              <a:t> you can set collisions with specific tiles or even entire layers (as we have done with the </a:t>
            </a:r>
            <a:r>
              <a:rPr lang="en-US" sz="1800" dirty="0" err="1" smtClean="0">
                <a:solidFill>
                  <a:schemeClr val="tx1"/>
                </a:solidFill>
              </a:rPr>
              <a:t>GameEntities</a:t>
            </a:r>
            <a:r>
              <a:rPr lang="en-US" sz="1800" dirty="0" smtClean="0">
                <a:solidFill>
                  <a:schemeClr val="tx1"/>
                </a:solidFill>
              </a:rPr>
              <a:t> layer for world object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  <a:p>
            <a:pPr marL="296333" lvl="0" indent="-296333" algn="l">
              <a:buClr>
                <a:srgbClr val="777775"/>
              </a:buClr>
              <a:buSzPct val="11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00" dirty="0" smtClean="0">
                <a:solidFill>
                  <a:schemeClr val="tx1"/>
                </a:solidFill>
              </a:rPr>
              <a:t>Finally after digging through the </a:t>
            </a:r>
            <a:r>
              <a:rPr lang="en-US" sz="1800" dirty="0" err="1" smtClean="0">
                <a:solidFill>
                  <a:schemeClr val="tx1"/>
                </a:solidFill>
              </a:rPr>
              <a:t>Phaser</a:t>
            </a:r>
            <a:r>
              <a:rPr lang="en-US" sz="1800" dirty="0" smtClean="0">
                <a:solidFill>
                  <a:schemeClr val="tx1"/>
                </a:solidFill>
              </a:rPr>
              <a:t> docs </a:t>
            </a:r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 smtClean="0">
                <a:solidFill>
                  <a:schemeClr val="tx1"/>
                </a:solidFill>
              </a:rPr>
              <a:t>discovered that </a:t>
            </a:r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 smtClean="0">
                <a:solidFill>
                  <a:schemeClr val="tx1"/>
                </a:solidFill>
              </a:rPr>
              <a:t>could create a Sprite (a </a:t>
            </a:r>
            <a:r>
              <a:rPr lang="en-US" sz="1800" dirty="0" err="1" smtClean="0">
                <a:solidFill>
                  <a:schemeClr val="tx1"/>
                </a:solidFill>
              </a:rPr>
              <a:t>Phaser</a:t>
            </a:r>
            <a:r>
              <a:rPr lang="en-US" sz="1800" dirty="0" smtClean="0">
                <a:solidFill>
                  <a:schemeClr val="tx1"/>
                </a:solidFill>
              </a:rPr>
              <a:t> class) from objects on the object layer. </a:t>
            </a:r>
            <a:r>
              <a:rPr lang="en-US" sz="1800" dirty="0" err="1" smtClean="0">
                <a:solidFill>
                  <a:schemeClr val="tx1"/>
                </a:solidFill>
              </a:rPr>
              <a:t>Phaser</a:t>
            </a:r>
            <a:r>
              <a:rPr lang="en-US" sz="1800" dirty="0" smtClean="0">
                <a:solidFill>
                  <a:schemeClr val="tx1"/>
                </a:solidFill>
              </a:rPr>
              <a:t> does support collisions with Sprites, and instantiate Sprites from the object layer will keep any unique properties set in Tiled.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136920" y="1657400"/>
            <a:ext cx="2186789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EA5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A5C6"/>
                </a:solidFill>
              </a:rPr>
              <a:t>Description</a:t>
            </a:r>
          </a:p>
        </p:txBody>
      </p:sp>
      <p:sp>
        <p:nvSpPr>
          <p:cNvPr id="59" name="Shape 59"/>
          <p:cNvSpPr/>
          <p:nvPr/>
        </p:nvSpPr>
        <p:spPr>
          <a:xfrm>
            <a:off x="2314542" y="4972964"/>
            <a:ext cx="1831545" cy="64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EA5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A5C6"/>
                </a:solidFill>
              </a:rPr>
              <a:t>Technical</a:t>
            </a:r>
          </a:p>
        </p:txBody>
      </p:sp>
      <p:sp>
        <p:nvSpPr>
          <p:cNvPr id="60" name="Shape 60"/>
          <p:cNvSpPr/>
          <p:nvPr/>
        </p:nvSpPr>
        <p:spPr>
          <a:xfrm>
            <a:off x="8580646" y="1657400"/>
            <a:ext cx="2227937" cy="6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EA5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EA5C6"/>
                </a:solidFill>
              </a:rPr>
              <a:t>Innovations</a:t>
            </a:r>
          </a:p>
        </p:txBody>
      </p:sp>
      <p:sp>
        <p:nvSpPr>
          <p:cNvPr id="61" name="Shape 61"/>
          <p:cNvSpPr/>
          <p:nvPr/>
        </p:nvSpPr>
        <p:spPr>
          <a:xfrm>
            <a:off x="8912350" y="4968469"/>
            <a:ext cx="156453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EA5C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 err="1" smtClean="0">
                <a:solidFill>
                  <a:srgbClr val="8EA5C6"/>
                </a:solidFill>
              </a:rPr>
              <a:t>Phaser</a:t>
            </a:r>
            <a:endParaRPr sz="3600" dirty="0">
              <a:solidFill>
                <a:srgbClr val="8EA5C6"/>
              </a:solidFill>
            </a:endParaRPr>
          </a:p>
        </p:txBody>
      </p:sp>
      <p:pic>
        <p:nvPicPr>
          <p:cNvPr id="1026" name="Picture 2" descr="C:\Users\Gambit\Documents\GitHub\LAMDAQuest\public\assets\spriteSheets\mage_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200" y="304800"/>
            <a:ext cx="1447800" cy="1606179"/>
          </a:xfrm>
          <a:prstGeom prst="rect">
            <a:avLst/>
          </a:prstGeom>
          <a:noFill/>
        </p:spPr>
      </p:pic>
      <p:pic>
        <p:nvPicPr>
          <p:cNvPr id="1027" name="Picture 3" descr="C:\Users\Gambit\Documents\GitHub\LAMDAQuest\public\assets\spriteSheets\bo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31600" y="304800"/>
            <a:ext cx="1160269" cy="1784768"/>
          </a:xfrm>
          <a:prstGeom prst="rect">
            <a:avLst/>
          </a:prstGeom>
          <a:noFill/>
        </p:spPr>
      </p:pic>
      <p:pic>
        <p:nvPicPr>
          <p:cNvPr id="1031" name="Picture 7" descr="C:\Users\Gambit\Documents\GitHub\LAMDAQuest\public\assets\spriteSheets\player_sprite_bow.png"/>
          <p:cNvPicPr>
            <a:picLocks noChangeAspect="1" noChangeArrowheads="1"/>
          </p:cNvPicPr>
          <p:nvPr/>
        </p:nvPicPr>
        <p:blipFill>
          <a:blip r:embed="rId4" cstate="print"/>
          <a:srcRect l="38823" t="9947" r="53726" b="85341"/>
          <a:stretch>
            <a:fillRect/>
          </a:stretch>
        </p:blipFill>
        <p:spPr bwMode="auto">
          <a:xfrm>
            <a:off x="5969000" y="3200400"/>
            <a:ext cx="1066800" cy="1066800"/>
          </a:xfrm>
          <a:prstGeom prst="rect">
            <a:avLst/>
          </a:prstGeom>
          <a:noFill/>
        </p:spPr>
      </p:pic>
      <p:pic>
        <p:nvPicPr>
          <p:cNvPr id="1032" name="Picture 8" descr="C:\Users\Gambit\Documents\GitHub\LAMDAQuest\public\assets\spriteSheets\player_sprite_bow.png"/>
          <p:cNvPicPr>
            <a:picLocks noChangeAspect="1" noChangeArrowheads="1"/>
          </p:cNvPicPr>
          <p:nvPr/>
        </p:nvPicPr>
        <p:blipFill>
          <a:blip r:embed="rId4" cstate="print"/>
          <a:srcRect l="77118" t="85900" r="16689" b="9400"/>
          <a:stretch>
            <a:fillRect/>
          </a:stretch>
        </p:blipFill>
        <p:spPr bwMode="auto">
          <a:xfrm>
            <a:off x="5969000" y="4419600"/>
            <a:ext cx="889000" cy="1066800"/>
          </a:xfrm>
          <a:prstGeom prst="rect">
            <a:avLst/>
          </a:prstGeom>
          <a:noFill/>
        </p:spPr>
      </p:pic>
      <p:pic>
        <p:nvPicPr>
          <p:cNvPr id="1033" name="Picture 9" descr="C:\Users\Gambit\Documents\GitHub\LAMDAQuest\public\assets\spriteSheets\player_sprite_bow.png"/>
          <p:cNvPicPr>
            <a:picLocks noChangeAspect="1" noChangeArrowheads="1"/>
          </p:cNvPicPr>
          <p:nvPr/>
        </p:nvPicPr>
        <p:blipFill>
          <a:blip r:embed="rId4" cstate="print"/>
          <a:srcRect l="61177" t="90838" r="30130" b="4450"/>
          <a:stretch>
            <a:fillRect/>
          </a:stretch>
        </p:blipFill>
        <p:spPr bwMode="auto">
          <a:xfrm>
            <a:off x="6807200" y="4495800"/>
            <a:ext cx="1244600" cy="1066800"/>
          </a:xfrm>
          <a:prstGeom prst="rect">
            <a:avLst/>
          </a:prstGeom>
          <a:noFill/>
        </p:spPr>
      </p:pic>
      <p:pic>
        <p:nvPicPr>
          <p:cNvPr id="1034" name="Picture 10" descr="C:\Users\Gambit\Documents\GitHub\LAMDAQuest\public\assets\spriteSheets\player_sprite_bow.png"/>
          <p:cNvPicPr>
            <a:picLocks noChangeAspect="1" noChangeArrowheads="1"/>
          </p:cNvPicPr>
          <p:nvPr/>
        </p:nvPicPr>
        <p:blipFill>
          <a:blip r:embed="rId4" cstate="print"/>
          <a:srcRect l="62255" t="81201" r="31552" b="14099"/>
          <a:stretch>
            <a:fillRect/>
          </a:stretch>
        </p:blipFill>
        <p:spPr bwMode="auto">
          <a:xfrm>
            <a:off x="5054600" y="4404360"/>
            <a:ext cx="914400" cy="1097280"/>
          </a:xfrm>
          <a:prstGeom prst="rect">
            <a:avLst/>
          </a:prstGeom>
          <a:noFill/>
        </p:spPr>
      </p:pic>
      <p:pic>
        <p:nvPicPr>
          <p:cNvPr id="1035" name="Picture 11" descr="C:\Users\Gambit\Documents\GitHub\LAMDAQuest\public\assets\spriteSheets\player_sprite_bow.png"/>
          <p:cNvPicPr>
            <a:picLocks noChangeAspect="1" noChangeArrowheads="1"/>
          </p:cNvPicPr>
          <p:nvPr/>
        </p:nvPicPr>
        <p:blipFill>
          <a:blip r:embed="rId4" cstate="print"/>
          <a:srcRect l="40065" t="95550" r="53726" b="-262"/>
          <a:stretch>
            <a:fillRect/>
          </a:stretch>
        </p:blipFill>
        <p:spPr bwMode="auto">
          <a:xfrm>
            <a:off x="6121400" y="5486400"/>
            <a:ext cx="952500" cy="11430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print">
  <a:themeElements>
    <a:clrScheme name="Blueprint">
      <a:dk1>
        <a:srgbClr val="AB7655"/>
      </a:dk1>
      <a:lt1>
        <a:srgbClr val="558AAB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ueprint">
  <a:themeElements>
    <a:clrScheme name="Bluepri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 Neue Bold Condensed"/>
        <a:ea typeface="Helvetica Neue Bold Condensed"/>
        <a:cs typeface="Helvetica Neue Bold Condensed"/>
      </a:majorFont>
      <a:minorFont>
        <a:latin typeface="Helvetica Neue Light"/>
        <a:ea typeface="Helvetica Neue Light"/>
        <a:cs typeface="Helvetica Neue Light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DEDED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77198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58AAB"/>
            </a:solidFill>
            <a:effectLst/>
            <a:uFillTx/>
            <a:latin typeface="+mj-lt"/>
            <a:ea typeface="+mj-ea"/>
            <a:cs typeface="+mj-cs"/>
            <a:sym typeface="Helvetica Neue Bold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Blueprint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Gambit</dc:creator>
  <cp:lastModifiedBy>Gambit</cp:lastModifiedBy>
  <cp:revision>4</cp:revision>
  <dcterms:modified xsi:type="dcterms:W3CDTF">2015-05-04T16:29:38Z</dcterms:modified>
</cp:coreProperties>
</file>