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C8608-0C04-E749-92EE-7298FB536658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C0AA9-9167-E54B-BCFC-A7F0F370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2F9EFEF-B693-D743-9532-660B38876971}" type="slidenum">
              <a:rPr lang="en-US"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noProof="1" smtClean="0">
                <a:latin typeface="Times" charset="0"/>
              </a:rPr>
              <a:t>“You are here” = you, me, my cat, sharks,</a:t>
            </a:r>
            <a:r>
              <a:rPr lang="en-US" baseline="0" noProof="1" smtClean="0">
                <a:latin typeface="Times" charset="0"/>
              </a:rPr>
              <a:t> beetles, clams, and jellyfish — all of that diversity, packed into one word.</a:t>
            </a:r>
            <a:endParaRPr noProof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deceptive: the two cell types appear merely to be different </a:t>
            </a:r>
            <a:r>
              <a:rPr lang="en-US" dirty="0" err="1" smtClean="0"/>
              <a:t>flavours</a:t>
            </a:r>
            <a:r>
              <a:rPr lang="en-US" dirty="0" smtClean="0"/>
              <a:t> of the same kind of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35E6-F871-8F4B-9DD1-DC99EFA11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better, but still undervalues the qualitative difference between these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35E6-F871-8F4B-9DD1-DC99EFA11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2F9EFEF-B693-D743-9532-660B38876971}" type="slidenum">
              <a:rPr lang="en-US"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noProof="1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52900"/>
            <a:ext cx="7772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28A4-95C2-284E-B41E-241334B62E24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B4F6-144D-E24E-B1A0-77CC6114C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Iron Out the Kinks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600" dirty="0" smtClean="0"/>
              <a:t>Aaron Heiss</a:t>
            </a:r>
          </a:p>
          <a:p>
            <a:r>
              <a:rPr lang="en-US" dirty="0" smtClean="0"/>
              <a:t>Postdoctoral Fellow, </a:t>
            </a:r>
            <a:r>
              <a:rPr lang="en-US" dirty="0" err="1" smtClean="0"/>
              <a:t>Eunsoo</a:t>
            </a:r>
            <a:r>
              <a:rPr lang="en-US" dirty="0" smtClean="0"/>
              <a:t> Kim Laboratory</a:t>
            </a:r>
          </a:p>
          <a:p>
            <a:r>
              <a:rPr lang="en-US" dirty="0" smtClean="0"/>
              <a:t>Department of Invertebrate Zoology</a:t>
            </a:r>
          </a:p>
          <a:p>
            <a:r>
              <a:rPr lang="en-US" dirty="0" smtClean="0"/>
              <a:t>American Museum of Natural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95"/>
            <a:ext cx="8458200" cy="1143000"/>
          </a:xfrm>
        </p:spPr>
        <p:txBody>
          <a:bodyPr>
            <a:normAutofit/>
          </a:bodyPr>
          <a:lstStyle/>
          <a:p>
            <a:r>
              <a:rPr noProof="1" smtClean="0">
                <a:latin typeface="Calibri" charset="0"/>
              </a:rPr>
              <a:t>A</a:t>
            </a:r>
            <a:r>
              <a:rPr lang="en-US" noProof="1" smtClean="0">
                <a:latin typeface="Calibri" charset="0"/>
              </a:rPr>
              <a:t>n Evolutionary</a:t>
            </a:r>
            <a:r>
              <a:rPr noProof="1" smtClean="0">
                <a:latin typeface="Calibri" charset="0"/>
              </a:rPr>
              <a:t> </a:t>
            </a:r>
            <a:r>
              <a:rPr noProof="1">
                <a:latin typeface="Calibri" charset="0"/>
              </a:rPr>
              <a:t>Tree of </a:t>
            </a:r>
            <a:r>
              <a:rPr lang="en-US" noProof="1" smtClean="0">
                <a:latin typeface="Calibri" charset="0"/>
              </a:rPr>
              <a:t>All Life</a:t>
            </a:r>
            <a:endParaRPr noProof="1">
              <a:latin typeface="Calibri" charset="0"/>
            </a:endParaRPr>
          </a:p>
        </p:txBody>
      </p:sp>
      <p:pic>
        <p:nvPicPr>
          <p:cNvPr id="6146" name="Picture 3" descr="euktree (AGBS).jpg                                             00117DDETruffula                       BF7326C9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3" y="1161285"/>
            <a:ext cx="9139237" cy="5157787"/>
          </a:xfrm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514600" y="1658172"/>
            <a:ext cx="83820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>
              <a:latin typeface="Tahoma" charset="0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320925" y="1651822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sz="1600" b="1" noProof="1" smtClean="0">
                <a:solidFill>
                  <a:srgbClr val="3FAD47"/>
                </a:solidFill>
                <a:latin typeface="Arial" charset="0"/>
              </a:rPr>
              <a:t>Archaeplastida</a:t>
            </a:r>
            <a:endParaRPr sz="1600" b="1" noProof="1">
              <a:solidFill>
                <a:srgbClr val="3FAD47"/>
              </a:solidFill>
              <a:latin typeface="Arial" charset="0"/>
            </a:endParaRP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050111" y="4490272"/>
            <a:ext cx="445689" cy="4700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 dirty="0">
              <a:latin typeface="Tahoma" charset="0"/>
            </a:endParaRPr>
          </a:p>
        </p:txBody>
      </p:sp>
      <p:sp>
        <p:nvSpPr>
          <p:cNvPr id="5" name="Right Arrow 4"/>
          <p:cNvSpPr/>
          <p:nvPr/>
        </p:nvSpPr>
        <p:spPr>
          <a:xfrm rot="900000">
            <a:off x="179704" y="3146669"/>
            <a:ext cx="1800200" cy="6597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71862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Prokaryote </a:t>
            </a:r>
            <a:r>
              <a:rPr lang="en-US" dirty="0" err="1" smtClean="0"/>
              <a:t>vs</a:t>
            </a:r>
            <a:r>
              <a:rPr lang="en-US" dirty="0" smtClean="0"/>
              <a:t> Eukaryote</a:t>
            </a:r>
            <a:endParaRPr lang="en-US" dirty="0"/>
          </a:p>
        </p:txBody>
      </p:sp>
      <p:pic>
        <p:nvPicPr>
          <p:cNvPr id="4" name="Content Placeholder 3" descr="prok-vs-euk-12581743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33"/>
          <a:stretch/>
        </p:blipFill>
        <p:spPr>
          <a:xfrm>
            <a:off x="35496" y="15328"/>
            <a:ext cx="9073008" cy="6827344"/>
          </a:xfrm>
        </p:spPr>
      </p:pic>
    </p:spTree>
    <p:extLst>
      <p:ext uri="{BB962C8B-B14F-4D97-AF65-F5344CB8AC3E}">
        <p14:creationId xmlns:p14="http://schemas.microsoft.com/office/powerpoint/2010/main" val="402325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ukaryotic-cell-vs-prokaryotic-cell-990x495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r="-117"/>
          <a:stretch/>
        </p:blipFill>
        <p:spPr>
          <a:xfrm>
            <a:off x="35496" y="1196752"/>
            <a:ext cx="9073008" cy="4525963"/>
          </a:xfrm>
        </p:spPr>
      </p:pic>
      <p:pic>
        <p:nvPicPr>
          <p:cNvPr id="5" name="Content Placeholder 3" descr="eukaryotic-cell-vs-prokaryotic-cell-990x49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1" t="2997" r="9522" b="19044"/>
          <a:stretch/>
        </p:blipFill>
        <p:spPr>
          <a:xfrm>
            <a:off x="3412481" y="3896164"/>
            <a:ext cx="727471" cy="8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86200" cy="1562100"/>
          </a:xfrm>
        </p:spPr>
        <p:txBody>
          <a:bodyPr/>
          <a:lstStyle/>
          <a:p>
            <a:r>
              <a:rPr lang="en-US" altLang="en-US" smtClean="0"/>
              <a:t>The Flagellar Apparatus</a:t>
            </a:r>
          </a:p>
        </p:txBody>
      </p:sp>
      <p:pic>
        <p:nvPicPr>
          <p:cNvPr id="11267" name="Picture 16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29543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5C3D1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91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86200" cy="1562100"/>
          </a:xfrm>
        </p:spPr>
        <p:txBody>
          <a:bodyPr/>
          <a:lstStyle/>
          <a:p>
            <a:r>
              <a:rPr lang="en-US" altLang="en-US" smtClean="0"/>
              <a:t>The Flagellar Apparatus</a:t>
            </a:r>
          </a:p>
        </p:txBody>
      </p:sp>
      <p:pic>
        <p:nvPicPr>
          <p:cNvPr id="12291" name="Picture 16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29543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5C3D1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2292" name="Line 10"/>
          <p:cNvSpPr>
            <a:spLocks noChangeShapeType="1"/>
          </p:cNvSpPr>
          <p:nvPr/>
        </p:nvSpPr>
        <p:spPr bwMode="auto">
          <a:xfrm flipV="1">
            <a:off x="2971800" y="228600"/>
            <a:ext cx="59436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11"/>
          <p:cNvSpPr>
            <a:spLocks noChangeShapeType="1"/>
          </p:cNvSpPr>
          <p:nvPr/>
        </p:nvSpPr>
        <p:spPr bwMode="auto">
          <a:xfrm>
            <a:off x="2971800" y="3810000"/>
            <a:ext cx="5943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514600" y="32004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514600" y="228600"/>
            <a:ext cx="13716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514600" y="3810000"/>
            <a:ext cx="1371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7" name="Picture 3" descr="Fig2.tif                                                       000E9A96øø                             C56C96CB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228600"/>
            <a:ext cx="5051425" cy="6400800"/>
          </a:xfrm>
        </p:spPr>
      </p:pic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3886200" y="228600"/>
            <a:ext cx="502920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TextBox 1"/>
          <p:cNvSpPr txBox="1">
            <a:spLocks noChangeArrowheads="1"/>
          </p:cNvSpPr>
          <p:nvPr/>
        </p:nvSpPr>
        <p:spPr bwMode="auto">
          <a:xfrm>
            <a:off x="3886200" y="6353175"/>
            <a:ext cx="2500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CA" altLang="en-US" sz="1200"/>
              <a:t>Simpson 2003, </a:t>
            </a:r>
            <a:r>
              <a:rPr lang="en-CA" altLang="en-US" sz="1200" i="1"/>
              <a:t>IJSEM</a:t>
            </a:r>
            <a:r>
              <a:rPr lang="en-CA" altLang="en-US" sz="1200"/>
              <a:t> </a:t>
            </a:r>
            <a:r>
              <a:rPr lang="en-CA" altLang="en-US" sz="1200" b="1"/>
              <a:t>53</a:t>
            </a:r>
            <a:r>
              <a:rPr lang="en-CA" altLang="en-US" sz="1200"/>
              <a:t>:1759-77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85758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304800"/>
            <a:ext cx="4800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Flagellar</a:t>
            </a:r>
            <a:br>
              <a:rPr lang="en-US" altLang="en-US"/>
            </a:br>
            <a:r>
              <a:rPr lang="en-US" altLang="en-US"/>
              <a:t>Apparatus</a:t>
            </a:r>
          </a:p>
        </p:txBody>
      </p:sp>
      <p:pic>
        <p:nvPicPr>
          <p:cNvPr id="13315" name="Picture 10" descr="Pelo Flag App (GW&amp;a2001).jpg                                   002521ECøø                             87E67025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660775" cy="6781800"/>
          </a:xfrm>
        </p:spPr>
      </p:pic>
      <p:pic>
        <p:nvPicPr>
          <p:cNvPr id="13316" name="Picture 7" descr="Cryptomonas Ustruc #8D0DC3.tiff                                000481DAøøø                            87E67025: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25" y="0"/>
            <a:ext cx="5387975" cy="6781800"/>
          </a:xfrm>
        </p:spPr>
      </p:pic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0" y="6581775"/>
            <a:ext cx="271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Walker &amp;a 2001, </a:t>
            </a:r>
            <a:r>
              <a:rPr lang="en-US" altLang="en-US" sz="1200" i="1"/>
              <a:t>Eur J Prot</a:t>
            </a:r>
            <a:r>
              <a:rPr lang="en-US" altLang="en-US" sz="1200"/>
              <a:t> </a:t>
            </a:r>
            <a:r>
              <a:rPr lang="en-US" altLang="en-US" sz="1200" b="1"/>
              <a:t>37</a:t>
            </a:r>
            <a:r>
              <a:rPr lang="en-US" altLang="en-US" sz="1200"/>
              <a:t>:25–49</a:t>
            </a:r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0" y="685800"/>
            <a:ext cx="16351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‘unikont’</a:t>
            </a:r>
          </a:p>
          <a:p>
            <a:pPr algn="ctr"/>
            <a:r>
              <a:rPr lang="en-US" altLang="en-US" sz="1600"/>
              <a:t>(</a:t>
            </a:r>
            <a:r>
              <a:rPr lang="en-US" altLang="en-US" sz="1600" i="1"/>
              <a:t>Mastigamoeba</a:t>
            </a:r>
            <a:r>
              <a:rPr lang="en-US" altLang="en-US" sz="1600"/>
              <a:t>)</a:t>
            </a:r>
            <a:endParaRPr lang="en-US" altLang="en-US"/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6718300" y="6581775"/>
            <a:ext cx="2425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200"/>
              <a:t>Roberts 1984, </a:t>
            </a:r>
            <a:r>
              <a:rPr lang="en-US" altLang="en-US" sz="1200" i="1"/>
              <a:t>J Phycol</a:t>
            </a:r>
            <a:r>
              <a:rPr lang="en-US" altLang="en-US" sz="1200"/>
              <a:t> </a:t>
            </a:r>
            <a:r>
              <a:rPr lang="en-US" altLang="en-US" sz="1200" b="1"/>
              <a:t>20</a:t>
            </a:r>
            <a:r>
              <a:rPr lang="en-US" altLang="en-US" sz="1200"/>
              <a:t>:590–9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7239000" y="152400"/>
            <a:ext cx="15208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/>
              <a:t>‘bikont’</a:t>
            </a:r>
          </a:p>
          <a:p>
            <a:pPr algn="ctr"/>
            <a:r>
              <a:rPr lang="en-US" altLang="en-US" sz="1600"/>
              <a:t>(</a:t>
            </a:r>
            <a:r>
              <a:rPr lang="en-US" altLang="en-US" sz="1600" i="1"/>
              <a:t>Cryptomonas</a:t>
            </a:r>
            <a:r>
              <a:rPr lang="en-US" altLang="en-US" sz="1600"/>
              <a:t>)</a:t>
            </a:r>
            <a:endParaRPr lang="en-US" altLang="en-US"/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8305800" y="838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09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95"/>
            <a:ext cx="8458200" cy="1143000"/>
          </a:xfrm>
        </p:spPr>
        <p:txBody>
          <a:bodyPr>
            <a:normAutofit/>
          </a:bodyPr>
          <a:lstStyle/>
          <a:p>
            <a:r>
              <a:rPr noProof="1" smtClean="0">
                <a:latin typeface="Calibri" charset="0"/>
              </a:rPr>
              <a:t>A</a:t>
            </a:r>
            <a:r>
              <a:rPr lang="en-US" noProof="1" smtClean="0">
                <a:latin typeface="Calibri" charset="0"/>
              </a:rPr>
              <a:t>n Evolutionary</a:t>
            </a:r>
            <a:r>
              <a:rPr noProof="1" smtClean="0">
                <a:latin typeface="Calibri" charset="0"/>
              </a:rPr>
              <a:t> </a:t>
            </a:r>
            <a:r>
              <a:rPr noProof="1">
                <a:latin typeface="Calibri" charset="0"/>
              </a:rPr>
              <a:t>Tree of </a:t>
            </a:r>
            <a:r>
              <a:rPr lang="en-US" noProof="1" smtClean="0">
                <a:latin typeface="Calibri" charset="0"/>
              </a:rPr>
              <a:t>All Life</a:t>
            </a:r>
            <a:endParaRPr noProof="1">
              <a:latin typeface="Calibri" charset="0"/>
            </a:endParaRPr>
          </a:p>
        </p:txBody>
      </p:sp>
      <p:pic>
        <p:nvPicPr>
          <p:cNvPr id="6146" name="Picture 3" descr="euktree (AGBS).jpg                                             00117DDETruffula                       BF7326C9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3" y="1161285"/>
            <a:ext cx="9139237" cy="5157787"/>
          </a:xfrm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514600" y="1658172"/>
            <a:ext cx="83820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>
              <a:latin typeface="Tahoma" charset="0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320925" y="1651822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sz="1600" b="1" noProof="1" smtClean="0">
                <a:solidFill>
                  <a:srgbClr val="3FAD47"/>
                </a:solidFill>
                <a:latin typeface="Arial" charset="0"/>
              </a:rPr>
              <a:t>Archaeplastida</a:t>
            </a:r>
            <a:endParaRPr sz="1600" b="1" noProof="1">
              <a:solidFill>
                <a:srgbClr val="3FAD47"/>
              </a:solidFill>
              <a:latin typeface="Arial" charset="0"/>
            </a:endParaRP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050111" y="4490272"/>
            <a:ext cx="445689" cy="4700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2400" dirty="0">
              <a:latin typeface="Tahom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5656" y="1968838"/>
            <a:ext cx="4680520" cy="2900322"/>
            <a:chOff x="1475656" y="1968838"/>
            <a:chExt cx="4680520" cy="2900322"/>
          </a:xfrm>
        </p:grpSpPr>
        <p:sp>
          <p:nvSpPr>
            <p:cNvPr id="2" name="Oval 1"/>
            <p:cNvSpPr/>
            <p:nvPr/>
          </p:nvSpPr>
          <p:spPr>
            <a:xfrm>
              <a:off x="1870051" y="3580261"/>
              <a:ext cx="757733" cy="280787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75656" y="4437112"/>
              <a:ext cx="1080120" cy="4320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83768" y="2348880"/>
              <a:ext cx="1008112" cy="351317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59832" y="2132856"/>
              <a:ext cx="792088" cy="280787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32040" y="1968838"/>
              <a:ext cx="1224136" cy="280787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 rot="900000">
            <a:off x="179704" y="3146669"/>
            <a:ext cx="1800200" cy="6597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79861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Macintosh PowerPoint</Application>
  <PresentationFormat>On-screen Show (4:3)</PresentationFormat>
  <Paragraphs>29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Iron Out the Kinks</vt:lpstr>
      <vt:lpstr>An Evolutionary Tree of All Life</vt:lpstr>
      <vt:lpstr>Prokaryote vs Eukaryote</vt:lpstr>
      <vt:lpstr>PowerPoint Presentation</vt:lpstr>
      <vt:lpstr>The Flagellar Apparatus</vt:lpstr>
      <vt:lpstr>The Flagellar Apparatus</vt:lpstr>
      <vt:lpstr>The Flagellar Apparatus</vt:lpstr>
      <vt:lpstr>An Evolutionary Tree of All Life</vt:lpstr>
    </vt:vector>
  </TitlesOfParts>
  <Company>American Museum of Natural History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Out the Kinks</dc:title>
  <dc:creator>Aaron Heiss</dc:creator>
  <cp:lastModifiedBy>Aaron Heiss</cp:lastModifiedBy>
  <cp:revision>2</cp:revision>
  <dcterms:created xsi:type="dcterms:W3CDTF">2018-08-07T19:30:38Z</dcterms:created>
  <dcterms:modified xsi:type="dcterms:W3CDTF">2018-08-07T19:34:37Z</dcterms:modified>
</cp:coreProperties>
</file>