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  <p:sldId id="267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9A9A-CF86-3444-8CFA-0A5BD490B218}" type="datetimeFigureOut">
              <a:rPr lang="en-US" smtClean="0"/>
              <a:t>24/11/18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753F-840E-984E-A559-09FE5EEE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1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9A9A-CF86-3444-8CFA-0A5BD490B218}" type="datetimeFigureOut">
              <a:rPr lang="en-US" smtClean="0"/>
              <a:t>24/11/18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753F-840E-984E-A559-09FE5EEE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9A9A-CF86-3444-8CFA-0A5BD490B218}" type="datetimeFigureOut">
              <a:rPr lang="en-US" smtClean="0"/>
              <a:t>24/11/18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753F-840E-984E-A559-09FE5EEE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0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9A9A-CF86-3444-8CFA-0A5BD490B218}" type="datetimeFigureOut">
              <a:rPr lang="en-US" smtClean="0"/>
              <a:t>24/11/18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753F-840E-984E-A559-09FE5EEE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9A9A-CF86-3444-8CFA-0A5BD490B218}" type="datetimeFigureOut">
              <a:rPr lang="en-US" smtClean="0"/>
              <a:t>24/11/18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753F-840E-984E-A559-09FE5EEE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1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9A9A-CF86-3444-8CFA-0A5BD490B218}" type="datetimeFigureOut">
              <a:rPr lang="en-US" smtClean="0"/>
              <a:t>24/11/18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753F-840E-984E-A559-09FE5EEE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5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9A9A-CF86-3444-8CFA-0A5BD490B218}" type="datetimeFigureOut">
              <a:rPr lang="en-US" smtClean="0"/>
              <a:t>24/11/18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753F-840E-984E-A559-09FE5EEE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9A9A-CF86-3444-8CFA-0A5BD490B218}" type="datetimeFigureOut">
              <a:rPr lang="en-US" smtClean="0"/>
              <a:t>24/11/18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753F-840E-984E-A559-09FE5EEE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2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9A9A-CF86-3444-8CFA-0A5BD490B218}" type="datetimeFigureOut">
              <a:rPr lang="en-US" smtClean="0"/>
              <a:t>24/11/18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753F-840E-984E-A559-09FE5EEE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1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9A9A-CF86-3444-8CFA-0A5BD490B218}" type="datetimeFigureOut">
              <a:rPr lang="en-US" smtClean="0"/>
              <a:t>24/11/18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753F-840E-984E-A559-09FE5EEE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6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9A9A-CF86-3444-8CFA-0A5BD490B218}" type="datetimeFigureOut">
              <a:rPr lang="en-US" smtClean="0"/>
              <a:t>24/11/18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753F-840E-984E-A559-09FE5EEE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89A9A-CF86-3444-8CFA-0A5BD490B218}" type="datetimeFigureOut">
              <a:rPr lang="en-US" smtClean="0"/>
              <a:t>24/11/18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F753F-840E-984E-A559-09FE5EEE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3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9425"/>
            <a:ext cx="7772400" cy="1470025"/>
          </a:xfrm>
        </p:spPr>
        <p:txBody>
          <a:bodyPr/>
          <a:lstStyle/>
          <a:p>
            <a:r>
              <a:rPr lang="en-US" dirty="0" smtClean="0"/>
              <a:t>Myself in June 2017</a:t>
            </a:r>
            <a:endParaRPr lang="en-US" dirty="0"/>
          </a:p>
        </p:txBody>
      </p:sp>
      <p:pic>
        <p:nvPicPr>
          <p:cNvPr id="4" name="Picture 3" descr="Lehm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866900"/>
            <a:ext cx="7874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1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4025"/>
            <a:ext cx="7772400" cy="4816475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77933C"/>
                </a:solidFill>
              </a:rPr>
              <a:t>KPIs</a:t>
            </a:r>
            <a:r>
              <a:rPr lang="en-US" sz="2800" dirty="0" smtClean="0"/>
              <a:t> to measure performance  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- Answers to how are you feeling today? AVG score along a timeline 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- Usage increase or decrease after x amount of days 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- Download of apps and active users, web visits </a:t>
            </a:r>
            <a:r>
              <a:rPr lang="mr-IN" sz="2800" dirty="0" smtClean="0"/>
              <a:t>–</a:t>
            </a:r>
            <a:r>
              <a:rPr lang="en-US" sz="2800" dirty="0" smtClean="0"/>
              <a:t> average session duration 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- Referrals to other apps (Calm, </a:t>
            </a:r>
            <a:r>
              <a:rPr lang="en-US" sz="2800" dirty="0" err="1" smtClean="0"/>
              <a:t>HeadSpace</a:t>
            </a:r>
            <a:r>
              <a:rPr lang="en-US" sz="2800" dirty="0" smtClean="0"/>
              <a:t>, </a:t>
            </a:r>
            <a:r>
              <a:rPr lang="en-US" sz="2800" dirty="0" err="1" smtClean="0"/>
              <a:t>FutureLearn</a:t>
            </a:r>
            <a:r>
              <a:rPr lang="en-US" sz="2800" dirty="0" smtClean="0"/>
              <a:t>) and active users there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367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4025"/>
            <a:ext cx="7772400" cy="481647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Second stage 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- Interaction with job coaches </a:t>
            </a:r>
            <a:br>
              <a:rPr lang="en-US" sz="4000" dirty="0" smtClean="0"/>
            </a:br>
            <a:r>
              <a:rPr lang="en-US" sz="4000" dirty="0" smtClean="0"/>
              <a:t>- </a:t>
            </a:r>
            <a:r>
              <a:rPr lang="en-GB" sz="4000" dirty="0" smtClean="0"/>
              <a:t>NHS data sharing </a:t>
            </a:r>
            <a:br>
              <a:rPr lang="en-GB" sz="4000" dirty="0" smtClean="0"/>
            </a:br>
            <a:r>
              <a:rPr lang="en-GB" sz="4000" dirty="0" smtClean="0"/>
              <a:t>- Coordination with NHS apps (be Mindful)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133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8603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risk: job loss impacts you mental wellbeing</a:t>
            </a:r>
            <a:r>
              <a:rPr lang="mr-IN" dirty="0" smtClean="0"/>
              <a:t>…</a:t>
            </a:r>
            <a:r>
              <a:rPr lang="en-GB" dirty="0" smtClean="0"/>
              <a:t>  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After </a:t>
            </a:r>
            <a:r>
              <a:rPr lang="en-GB" dirty="0" smtClean="0">
                <a:solidFill>
                  <a:srgbClr val="FF0000"/>
                </a:solidFill>
              </a:rPr>
              <a:t>12 week </a:t>
            </a:r>
            <a:r>
              <a:rPr lang="en-GB" dirty="0" smtClean="0"/>
              <a:t>mental health risks increase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67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US" dirty="0" smtClean="0"/>
              <a:t>People who are unemployed consult their GPs more often than the general population.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Depression and anxiety are 4-10 times more prevalent </a:t>
            </a:r>
            <a:r>
              <a:rPr lang="en-US" dirty="0" smtClean="0"/>
              <a:t>among people who have been</a:t>
            </a:r>
            <a:br>
              <a:rPr lang="en-US" dirty="0" smtClean="0"/>
            </a:br>
            <a:r>
              <a:rPr lang="en-US" dirty="0" smtClean="0"/>
              <a:t>unemployed for more than 12 weeks</a:t>
            </a:r>
            <a:br>
              <a:rPr lang="en-US" dirty="0" smtClean="0"/>
            </a:br>
            <a:r>
              <a:rPr lang="en-US" sz="2000" i="1" dirty="0" smtClean="0"/>
              <a:t>Royal College of </a:t>
            </a:r>
            <a:r>
              <a:rPr lang="pl-PL" sz="2000" i="1" dirty="0" err="1" smtClean="0"/>
              <a:t>Psychiatrists</a:t>
            </a:r>
            <a:r>
              <a:rPr lang="en-US" sz="2000" i="1" dirty="0" smtClean="0"/>
              <a:t>, 2008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5294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2325"/>
            <a:ext cx="7772400" cy="4816475"/>
          </a:xfrm>
        </p:spPr>
        <p:txBody>
          <a:bodyPr>
            <a:normAutofit/>
          </a:bodyPr>
          <a:lstStyle/>
          <a:p>
            <a:r>
              <a:rPr lang="en-US" dirty="0" smtClean="0"/>
              <a:t>The opportunity for DWP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Mental health support for people </a:t>
            </a:r>
            <a:r>
              <a:rPr lang="en-US" dirty="0" smtClean="0">
                <a:solidFill>
                  <a:srgbClr val="FF0000"/>
                </a:solidFill>
              </a:rPr>
              <a:t>newly</a:t>
            </a:r>
            <a:r>
              <a:rPr lang="en-US" dirty="0" smtClean="0"/>
              <a:t> out of work</a:t>
            </a:r>
            <a:r>
              <a:rPr lang="mr-IN" dirty="0" smtClean="0"/>
              <a:t>…</a:t>
            </a:r>
            <a:r>
              <a:rPr lang="en-GB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3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4025"/>
            <a:ext cx="7772400" cy="4816475"/>
          </a:xfrm>
        </p:spPr>
        <p:txBody>
          <a:bodyPr>
            <a:normAutofit/>
          </a:bodyPr>
          <a:lstStyle/>
          <a:p>
            <a:r>
              <a:rPr lang="en-US" dirty="0" smtClean="0"/>
              <a:t>The opportunity for DWP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Being seen as a friend rather than a foe by humanizing the service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downloa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203700"/>
            <a:ext cx="4102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00" y="263525"/>
            <a:ext cx="8623300" cy="1743075"/>
          </a:xfrm>
        </p:spPr>
        <p:txBody>
          <a:bodyPr>
            <a:noAutofit/>
          </a:bodyPr>
          <a:lstStyle/>
          <a:p>
            <a:r>
              <a:rPr lang="en-US" sz="2800" dirty="0" smtClean="0"/>
              <a:t>How do we engage people? A/B Test </a:t>
            </a:r>
            <a:br>
              <a:rPr lang="en-US" sz="2800" dirty="0" smtClean="0"/>
            </a:br>
            <a:r>
              <a:rPr lang="en-US" sz="2800" dirty="0" smtClean="0"/>
              <a:t>Option A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Opportunity</a:t>
            </a:r>
            <a:r>
              <a:rPr lang="en-US" sz="2800" dirty="0" smtClean="0"/>
              <a:t> when they apply for universal credit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604550"/>
            <a:ext cx="5664200" cy="525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00" y="263525"/>
            <a:ext cx="8623300" cy="1743075"/>
          </a:xfrm>
        </p:spPr>
        <p:txBody>
          <a:bodyPr>
            <a:noAutofit/>
          </a:bodyPr>
          <a:lstStyle/>
          <a:p>
            <a:r>
              <a:rPr lang="en-US" sz="2800" dirty="0" smtClean="0"/>
              <a:t>How do we engage people? A/B Test </a:t>
            </a:r>
            <a:br>
              <a:rPr lang="en-US" sz="2800" dirty="0" smtClean="0"/>
            </a:br>
            <a:r>
              <a:rPr lang="en-US" sz="2800" dirty="0" smtClean="0"/>
              <a:t>Option B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Opportunity</a:t>
            </a:r>
            <a:r>
              <a:rPr lang="en-US" sz="2800" dirty="0" smtClean="0"/>
              <a:t> when they have finished the process or in the last stages or in their account summary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2006600"/>
            <a:ext cx="7416800" cy="45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7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00" y="263525"/>
            <a:ext cx="8623300" cy="1743075"/>
          </a:xfrm>
        </p:spPr>
        <p:txBody>
          <a:bodyPr>
            <a:noAutofit/>
          </a:bodyPr>
          <a:lstStyle/>
          <a:p>
            <a:r>
              <a:rPr lang="en-US" sz="2800" dirty="0" smtClean="0"/>
              <a:t>How do we engage people? A/B Test </a:t>
            </a:r>
            <a:br>
              <a:rPr lang="en-US" sz="2800" dirty="0" smtClean="0"/>
            </a:br>
            <a:r>
              <a:rPr lang="en-US" sz="2800" dirty="0" smtClean="0"/>
              <a:t>Option B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Opportunity</a:t>
            </a:r>
            <a:r>
              <a:rPr lang="en-US" sz="2800" dirty="0" smtClean="0"/>
              <a:t> when they have finished the process or in the last stages or in their account summary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184400"/>
            <a:ext cx="7010400" cy="421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5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4025"/>
            <a:ext cx="7772400" cy="481647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How to avoid people being scared of using the app? </a:t>
            </a:r>
            <a:br>
              <a:rPr lang="en-US" sz="4000" dirty="0" smtClean="0"/>
            </a:br>
            <a:r>
              <a:rPr lang="en-US" sz="4000" dirty="0" smtClean="0"/>
              <a:t>- Make clear that the usage of the app does not have any relation with payments of benefits -</a:t>
            </a:r>
            <a:r>
              <a:rPr lang="en-US" sz="4000" dirty="0" smtClean="0">
                <a:sym typeface="Wingdings"/>
              </a:rPr>
              <a:t> </a:t>
            </a:r>
            <a:r>
              <a:rPr lang="en-US" sz="4000" dirty="0" smtClean="0">
                <a:solidFill>
                  <a:srgbClr val="77933C"/>
                </a:solidFill>
                <a:sym typeface="Wingdings"/>
              </a:rPr>
              <a:t>gain trust</a:t>
            </a:r>
            <a:endParaRPr lang="en-US" sz="40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30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69</Words>
  <Application>Microsoft Macintosh PowerPoint</Application>
  <PresentationFormat>On-screen Show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Myself in June 2017</vt:lpstr>
      <vt:lpstr>The risk: job loss impacts you mental wellbeing…    After 12 week mental health risks increase    </vt:lpstr>
      <vt:lpstr>  People who are unemployed consult their GPs more often than the general population.  Depression and anxiety are 4-10 times more prevalent among people who have been unemployed for more than 12 weeks Royal College of Psychiatrists, 2008</vt:lpstr>
      <vt:lpstr>The opportunity for DWP  Mental health support for people newly out of work…  </vt:lpstr>
      <vt:lpstr>The opportunity for DWP  Being seen as a friend rather than a foe by humanizing the service </vt:lpstr>
      <vt:lpstr>How do we engage people? A/B Test  Option A  Opportunity when they apply for universal credit  </vt:lpstr>
      <vt:lpstr>How do we engage people? A/B Test  Option B Opportunity when they have finished the process or in the last stages or in their account summary</vt:lpstr>
      <vt:lpstr>How do we engage people? A/B Test  Option B Opportunity when they have finished the process or in the last stages or in their account summary</vt:lpstr>
      <vt:lpstr>How to avoid people being scared of using the app?  - Make clear that the usage of the app does not have any relation with payments of benefits - gain trust</vt:lpstr>
      <vt:lpstr>KPIs to measure performance    - Answers to how are you feeling today? AVG score along a timeline   - Usage increase or decrease after x amount of days   - Download of apps and active users, web visits – average session duration   - Referrals to other apps (Calm, HeadSpace, FutureLearn) and active users there </vt:lpstr>
      <vt:lpstr>Second stage   - Interaction with job coaches  - NHS data sharing  - Coordination with NHS apps (be Mindful)</vt:lpstr>
    </vt:vector>
  </TitlesOfParts>
  <Company>British Council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Myself in June 2017</dc:title>
  <dc:creator>Inigo Antolin</dc:creator>
  <cp:lastModifiedBy>Inigo Antolin</cp:lastModifiedBy>
  <cp:revision>6</cp:revision>
  <dcterms:created xsi:type="dcterms:W3CDTF">2018-11-24T08:56:41Z</dcterms:created>
  <dcterms:modified xsi:type="dcterms:W3CDTF">2018-11-24T09:59:17Z</dcterms:modified>
</cp:coreProperties>
</file>