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1" r:id="rId3"/>
    <p:sldMasterId id="2147483682" r:id="rId4"/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Proxima Nova"/>
      <p:regular r:id="rId23"/>
      <p:bold r:id="rId24"/>
      <p:italic r:id="rId25"/>
      <p:boldItalic r:id="rId26"/>
    </p:embeddedFont>
    <p:embeddedFont>
      <p:font typeface="Average"/>
      <p:regular r:id="rId27"/>
    </p:embeddedFont>
    <p:embeddedFont>
      <p:font typeface="Oswald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ProximaNova-bold.fntdata"/><Relationship Id="rId23" Type="http://schemas.openxmlformats.org/officeDocument/2006/relationships/font" Target="fonts/ProximaNova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font" Target="fonts/ProximaNova-boldItalic.fntdata"/><Relationship Id="rId25" Type="http://schemas.openxmlformats.org/officeDocument/2006/relationships/font" Target="fonts/ProximaNova-italic.fntdata"/><Relationship Id="rId28" Type="http://schemas.openxmlformats.org/officeDocument/2006/relationships/font" Target="fonts/Oswald-regular.fntdata"/><Relationship Id="rId27" Type="http://schemas.openxmlformats.org/officeDocument/2006/relationships/font" Target="fonts/Average-regular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font" Target="fonts/Oswald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cbfb1d8e8_11_20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cbfb1d8e8_11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cbfb1d8e8_3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cbfb1d8e8_3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cbfb1d8e8_15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cbfb1d8e8_15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cbfb1d8e8_15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4cbfb1d8e8_15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cbfb1d8e8_15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4cbfb1d8e8_15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cbfb1d8e8_1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cbfb1d8e8_1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Mike’s Notes: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- What progress we made?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- What did we learn along the way?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- Next steps? What's left to do?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- Problems we encountered?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4cbfb1d8e8_15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4cbfb1d8e8_15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cbfb1d8e8_1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4cbfb1d8e8_1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cbfb1d8e8_11_1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cbfb1d8e8_11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cbfb1d8e8_11_2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cbfb1d8e8_11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cbfb1d8e8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cbfb1d8e8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cbfb1d8e8_15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cbfb1d8e8_15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cbfb1d8e8_15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cbfb1d8e8_15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cbfb1d8e8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cbfb1d8e8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cbfb1d8e8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cbfb1d8e8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cbfb1d8e8_3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cbfb1d8e8_3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p1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" name="Google Shape;8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2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7" name="Google Shape;87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" name="Google Shape;8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26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06" name="Google Shape;106;p26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6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6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26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0" name="Google Shape;110;p26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1" name="Google Shape;111;p2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4" name="Google Shape;114;p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7" name="Google Shape;11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8" name="Google Shape;118;p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1" name="Google Shape;121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2" name="Google Shape;122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3" name="Google Shape;123;p2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6" name="Google Shape;126;p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9" name="Google Shape;129;p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0" name="Google Shape;130;p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3" name="Google Shape;133;p3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3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6" name="Google Shape;136;p3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7" name="Google Shape;137;p33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8" name="Google Shape;138;p3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9" name="Google Shape;139;p3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0" name="Google Shape;140;p3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143" name="Google Shape;143;p3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5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6" name="Google Shape;146;p35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7" name="Google Shape;147;p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02" name="Google Shape;10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103" name="Google Shape;103;p2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2.jpl.nasa.gov/magellan/guide12.html#12.7" TargetMode="External"/><Relationship Id="rId4" Type="http://schemas.openxmlformats.org/officeDocument/2006/relationships/hyperlink" Target="https://pds.nasa.gov/ds-view/pds/viewProfile.jsp?dsid=MGN-V-RDRS-5-BIDR-FULL-RES-V1.0" TargetMode="External"/><Relationship Id="rId5" Type="http://schemas.openxmlformats.org/officeDocument/2006/relationships/hyperlink" Target="https://www.asprs.org/wp-content/uploads/pers/1991journal/dec/1991_dec_1561-1570.pdf" TargetMode="External"/><Relationship Id="rId6" Type="http://schemas.openxmlformats.org/officeDocument/2006/relationships/hyperlink" Target="https://pds-imaging.jpl.nasa.gov/documentation/MGN-FBIDR-SIS-SDPS-101-RevE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7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FC5E8"/>
                </a:solidFill>
              </a:rPr>
              <a:t>Hack the Solar System:</a:t>
            </a:r>
            <a:endParaRPr>
              <a:solidFill>
                <a:srgbClr val="9FC5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The Hidden Face of Venus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5" name="Google Shape;155;p37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FC5E8"/>
                </a:solidFill>
              </a:rPr>
              <a:t>Jennifer Shin, Adam Ibrahim</a:t>
            </a:r>
            <a:endParaRPr>
              <a:solidFill>
                <a:srgbClr val="9FC5E8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Questions/Roadblocks</a:t>
            </a:r>
            <a:endParaRPr/>
          </a:p>
        </p:txBody>
      </p:sp>
      <p:sp>
        <p:nvSpPr>
          <p:cNvPr id="209" name="Google Shape;209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BIDR pixel values translate immediately to a greyscale image of Venus’s terrain? The images were not from visible light, but radio signals.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Once we work BIDR images into something ASP can work with, how do we pair up images of same objects from different angles? ASP’s job? Our job?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215" name="Google Shape;215;p47"/>
          <p:cNvSpPr txBox="1"/>
          <p:nvPr>
            <p:ph idx="1" type="body"/>
          </p:nvPr>
        </p:nvSpPr>
        <p:spPr>
          <a:xfrm>
            <a:off x="461275" y="1202325"/>
            <a:ext cx="8520600" cy="10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Can existing processes in ASP be used to import F-BIDR directly? </a:t>
            </a:r>
            <a:endParaRPr sz="2400"/>
          </a:p>
        </p:txBody>
      </p:sp>
      <p:pic>
        <p:nvPicPr>
          <p:cNvPr id="216" name="Google Shape;21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6425" y="2265825"/>
            <a:ext cx="5124450" cy="93345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47"/>
          <p:cNvSpPr txBox="1"/>
          <p:nvPr/>
        </p:nvSpPr>
        <p:spPr>
          <a:xfrm>
            <a:off x="631500" y="2309175"/>
            <a:ext cx="319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Best Case Scenario: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223" name="Google Shape;223;p48"/>
          <p:cNvSpPr txBox="1"/>
          <p:nvPr>
            <p:ph idx="1" type="body"/>
          </p:nvPr>
        </p:nvSpPr>
        <p:spPr>
          <a:xfrm>
            <a:off x="452975" y="1017725"/>
            <a:ext cx="8520600" cy="10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Open Question: Does F-BIDR need to be converted to ASP Compatible format?</a:t>
            </a:r>
            <a:endParaRPr sz="2400"/>
          </a:p>
        </p:txBody>
      </p:sp>
      <p:pic>
        <p:nvPicPr>
          <p:cNvPr id="224" name="Google Shape;22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950" y="2019175"/>
            <a:ext cx="7880350" cy="28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230" name="Google Shape;230;p49"/>
          <p:cNvSpPr txBox="1"/>
          <p:nvPr>
            <p:ph idx="1" type="body"/>
          </p:nvPr>
        </p:nvSpPr>
        <p:spPr>
          <a:xfrm>
            <a:off x="452975" y="1017725"/>
            <a:ext cx="8520600" cy="10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Open Question: Can other formats be used for ASP? </a:t>
            </a:r>
            <a:endParaRPr sz="2400"/>
          </a:p>
        </p:txBody>
      </p:sp>
      <p:sp>
        <p:nvSpPr>
          <p:cNvPr id="231" name="Google Shape;231;p49"/>
          <p:cNvSpPr txBox="1"/>
          <p:nvPr/>
        </p:nvSpPr>
        <p:spPr>
          <a:xfrm>
            <a:off x="311700" y="4628300"/>
            <a:ext cx="50688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https://history.nasa.gov/JPL-93-24/p10.htm</a:t>
            </a:r>
            <a:endParaRPr sz="1200">
              <a:solidFill>
                <a:srgbClr val="666666"/>
              </a:solidFill>
            </a:endParaRPr>
          </a:p>
        </p:txBody>
      </p:sp>
      <p:pic>
        <p:nvPicPr>
          <p:cNvPr id="232" name="Google Shape;232;p49"/>
          <p:cNvPicPr preferRelativeResize="0"/>
          <p:nvPr/>
        </p:nvPicPr>
        <p:blipFill rotWithShape="1">
          <a:blip r:embed="rId3">
            <a:alphaModFix/>
          </a:blip>
          <a:srcRect b="18401" l="0" r="0" t="2484"/>
          <a:stretch/>
        </p:blipFill>
        <p:spPr>
          <a:xfrm>
            <a:off x="4528125" y="1481900"/>
            <a:ext cx="4375350" cy="344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49"/>
          <p:cNvPicPr preferRelativeResize="0"/>
          <p:nvPr/>
        </p:nvPicPr>
        <p:blipFill rotWithShape="1">
          <a:blip r:embed="rId4">
            <a:alphaModFix/>
          </a:blip>
          <a:srcRect b="0" l="33120" r="20564" t="83316"/>
          <a:stretch/>
        </p:blipFill>
        <p:spPr>
          <a:xfrm>
            <a:off x="561225" y="2187550"/>
            <a:ext cx="3966901" cy="142365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49"/>
          <p:cNvSpPr txBox="1"/>
          <p:nvPr/>
        </p:nvSpPr>
        <p:spPr>
          <a:xfrm>
            <a:off x="452975" y="1864150"/>
            <a:ext cx="396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(F-MIDRs, C1-, C2-, and C3-MIDRs)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240" name="Google Shape;240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Can advances in digital terrain image analysis be leveraged to convert F-BIDR into a usable format for ASP?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Takeaway: More complicated than it sounds...</a:t>
            </a:r>
            <a:endParaRPr/>
          </a:p>
        </p:txBody>
      </p:sp>
      <p:pic>
        <p:nvPicPr>
          <p:cNvPr id="246" name="Google Shape;24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0625" y="947800"/>
            <a:ext cx="5741750" cy="4120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252" name="Google Shape;252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https://www2.jpl.nasa.gov/magellan/guide12.html#12.7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https://pds.nasa.gov/ds-view/pds/viewProfile.jsp?dsid=MGN-V-RDRS-5-BIDR-FULL-RES-V1.0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https://www.asprs.org/wp-content/uploads/pers/1991journal/dec/1991_dec_1561-1570.pdf</a:t>
            </a:r>
            <a:r>
              <a:rPr lang="en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6"/>
              </a:rPr>
              <a:t>https://pds-imaging.jpl.nasa.gov/documentation/MGN-FBIDR-SIS-SDPS-101-RevE.pdf</a:t>
            </a:r>
            <a:r>
              <a:rPr lang="en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To use radar data from the Magellan satellite’s Venus trip to create an elevation map compatible with OpenSpace. 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OpenSpace uses the NASA </a:t>
            </a:r>
            <a:r>
              <a:rPr b="1" lang="en" sz="2400"/>
              <a:t>Ames Stereo Pipeline (ASP)</a:t>
            </a:r>
            <a:r>
              <a:rPr lang="en" sz="2400"/>
              <a:t>. Figuring out how to feed Magellan radar data into ASP main avenue.</a:t>
            </a:r>
            <a:endParaRPr sz="2400"/>
          </a:p>
        </p:txBody>
      </p:sp>
      <p:sp>
        <p:nvSpPr>
          <p:cNvPr id="161" name="Google Shape;161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9"/>
          <p:cNvSpPr txBox="1"/>
          <p:nvPr>
            <p:ph idx="1" type="body"/>
          </p:nvPr>
        </p:nvSpPr>
        <p:spPr>
          <a:xfrm>
            <a:off x="311700" y="1152475"/>
            <a:ext cx="8520600" cy="36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Main trouble </a:t>
            </a:r>
            <a:r>
              <a:rPr lang="en" sz="2400"/>
              <a:t>is that Magellan took images before the ISIS software that gets data into the appropriate format for ASP was developed. 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To do things in ASP with Magellan one would need to figure out how to get the Magellan Full-Resolution Basic Image Data Record (F-BIDR) images into a format suitable for ASP. 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67" name="Google Shape;167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 Process</a:t>
            </a:r>
            <a:endParaRPr/>
          </a:p>
        </p:txBody>
      </p:sp>
      <p:sp>
        <p:nvSpPr>
          <p:cNvPr id="173" name="Google Shape;173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 with OpenSpace on linux. Doesn’t compile!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Serendipitous meeting of a partner!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Tactical retreat! We focus on tasks independent of OpenSpace: reading the Magellan radar image format (Basic Image Record Data, BIDR), and getting it to work with ASP.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BIDR seems proprietary to NASA. There are documents describing format of file bytes, we try to find extant tools to read and work with images.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Each orbit for which F-BIDR data exists is represented by a set of 20       </a:t>
            </a:r>
            <a:br>
              <a:rPr lang="en"/>
            </a:br>
            <a:r>
              <a:rPr lang="en"/>
              <a:t>  files.  In addition, indices to the image files have been added for each    </a:t>
            </a:r>
            <a:br>
              <a:rPr lang="en"/>
            </a:br>
            <a:r>
              <a:rPr lang="en"/>
              <a:t>  F-BIDR.  The files are:                                                     </a:t>
            </a:r>
            <a:br>
              <a:rPr lang="en"/>
            </a:br>
            <a:r>
              <a:rPr lang="en"/>
              <a:t>                                                                                                        </a:t>
            </a:r>
            <a:br>
              <a:rPr lang="en"/>
            </a:br>
            <a:r>
              <a:rPr lang="en"/>
              <a:t>      FILE_01.      - Summary BIDR Volume Information                         </a:t>
            </a:r>
            <a:br>
              <a:rPr lang="en"/>
            </a:br>
            <a:r>
              <a:rPr lang="en"/>
              <a:t>      FILE_02.      - Orbit Header                                            </a:t>
            </a:r>
            <a:br>
              <a:rPr lang="en"/>
            </a:br>
            <a:r>
              <a:rPr lang="en"/>
              <a:t>      FILE_03.      - EDR Data Quality Summary                                </a:t>
            </a:r>
            <a:br>
              <a:rPr lang="en"/>
            </a:br>
            <a:r>
              <a:rPr lang="en"/>
              <a:t>      FILE_04.      - S/C ephemeris file                                      </a:t>
            </a:r>
            <a:br>
              <a:rPr lang="en"/>
            </a:br>
            <a:r>
              <a:rPr lang="en"/>
              <a:t>      FILE_05.      - SCLK/SCET conversion coefficients                       </a:t>
            </a:r>
            <a:br>
              <a:rPr lang="en"/>
            </a:br>
            <a:r>
              <a:rPr lang="en"/>
              <a:t>      FILE_06.      - DSN monitor records                                     </a:t>
            </a:r>
            <a:br>
              <a:rPr lang="en"/>
            </a:br>
            <a:r>
              <a:rPr lang="en"/>
              <a:t>      FILE_07.      - Quaternion pointing coefficients                        </a:t>
            </a:r>
            <a:br>
              <a:rPr lang="en"/>
            </a:br>
            <a:r>
              <a:rPr lang="en"/>
              <a:t>      FILE_08.      - Processing bandwidth   </a:t>
            </a:r>
            <a:endParaRPr/>
          </a:p>
        </p:txBody>
      </p:sp>
      <p:sp>
        <p:nvSpPr>
          <p:cNvPr id="179" name="Google Shape;179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F-BIDR is not a single image file...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FILE_09.      - Decommutation and decalibration data                    </a:t>
            </a:r>
            <a:br>
              <a:rPr lang="en"/>
            </a:br>
            <a:r>
              <a:rPr lang="en"/>
              <a:t>      FILE_10.      - Engineering data                                        </a:t>
            </a:r>
            <a:br>
              <a:rPr lang="en"/>
            </a:br>
            <a:r>
              <a:rPr lang="en"/>
              <a:t>      FILE_11.      - Radar burst header records                              </a:t>
            </a:r>
            <a:br>
              <a:rPr lang="en"/>
            </a:br>
            <a:r>
              <a:rPr lang="en"/>
              <a:t>      FILE_12.      - Per-Orbit Parameters                                    </a:t>
            </a:r>
            <a:br>
              <a:rPr lang="en"/>
            </a:br>
            <a:r>
              <a:rPr lang="en"/>
              <a:t>      FILE_13.      - Image data in oblique sinusoidal projection             </a:t>
            </a:r>
            <a:br>
              <a:rPr lang="en"/>
            </a:br>
            <a:r>
              <a:rPr lang="en"/>
              <a:t>      FILE_14.      - Processing parameters for oblique sinusoidal data       </a:t>
            </a:r>
            <a:br>
              <a:rPr lang="en"/>
            </a:br>
            <a:r>
              <a:rPr lang="en"/>
              <a:t>      FILE_15.      - Image data in sinusoidal projection                     </a:t>
            </a:r>
            <a:br>
              <a:rPr lang="en"/>
            </a:br>
            <a:r>
              <a:rPr lang="en"/>
              <a:t>      FILE_16.      - Processing parameters for sinusoidal data               </a:t>
            </a:r>
            <a:br>
              <a:rPr lang="en"/>
            </a:br>
            <a:r>
              <a:rPr lang="en"/>
              <a:t>      FILE_17.      - Processed radiometric data                              </a:t>
            </a:r>
            <a:br>
              <a:rPr lang="en"/>
            </a:br>
            <a:r>
              <a:rPr lang="en"/>
              <a:t>      FILE_18.      - Cold-sky calibration results                            </a:t>
            </a:r>
            <a:br>
              <a:rPr lang="en"/>
            </a:br>
            <a:r>
              <a:rPr lang="en"/>
              <a:t>      FILE_19.      - Processing monitor record                               </a:t>
            </a:r>
            <a:br>
              <a:rPr lang="en"/>
            </a:br>
            <a:r>
              <a:rPr lang="en"/>
              <a:t>      FILE_20.      - Additional BIDR volume information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F-BIDR is not a single image file...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 Process</a:t>
            </a:r>
            <a:endParaRPr/>
          </a:p>
        </p:txBody>
      </p:sp>
      <p:sp>
        <p:nvSpPr>
          <p:cNvPr id="191" name="Google Shape;191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ASP also requires SPICE data; records the position and orientation of both Venus and the spacecraft taking the radar imagery, and the radar data. To create a DEM (Digital Elevation Model), to figure out which part of Venus a radar image maps.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Conversations, soul searching, sleepiness, and sleep.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 Process</a:t>
            </a:r>
            <a:endParaRPr/>
          </a:p>
        </p:txBody>
      </p:sp>
      <p:sp>
        <p:nvSpPr>
          <p:cNvPr id="197" name="Google Shape;197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Magellan Satellite had an altimeter! This means it recorded data on the heights of the surface. How is this challenge not done yet?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seems that the altimeter is not always reliable. Some areas had errors in elevation as high as 1 km, especially around mountainous areas.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203" name="Google Shape;203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Taking the BIDR data out of that format. Other papers have viewed it as images. Find tools or contact authors for their software.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Figure out what the ASP requires to work with the BIDR data: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Are greyscale images of the surface enough for ASP?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ASP requires images from different angles of the same object. We’ll have to match radar images which image same area from different angles.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do we link up the SPICE data with the radar images?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