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660" r:id="rId2"/>
    <p:sldMasterId id="2147483799" r:id="rId3"/>
    <p:sldMasterId id="2147483810" r:id="rId4"/>
    <p:sldMasterId id="2147483885" r:id="rId5"/>
  </p:sldMasterIdLst>
  <p:notesMasterIdLst>
    <p:notesMasterId r:id="rId17"/>
  </p:notesMasterIdLst>
  <p:handoutMasterIdLst>
    <p:handoutMasterId r:id="rId18"/>
  </p:handoutMasterIdLst>
  <p:sldIdLst>
    <p:sldId id="521" r:id="rId6"/>
    <p:sldId id="541" r:id="rId7"/>
    <p:sldId id="533" r:id="rId8"/>
    <p:sldId id="542" r:id="rId9"/>
    <p:sldId id="543" r:id="rId10"/>
    <p:sldId id="546" r:id="rId11"/>
    <p:sldId id="545" r:id="rId12"/>
    <p:sldId id="544" r:id="rId13"/>
    <p:sldId id="547" r:id="rId14"/>
    <p:sldId id="550" r:id="rId15"/>
    <p:sldId id="4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wa, Marek" initials="NM" lastIdx="0" clrIdx="0">
    <p:extLst/>
  </p:cmAuthor>
  <p:cmAuthor id="2" name="Nawa, Marek" initials="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B"/>
    <a:srgbClr val="262626"/>
    <a:srgbClr val="141414"/>
    <a:srgbClr val="0B367A"/>
    <a:srgbClr val="0071FA"/>
    <a:srgbClr val="006CFA"/>
    <a:srgbClr val="0067FA"/>
    <a:srgbClr val="00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75044" autoAdjust="0"/>
  </p:normalViewPr>
  <p:slideViewPr>
    <p:cSldViewPr snapToGrid="0">
      <p:cViewPr varScale="1">
        <p:scale>
          <a:sx n="78" d="100"/>
          <a:sy n="78" d="100"/>
        </p:scale>
        <p:origin x="-129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30560"/>
    </p:cViewPr>
  </p:sorterViewPr>
  <p:notesViewPr>
    <p:cSldViewPr snapToGrid="0">
      <p:cViewPr varScale="1">
        <p:scale>
          <a:sx n="121" d="100"/>
          <a:sy n="121" d="100"/>
        </p:scale>
        <p:origin x="38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ABA-4D23-404A-9371-948324E92C90}" type="datetimeFigureOut">
              <a:rPr lang="de-DE" smtClean="0"/>
              <a:t>23/04/17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B7EE-497E-E04B-8B0E-2539696FB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7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C3ED-BE9A-4023-99C5-F930E274BAB0}" type="datetimeFigureOut">
              <a:rPr lang="en-US" smtClean="0"/>
              <a:t>23/04/17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CEAA-D318-4FEA-8471-B1D3D295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.sap.com/corporate-en/legal/copyright/index.epx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48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07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2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81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1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2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29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5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5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61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91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0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30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17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Bild 19" descr="(y)_blue_transparent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17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52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4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257259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8255425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4241024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8240136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5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3272288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6285481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3255736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6269560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idx="12" hasCustomPrompt="1"/>
          </p:nvPr>
        </p:nvSpPr>
        <p:spPr bwMode="gray">
          <a:xfrm>
            <a:off x="9298673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4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9283383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3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90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72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7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32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/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4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259094" y="1200044"/>
            <a:ext cx="11348711" cy="484676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2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7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11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74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9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2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6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9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49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1" cy="23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 </a:t>
            </a:r>
            <a:r>
              <a:rPr lang="de-DE" sz="1300" u="none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2"/>
              </a:rPr>
              <a:t>for additional trademark information and notices.</a:t>
            </a:r>
            <a:endParaRPr lang="en-US" sz="1300" u="none" dirty="0" smtClean="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9094" y="238708"/>
            <a:ext cx="10761600" cy="41540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defTabSz="1218960"/>
            <a:r>
              <a:rPr lang="en-US" sz="2700" b="1" dirty="0" smtClean="0">
                <a:solidFill>
                  <a:srgbClr val="606669"/>
                </a:solidFill>
                <a:latin typeface="+mn-lt"/>
              </a:rPr>
              <a:t>© 2016 SAP SE or an SAP affiliate company. All rights reserved.</a:t>
            </a:r>
            <a:endParaRPr lang="de-DE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8958313" y="6258941"/>
            <a:ext cx="3023904" cy="30992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0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18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6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9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32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2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98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80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5476" y="4319078"/>
            <a:ext cx="11301212" cy="1008000"/>
          </a:xfrm>
        </p:spPr>
        <p:txBody>
          <a:bodyPr anchor="b" anchorCtr="0">
            <a:noAutofit/>
          </a:bodyPr>
          <a:lstStyle>
            <a:lvl1pPr>
              <a:defRPr sz="3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</a:t>
            </a:r>
            <a:br>
              <a:rPr lang="en-US" sz="4000" dirty="0" smtClean="0"/>
            </a:br>
            <a:r>
              <a:rPr lang="en-US" sz="4000" dirty="0" smtClean="0"/>
              <a:t>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5476" y="5526013"/>
            <a:ext cx="113012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Bild 13" descr="graphic_2016_example_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5" y="497573"/>
            <a:ext cx="11587134" cy="3862378"/>
          </a:xfrm>
          <a:prstGeom prst="rect">
            <a:avLst/>
          </a:prstGeom>
        </p:spPr>
      </p:pic>
      <p:pic>
        <p:nvPicPr>
          <p:cNvPr id="15" name="Bild 14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88" y="261059"/>
            <a:ext cx="1814310" cy="3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01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67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microsoft.com/office/2007/relationships/hdphoto" Target="../media/hdphoto1.wdp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microsoft.com/office/2007/relationships/hdphoto" Target="../media/hdphoto1.wdp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image" Target="../media/image3.png"/><Relationship Id="rId13" Type="http://schemas.microsoft.com/office/2007/relationships/hdphoto" Target="../media/hdphoto1.wdp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theme" Target="../theme/theme3.xml"/><Relationship Id="rId10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theme" Target="../theme/theme4.xml"/><Relationship Id="rId10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theme" Target="../theme/theme5.xml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microsoft.com/office/2007/relationships/hdphoto" Target="../media/hdphoto1.wdp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1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84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3" r:id="rId2"/>
    <p:sldLayoutId id="2147483800" r:id="rId3"/>
    <p:sldLayoutId id="2147483801" r:id="rId4"/>
    <p:sldLayoutId id="2147483768" r:id="rId5"/>
    <p:sldLayoutId id="2147483770" r:id="rId6"/>
    <p:sldLayoutId id="2147483893" r:id="rId7"/>
    <p:sldLayoutId id="2147483871" r:id="rId8"/>
    <p:sldLayoutId id="2147483870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7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4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94" r:id="rId2"/>
    <p:sldLayoutId id="2147483877" r:id="rId3"/>
    <p:sldLayoutId id="2147483766" r:id="rId4"/>
    <p:sldLayoutId id="2147483797" r:id="rId5"/>
    <p:sldLayoutId id="2147483776" r:id="rId6"/>
    <p:sldLayoutId id="2147483796" r:id="rId7"/>
    <p:sldLayoutId id="2147483679" r:id="rId8"/>
    <p:sldLayoutId id="2147483892" r:id="rId9"/>
    <p:sldLayoutId id="2147483878" r:id="rId10"/>
    <p:sldLayoutId id="214748376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ackground2014.jp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4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3" r:id="rId2"/>
    <p:sldLayoutId id="2147483804" r:id="rId3"/>
    <p:sldLayoutId id="2147483805" r:id="rId4"/>
    <p:sldLayoutId id="2147483806" r:id="rId5"/>
    <p:sldLayoutId id="2147483884" r:id="rId6"/>
    <p:sldLayoutId id="2147483808" r:id="rId7"/>
    <p:sldLayoutId id="214748387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4" y="1210301"/>
            <a:ext cx="11670203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9" name="image9.png"/>
          <p:cNvPicPr/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6248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7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74" r:id="rId2"/>
    <p:sldLayoutId id="2147483875" r:id="rId3"/>
    <p:sldLayoutId id="2147483820" r:id="rId4"/>
    <p:sldLayoutId id="2147483876" r:id="rId5"/>
    <p:sldLayoutId id="2147483821" r:id="rId6"/>
    <p:sldLayoutId id="2147483882" r:id="rId7"/>
    <p:sldLayoutId id="2147483827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868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1218868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8868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38" indent="-241235" algn="l" defTabSz="1218868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596737" indent="-237001" algn="l" defTabSz="1218868" rtl="0" eaLnBrk="1" latinLnBrk="0" hangingPunct="1">
        <a:spcBef>
          <a:spcPts val="560"/>
        </a:spcBef>
        <a:buClr>
          <a:schemeClr val="accent2"/>
        </a:buClr>
        <a:buSzPct val="100000"/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58" indent="-239119" algn="l" defTabSz="1218868" rtl="0" eaLnBrk="1" latinLnBrk="0" hangingPunct="1">
        <a:spcBef>
          <a:spcPts val="336"/>
        </a:spcBef>
        <a:buClr>
          <a:schemeClr val="accent2"/>
        </a:buClr>
        <a:buSzPct val="100000"/>
        <a:buFont typeface="Courier New" pitchFamily="49" charset="0"/>
        <a:buChar char="o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9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3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4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6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4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7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3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9" r:id="rId2"/>
    <p:sldLayoutId id="2147483890" r:id="rId3"/>
    <p:sldLayoutId id="21474838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mailto:arkadiusz.galwas@sap.com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6" y="219472"/>
            <a:ext cx="8247185" cy="5478487"/>
          </a:xfrm>
          <a:prstGeom prst="rect">
            <a:avLst/>
          </a:prstGeom>
        </p:spPr>
      </p:pic>
      <p:pic>
        <p:nvPicPr>
          <p:cNvPr id="3" name="Bild 3" descr="SAP_Hybris_white_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4" y="5697415"/>
            <a:ext cx="4186600" cy="1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Wrapping up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782" y="814638"/>
            <a:ext cx="10522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782" y="814638"/>
            <a:ext cx="10522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Should I learn Java? Yes, you should! 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Should I learn many languages or only one (Java of course ;) )? Yes, the more the better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!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2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2" y="254641"/>
            <a:ext cx="8247185" cy="54784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5757" y="5969675"/>
            <a:ext cx="11502514" cy="1323143"/>
          </a:xfrm>
        </p:spPr>
        <p:txBody>
          <a:bodyPr/>
          <a:lstStyle/>
          <a:p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06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3" descr="SAP_Hybris_white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4" y="5697415"/>
            <a:ext cx="4186600" cy="104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547" y="2281113"/>
            <a:ext cx="11349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400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Java </a:t>
            </a:r>
            <a:r>
              <a:rPr lang="en-US" sz="4400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as a platform for polyglot programming.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3027" y="3875295"/>
            <a:ext cx="10522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 smtClean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Arkadiusz Galwas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dirty="0" err="1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a</a:t>
            </a:r>
            <a:r>
              <a:rPr lang="en-US" sz="24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  <a:hlinkClick r:id="rId4"/>
              </a:rPr>
              <a:t>rkadiusz.galwas@sap.com</a:t>
            </a:r>
            <a:endParaRPr lang="en-US" sz="24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b="1" kern="0" dirty="0" smtClean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382" y="927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65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Java is widespread in IT industry.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#1 according to language popularity indexes like TIOBE or PYPL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#2 technology according to Stack Overflow’s survey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More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than 222 thousands of active Java repositories on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(#2)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Extremely popular for enterprise class systems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: about 90% of Fortune 500 companies use Java today 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04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34012" y="1270480"/>
            <a:ext cx="8463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What is good about Java?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Great number of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Open Source libraries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Great number of programming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tools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Available for various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platforms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Large community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Backward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compatibility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45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Java as a polyglot programming platform</a:t>
            </a:r>
            <a: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dirty="0"/>
          </a:p>
        </p:txBody>
      </p:sp>
      <p:pic>
        <p:nvPicPr>
          <p:cNvPr id="4" name="Picture 3" descr="java_compil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0" y="3008533"/>
            <a:ext cx="7404100" cy="173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746" y="814637"/>
            <a:ext cx="1052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Java is compiled to byte code which is executed on Java Virtual Machine. JVM offers performance optimizations, memory management, concurrency, security, diagnostic interfaces and more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Java </a:t>
            </a:r>
            <a:r>
              <a:rPr lang="en-US" sz="2400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Virtual Machine is battle tested on production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635" y="5102187"/>
            <a:ext cx="1090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Since Java SE 7 platform there is support for Non-Java languages.   </a:t>
            </a:r>
          </a:p>
        </p:txBody>
      </p:sp>
    </p:spTree>
    <p:extLst>
      <p:ext uri="{BB962C8B-B14F-4D97-AF65-F5344CB8AC3E}">
        <p14:creationId xmlns:p14="http://schemas.microsoft.com/office/powerpoint/2010/main" val="183983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Java as a polyglot programming platform</a:t>
            </a:r>
            <a: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03746" y="814637"/>
            <a:ext cx="10522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We can divide JVM languages into three categories: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New languages having features Java doesn’t have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Ports of existing languages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Experimental languages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51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ea typeface="Arial Unicode MS" pitchFamily="34" charset="-128"/>
                <a:cs typeface="Arial Unicode MS" pitchFamily="34" charset="-128"/>
              </a:rPr>
              <a:t>Java as a polyglot programming platform</a:t>
            </a:r>
            <a: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kern="0" dirty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03746" y="814637"/>
            <a:ext cx="10522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Why to bother about alternative languages on Java platform?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Programmer can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choose any language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use existing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Java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libraries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Programs written in Java may use libraries written in other languages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Systems running on Java platform may follow polyglot programming philosophy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30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Introducing </a:t>
            </a:r>
            <a:r>
              <a:rPr lang="en-US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Kotlin</a:t>
            </a:r>
            <a: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3" name="Picture 2" descr="Kotlin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50" y="396225"/>
            <a:ext cx="1930400" cy="191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746" y="879758"/>
            <a:ext cx="105222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Implemented by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JetBrains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, the creators of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IntelliJ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IDE.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Statically typed, object oriented with some functional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features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Available for backend, frontend and mobile development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Has very small runtime and no additional 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SDK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Provides nice syntactic sugar for Java APIs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Addressed for developers already knowing Java</a:t>
            </a: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Easily interoperate with Java 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15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Introducing </a:t>
            </a:r>
            <a:r>
              <a:rPr lang="en-US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Scala</a:t>
            </a:r>
            <a: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</a:b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3" name="Picture 2" descr="scala_log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59" y="-846567"/>
            <a:ext cx="4946003" cy="3402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782" y="814638"/>
            <a:ext cx="105222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Created by professor Martin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Odersky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Mix of object oriented and functional language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Scalable language : grows along with developer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Expressive and concise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Very rich SDK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Number of Open Source </a:t>
            </a:r>
            <a:r>
              <a:rPr lang="en-US" sz="2400" kern="0" dirty="0" err="1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Scala</a:t>
            </a: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 libraries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r>
              <a:rPr lang="en-US" sz="2400" kern="0" dirty="0" smtClean="0">
                <a:solidFill>
                  <a:srgbClr val="F0AB00"/>
                </a:solidFill>
                <a:ea typeface="Arial Unicode MS" pitchFamily="34" charset="-128"/>
                <a:cs typeface="Arial Unicode MS" pitchFamily="34" charset="-128"/>
              </a:rPr>
              <a:t>Great for backend programming : asynchronous and concurrent applications, Big Data analysis 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/>
              <a:buChar char="•"/>
            </a:pPr>
            <a:endParaRPr lang="en-US" sz="2400" kern="0" dirty="0" smtClean="0">
              <a:solidFill>
                <a:srgbClr val="F0AB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18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P Hybris Title Slides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AP Hybris Black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AP Hybris Blu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AP Hybris Whit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AP Hybris Yellow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12174</TotalTime>
  <Words>373</Words>
  <Application>Microsoft Macintosh PowerPoint</Application>
  <PresentationFormat>Custom</PresentationFormat>
  <Paragraphs>56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SAP Hybris Title Slides</vt:lpstr>
      <vt:lpstr>SAP Hybris Black</vt:lpstr>
      <vt:lpstr>SAP Hybris Blue</vt:lpstr>
      <vt:lpstr>SAP Hybris White</vt:lpstr>
      <vt:lpstr>SAP Hybris Yellow</vt:lpstr>
      <vt:lpstr>PowerPoint Presentation</vt:lpstr>
      <vt:lpstr>PowerPoint Presentation</vt:lpstr>
      <vt:lpstr>Introduction</vt:lpstr>
      <vt:lpstr>Introduction</vt:lpstr>
      <vt:lpstr>Java as a polyglot programming platform </vt:lpstr>
      <vt:lpstr>Java as a polyglot programming platform </vt:lpstr>
      <vt:lpstr>Java as a polyglot programming platform </vt:lpstr>
      <vt:lpstr>Introducing Kotlin </vt:lpstr>
      <vt:lpstr>Introducing Scala </vt:lpstr>
      <vt:lpstr>Wrapping up</vt:lpstr>
      <vt:lpstr>THANK YOU</vt:lpstr>
    </vt:vector>
  </TitlesOfParts>
  <Manager/>
  <Company>hybris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summit2015</dc:title>
  <dc:subject/>
  <dc:creator/>
  <cp:keywords/>
  <dc:description/>
  <cp:lastModifiedBy>Arkadiusz Galwas</cp:lastModifiedBy>
  <cp:revision>400</cp:revision>
  <dcterms:created xsi:type="dcterms:W3CDTF">2014-07-14T15:12:49Z</dcterms:created>
  <dcterms:modified xsi:type="dcterms:W3CDTF">2017-04-26T06:30:59Z</dcterms:modified>
  <cp:category/>
</cp:coreProperties>
</file>