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0"/>
  </p:notesMasterIdLst>
  <p:handoutMasterIdLst>
    <p:handoutMasterId r:id="rId31"/>
  </p:handoutMasterIdLst>
  <p:sldIdLst>
    <p:sldId id="432" r:id="rId2"/>
    <p:sldId id="434" r:id="rId3"/>
    <p:sldId id="433" r:id="rId4"/>
    <p:sldId id="436" r:id="rId5"/>
    <p:sldId id="435" r:id="rId6"/>
    <p:sldId id="437" r:id="rId7"/>
    <p:sldId id="457" r:id="rId8"/>
    <p:sldId id="442" r:id="rId9"/>
    <p:sldId id="443" r:id="rId10"/>
    <p:sldId id="444" r:id="rId11"/>
    <p:sldId id="445" r:id="rId12"/>
    <p:sldId id="446" r:id="rId13"/>
    <p:sldId id="447" r:id="rId14"/>
    <p:sldId id="448" r:id="rId15"/>
    <p:sldId id="449" r:id="rId16"/>
    <p:sldId id="450" r:id="rId17"/>
    <p:sldId id="451" r:id="rId18"/>
    <p:sldId id="452" r:id="rId19"/>
    <p:sldId id="453" r:id="rId20"/>
    <p:sldId id="454" r:id="rId21"/>
    <p:sldId id="455" r:id="rId22"/>
    <p:sldId id="439" r:id="rId23"/>
    <p:sldId id="440" r:id="rId24"/>
    <p:sldId id="458" r:id="rId25"/>
    <p:sldId id="441" r:id="rId26"/>
    <p:sldId id="456" r:id="rId27"/>
    <p:sldId id="413" r:id="rId28"/>
    <p:sldId id="265" r:id="rId2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56" autoAdjust="0"/>
    <p:restoredTop sz="92731" autoAdjust="0"/>
  </p:normalViewPr>
  <p:slideViewPr>
    <p:cSldViewPr snapToGrid="0" showGuides="1">
      <p:cViewPr>
        <p:scale>
          <a:sx n="110" d="100"/>
          <a:sy n="110" d="100"/>
        </p:scale>
        <p:origin x="2792" y="1000"/>
      </p:cViewPr>
      <p:guideLst>
        <p:guide pos="3841"/>
        <p:guide orient="horz" pos="1022"/>
        <p:guide orient="horz" pos="4004"/>
        <p:guide pos="303"/>
        <p:guide pos="7356"/>
        <p:guide orient="horz" pos="300"/>
      </p:guideLst>
    </p:cSldViewPr>
  </p:slideViewPr>
  <p:outlineViewPr>
    <p:cViewPr>
      <p:scale>
        <a:sx n="33" d="100"/>
        <a:sy n="33" d="100"/>
      </p:scale>
      <p:origin x="0" y="0"/>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85" d="100"/>
          <a:sy n="85" d="100"/>
        </p:scale>
        <p:origin x="1048" y="1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49238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428096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19833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934718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1827127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1016072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709786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265509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819114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37038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221416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14774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697354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034407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907120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937529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en/legal/copyright/index.epx"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sap.com/corporate-de/legal/copyright/index.epx"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r>
              <a:rPr lang="en-US" smtClean="0"/>
              <a:t>Drag picture to placeholder or click icon to add</a:t>
            </a:r>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www.jetbrains.com/go/download/" TargetMode="External"/><Relationship Id="rId4" Type="http://schemas.openxmlformats.org/officeDocument/2006/relationships/hyperlink" Target="https://github.com/SAPHybrisGliwice/gopher-concurrency" TargetMode="External"/><Relationship Id="rId1" Type="http://schemas.openxmlformats.org/officeDocument/2006/relationships/slideLayout" Target="../slideLayouts/slideLayout9.xml"/><Relationship Id="rId2" Type="http://schemas.openxmlformats.org/officeDocument/2006/relationships/hyperlink" Target="https://golang.org/doc/insta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34"/>
          <p:cNvSpPr>
            <a:spLocks noGrp="1"/>
          </p:cNvSpPr>
          <p:nvPr>
            <p:ph type="subTitle" idx="1"/>
          </p:nvPr>
        </p:nvSpPr>
        <p:spPr>
          <a:xfrm>
            <a:off x="288001" y="4096116"/>
            <a:ext cx="6373430" cy="430887"/>
          </a:xfrm>
        </p:spPr>
        <p:txBody>
          <a:bodyPr/>
          <a:lstStyle/>
          <a:p>
            <a:r>
              <a:rPr lang="en-US" dirty="0" smtClean="0"/>
              <a:t>Adam </a:t>
            </a:r>
            <a:r>
              <a:rPr lang="en-US" dirty="0" err="1" smtClean="0"/>
              <a:t>Szecówka</a:t>
            </a:r>
            <a:endParaRPr lang="en-US" dirty="0" smtClean="0"/>
          </a:p>
          <a:p>
            <a:r>
              <a:rPr lang="en-US" dirty="0" smtClean="0"/>
              <a:t>Piotr </a:t>
            </a:r>
            <a:r>
              <a:rPr lang="en-US" dirty="0" err="1" smtClean="0"/>
              <a:t>Miśkiewicz</a:t>
            </a:r>
            <a:endParaRPr lang="en-US" dirty="0" smtClean="0"/>
          </a:p>
          <a:p>
            <a:r>
              <a:rPr lang="en-US" dirty="0" smtClean="0"/>
              <a:t>Adam </a:t>
            </a:r>
            <a:r>
              <a:rPr lang="en-US" dirty="0" err="1" smtClean="0"/>
              <a:t>Szpakowski</a:t>
            </a:r>
            <a:endParaRPr lang="en-US" dirty="0" smtClean="0"/>
          </a:p>
          <a:p>
            <a:r>
              <a:rPr lang="en-US" dirty="0" smtClean="0"/>
              <a:t>Mateusz </a:t>
            </a:r>
            <a:r>
              <a:rPr lang="en-US" dirty="0" err="1" smtClean="0"/>
              <a:t>Szostok</a:t>
            </a:r>
            <a:endParaRPr lang="en-US" dirty="0" smtClean="0"/>
          </a:p>
          <a:p>
            <a:endParaRPr lang="en-US" dirty="0" smtClean="0"/>
          </a:p>
        </p:txBody>
      </p:sp>
      <p:sp>
        <p:nvSpPr>
          <p:cNvPr id="10" name="Text Placeholder 9"/>
          <p:cNvSpPr>
            <a:spLocks noGrp="1"/>
          </p:cNvSpPr>
          <p:nvPr>
            <p:ph type="body" sz="quarter" idx="14"/>
          </p:nvPr>
        </p:nvSpPr>
        <p:spPr/>
        <p:txBody>
          <a:bodyPr/>
          <a:lstStyle/>
          <a:p>
            <a:r>
              <a:rPr lang="en-US" dirty="0" smtClean="0"/>
              <a:t>How Gopher survive in the Internet jungle?</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t="16" b="16"/>
          <a:stretch>
            <a:fillRect/>
          </a:stretch>
        </p:blipFill>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3849865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Channels</a:t>
            </a:r>
            <a:endParaRPr lang="en-US" dirty="0"/>
          </a:p>
        </p:txBody>
      </p:sp>
      <p:sp>
        <p:nvSpPr>
          <p:cNvPr id="4" name="Smiley Face 3"/>
          <p:cNvSpPr/>
          <p:nvPr/>
        </p:nvSpPr>
        <p:spPr bwMode="gray">
          <a:xfrm>
            <a:off x="1456978"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2019631"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rot="1399705">
            <a:off x="1747672"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ectangle 11"/>
          <p:cNvSpPr/>
          <p:nvPr/>
        </p:nvSpPr>
        <p:spPr bwMode="gray">
          <a:xfrm rot="20195619">
            <a:off x="2313196"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ectangle 12"/>
          <p:cNvSpPr/>
          <p:nvPr/>
        </p:nvSpPr>
        <p:spPr bwMode="gray">
          <a:xfrm rot="19463517">
            <a:off x="2324709" y="3271179"/>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ectangle 13"/>
          <p:cNvSpPr/>
          <p:nvPr/>
        </p:nvSpPr>
        <p:spPr bwMode="gray">
          <a:xfrm rot="2307778">
            <a:off x="1681419" y="3345176"/>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Smiley Face 14"/>
          <p:cNvSpPr/>
          <p:nvPr/>
        </p:nvSpPr>
        <p:spPr bwMode="gray">
          <a:xfrm>
            <a:off x="8560640"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6" name="Rectangle 15"/>
          <p:cNvSpPr/>
          <p:nvPr/>
        </p:nvSpPr>
        <p:spPr bwMode="gray">
          <a:xfrm>
            <a:off x="9123293"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7" name="Rectangle 16"/>
          <p:cNvSpPr/>
          <p:nvPr/>
        </p:nvSpPr>
        <p:spPr bwMode="gray">
          <a:xfrm rot="1399705">
            <a:off x="8851334"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ectangle 17"/>
          <p:cNvSpPr/>
          <p:nvPr/>
        </p:nvSpPr>
        <p:spPr bwMode="gray">
          <a:xfrm rot="20195619">
            <a:off x="9416858"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9" name="Rectangle 18"/>
          <p:cNvSpPr/>
          <p:nvPr/>
        </p:nvSpPr>
        <p:spPr bwMode="gray">
          <a:xfrm rot="19680000">
            <a:off x="9381227" y="3342533"/>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0" name="Rectangle 19"/>
          <p:cNvSpPr/>
          <p:nvPr/>
        </p:nvSpPr>
        <p:spPr bwMode="gray">
          <a:xfrm rot="1620000">
            <a:off x="8921661" y="3345175"/>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1" name="Rounded Rectangle 20"/>
          <p:cNvSpPr/>
          <p:nvPr/>
        </p:nvSpPr>
        <p:spPr bwMode="gray">
          <a:xfrm>
            <a:off x="3553097" y="2618338"/>
            <a:ext cx="4578532" cy="1469571"/>
          </a:xfrm>
          <a:prstGeom prst="roundRect">
            <a:avLst/>
          </a:prstGeom>
          <a:solidFill>
            <a:schemeClr val="tx1"/>
          </a:solidFill>
          <a:ln w="6350" algn="ctr">
            <a:solidFill>
              <a:schemeClr val="accent3">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ectangle 21"/>
          <p:cNvSpPr/>
          <p:nvPr/>
        </p:nvSpPr>
        <p:spPr bwMode="gray">
          <a:xfrm rot="2280549">
            <a:off x="2881116" y="3236948"/>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51354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Channels</a:t>
            </a:r>
            <a:endParaRPr lang="en-US" dirty="0"/>
          </a:p>
        </p:txBody>
      </p:sp>
      <p:sp>
        <p:nvSpPr>
          <p:cNvPr id="4" name="Smiley Face 3"/>
          <p:cNvSpPr/>
          <p:nvPr/>
        </p:nvSpPr>
        <p:spPr bwMode="gray">
          <a:xfrm>
            <a:off x="1456978"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2019631"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rot="1399705">
            <a:off x="1747672"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ectangle 11"/>
          <p:cNvSpPr/>
          <p:nvPr/>
        </p:nvSpPr>
        <p:spPr bwMode="gray">
          <a:xfrm rot="20195619">
            <a:off x="2313196"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ectangle 12"/>
          <p:cNvSpPr/>
          <p:nvPr/>
        </p:nvSpPr>
        <p:spPr bwMode="gray">
          <a:xfrm rot="18180000">
            <a:off x="2420225" y="3271179"/>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ectangle 13"/>
          <p:cNvSpPr/>
          <p:nvPr/>
        </p:nvSpPr>
        <p:spPr bwMode="gray">
          <a:xfrm rot="2307778">
            <a:off x="1681419" y="3345176"/>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Smiley Face 14"/>
          <p:cNvSpPr/>
          <p:nvPr/>
        </p:nvSpPr>
        <p:spPr bwMode="gray">
          <a:xfrm>
            <a:off x="8560640"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6" name="Rectangle 15"/>
          <p:cNvSpPr/>
          <p:nvPr/>
        </p:nvSpPr>
        <p:spPr bwMode="gray">
          <a:xfrm>
            <a:off x="9123293"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7" name="Rectangle 16"/>
          <p:cNvSpPr/>
          <p:nvPr/>
        </p:nvSpPr>
        <p:spPr bwMode="gray">
          <a:xfrm rot="1399705">
            <a:off x="8851334"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ectangle 17"/>
          <p:cNvSpPr/>
          <p:nvPr/>
        </p:nvSpPr>
        <p:spPr bwMode="gray">
          <a:xfrm rot="20195619">
            <a:off x="9416858"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9" name="Rectangle 18"/>
          <p:cNvSpPr/>
          <p:nvPr/>
        </p:nvSpPr>
        <p:spPr bwMode="gray">
          <a:xfrm rot="19680000">
            <a:off x="9381227" y="3342533"/>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0" name="Rectangle 19"/>
          <p:cNvSpPr/>
          <p:nvPr/>
        </p:nvSpPr>
        <p:spPr bwMode="gray">
          <a:xfrm rot="1620000">
            <a:off x="8921661" y="3345175"/>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1" name="Rounded Rectangle 20"/>
          <p:cNvSpPr/>
          <p:nvPr/>
        </p:nvSpPr>
        <p:spPr bwMode="gray">
          <a:xfrm>
            <a:off x="3553097" y="2618338"/>
            <a:ext cx="4578532" cy="1469571"/>
          </a:xfrm>
          <a:prstGeom prst="roundRect">
            <a:avLst/>
          </a:prstGeom>
          <a:solidFill>
            <a:schemeClr val="tx1"/>
          </a:solidFill>
          <a:ln w="6350" algn="ctr">
            <a:solidFill>
              <a:schemeClr val="accent3">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ectangle 21"/>
          <p:cNvSpPr/>
          <p:nvPr/>
        </p:nvSpPr>
        <p:spPr bwMode="gray">
          <a:xfrm rot="2723730">
            <a:off x="3193847" y="3067363"/>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extBox 1"/>
          <p:cNvSpPr txBox="1"/>
          <p:nvPr/>
        </p:nvSpPr>
        <p:spPr>
          <a:xfrm>
            <a:off x="4522247" y="1280161"/>
            <a:ext cx="3415937"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Andale Mono" charset="0"/>
                <a:ea typeface="Andale Mono" charset="0"/>
                <a:cs typeface="Andale Mono" charset="0"/>
              </a:rPr>
              <a:t>c</a:t>
            </a:r>
            <a:r>
              <a:rPr lang="en-US" sz="1800" kern="0" dirty="0" err="1" smtClean="0">
                <a:latin typeface="Andale Mono" charset="0"/>
                <a:ea typeface="Andale Mono" charset="0"/>
                <a:cs typeface="Andale Mono" charset="0"/>
              </a:rPr>
              <a:t>h</a:t>
            </a:r>
            <a:r>
              <a:rPr lang="en-US" sz="1800" kern="0" dirty="0" smtClean="0">
                <a:latin typeface="Andale Mono" charset="0"/>
                <a:ea typeface="Andale Mono" charset="0"/>
                <a:cs typeface="Andale Mono" charset="0"/>
              </a:rPr>
              <a:t> := make(</a:t>
            </a:r>
            <a:r>
              <a:rPr lang="en-US" sz="1800" kern="0" dirty="0" err="1" smtClean="0">
                <a:latin typeface="Andale Mono" charset="0"/>
                <a:ea typeface="Andale Mono" charset="0"/>
                <a:cs typeface="Andale Mono" charset="0"/>
              </a:rPr>
              <a:t>chan</a:t>
            </a:r>
            <a:r>
              <a:rPr lang="en-US" sz="1800" kern="0" dirty="0" smtClean="0">
                <a:latin typeface="Andale Mono" charset="0"/>
                <a:ea typeface="Andale Mono" charset="0"/>
                <a:cs typeface="Andale Mono" charset="0"/>
              </a:rPr>
              <a:t> </a:t>
            </a:r>
            <a:r>
              <a:rPr lang="en-US" sz="1800" kern="0" dirty="0" err="1" smtClean="0">
                <a:latin typeface="Andale Mono" charset="0"/>
                <a:ea typeface="Andale Mono" charset="0"/>
                <a:cs typeface="Andale Mono" charset="0"/>
              </a:rPr>
              <a:t>int</a:t>
            </a:r>
            <a:r>
              <a:rPr lang="en-US" sz="1800" kern="0" dirty="0" smtClean="0">
                <a:latin typeface="Andale Mono" charset="0"/>
                <a:ea typeface="Andale Mono" charset="0"/>
                <a:cs typeface="Andale Mono" charset="0"/>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6" name="TextBox 5"/>
          <p:cNvSpPr txBox="1"/>
          <p:nvPr/>
        </p:nvSpPr>
        <p:spPr>
          <a:xfrm flipH="1">
            <a:off x="2930656" y="4798228"/>
            <a:ext cx="216183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Andale Mono" charset="0"/>
                <a:ea typeface="Andale Mono" charset="0"/>
                <a:cs typeface="Andale Mono" charset="0"/>
              </a:rPr>
              <a:t>c</a:t>
            </a:r>
            <a:r>
              <a:rPr lang="en-US" sz="1800" kern="0" dirty="0" err="1" smtClean="0">
                <a:latin typeface="Andale Mono" charset="0"/>
                <a:ea typeface="Andale Mono" charset="0"/>
                <a:cs typeface="Andale Mono" charset="0"/>
              </a:rPr>
              <a:t>h</a:t>
            </a:r>
            <a:r>
              <a:rPr lang="en-US" sz="1800" kern="0" dirty="0" smtClean="0">
                <a:latin typeface="Andale Mono" charset="0"/>
                <a:ea typeface="Andale Mono" charset="0"/>
                <a:cs typeface="Andale Mono" charset="0"/>
              </a:rPr>
              <a:t> &lt;- 100</a:t>
            </a:r>
          </a:p>
        </p:txBody>
      </p:sp>
    </p:spTree>
    <p:extLst>
      <p:ext uri="{BB962C8B-B14F-4D97-AF65-F5344CB8AC3E}">
        <p14:creationId xmlns:p14="http://schemas.microsoft.com/office/powerpoint/2010/main" val="1947687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gray">
          <a:xfrm>
            <a:off x="3553097" y="2618338"/>
            <a:ext cx="4578532" cy="1469571"/>
          </a:xfrm>
          <a:prstGeom prst="roundRect">
            <a:avLst/>
          </a:prstGeom>
          <a:solidFill>
            <a:schemeClr val="tx1"/>
          </a:solidFill>
          <a:ln w="6350" algn="ctr">
            <a:solidFill>
              <a:schemeClr val="accent3">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smtClean="0"/>
              <a:t>Channels</a:t>
            </a:r>
            <a:endParaRPr lang="en-US" dirty="0"/>
          </a:p>
        </p:txBody>
      </p:sp>
      <p:sp>
        <p:nvSpPr>
          <p:cNvPr id="4" name="Smiley Face 3"/>
          <p:cNvSpPr/>
          <p:nvPr/>
        </p:nvSpPr>
        <p:spPr bwMode="gray">
          <a:xfrm>
            <a:off x="1456978"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2019631"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rot="1399705">
            <a:off x="1747672"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ectangle 11"/>
          <p:cNvSpPr/>
          <p:nvPr/>
        </p:nvSpPr>
        <p:spPr bwMode="gray">
          <a:xfrm rot="20195619">
            <a:off x="2313196"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ectangle 12"/>
          <p:cNvSpPr/>
          <p:nvPr/>
        </p:nvSpPr>
        <p:spPr bwMode="gray">
          <a:xfrm rot="18180000">
            <a:off x="2420225" y="3271179"/>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ectangle 13"/>
          <p:cNvSpPr/>
          <p:nvPr/>
        </p:nvSpPr>
        <p:spPr bwMode="gray">
          <a:xfrm rot="2307778">
            <a:off x="1681419" y="3345176"/>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Smiley Face 14"/>
          <p:cNvSpPr/>
          <p:nvPr/>
        </p:nvSpPr>
        <p:spPr bwMode="gray">
          <a:xfrm>
            <a:off x="8560640"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6" name="Rectangle 15"/>
          <p:cNvSpPr/>
          <p:nvPr/>
        </p:nvSpPr>
        <p:spPr bwMode="gray">
          <a:xfrm>
            <a:off x="9123293"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7" name="Rectangle 16"/>
          <p:cNvSpPr/>
          <p:nvPr/>
        </p:nvSpPr>
        <p:spPr bwMode="gray">
          <a:xfrm rot="1399705">
            <a:off x="8851334"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ectangle 17"/>
          <p:cNvSpPr/>
          <p:nvPr/>
        </p:nvSpPr>
        <p:spPr bwMode="gray">
          <a:xfrm rot="20195619">
            <a:off x="9416858"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9" name="Rectangle 18"/>
          <p:cNvSpPr/>
          <p:nvPr/>
        </p:nvSpPr>
        <p:spPr bwMode="gray">
          <a:xfrm rot="19680000">
            <a:off x="9381227" y="3342533"/>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0" name="Rectangle 19"/>
          <p:cNvSpPr/>
          <p:nvPr/>
        </p:nvSpPr>
        <p:spPr bwMode="gray">
          <a:xfrm rot="1886438">
            <a:off x="8844306" y="3406677"/>
            <a:ext cx="158856"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ectangle 21"/>
          <p:cNvSpPr/>
          <p:nvPr/>
        </p:nvSpPr>
        <p:spPr bwMode="gray">
          <a:xfrm rot="3727488">
            <a:off x="3419829" y="3115858"/>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extBox 1"/>
          <p:cNvSpPr txBox="1"/>
          <p:nvPr/>
        </p:nvSpPr>
        <p:spPr>
          <a:xfrm>
            <a:off x="4522247" y="1280161"/>
            <a:ext cx="3415937"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Andale Mono" charset="0"/>
                <a:ea typeface="Andale Mono" charset="0"/>
                <a:cs typeface="Andale Mono" charset="0"/>
              </a:rPr>
              <a:t>c</a:t>
            </a:r>
            <a:r>
              <a:rPr lang="en-US" sz="1800" kern="0" dirty="0" err="1" smtClean="0">
                <a:latin typeface="Andale Mono" charset="0"/>
                <a:ea typeface="Andale Mono" charset="0"/>
                <a:cs typeface="Andale Mono" charset="0"/>
              </a:rPr>
              <a:t>h</a:t>
            </a:r>
            <a:r>
              <a:rPr lang="en-US" sz="1800" kern="0" dirty="0" smtClean="0">
                <a:latin typeface="Andale Mono" charset="0"/>
                <a:ea typeface="Andale Mono" charset="0"/>
                <a:cs typeface="Andale Mono" charset="0"/>
              </a:rPr>
              <a:t> := make(</a:t>
            </a:r>
            <a:r>
              <a:rPr lang="en-US" sz="1800" kern="0" dirty="0" err="1" smtClean="0">
                <a:latin typeface="Andale Mono" charset="0"/>
                <a:ea typeface="Andale Mono" charset="0"/>
                <a:cs typeface="Andale Mono" charset="0"/>
              </a:rPr>
              <a:t>chan</a:t>
            </a:r>
            <a:r>
              <a:rPr lang="en-US" sz="1800" kern="0" dirty="0" smtClean="0">
                <a:latin typeface="Andale Mono" charset="0"/>
                <a:ea typeface="Andale Mono" charset="0"/>
                <a:cs typeface="Andale Mono" charset="0"/>
              </a:rPr>
              <a:t> </a:t>
            </a:r>
            <a:r>
              <a:rPr lang="en-US" sz="1800" kern="0" dirty="0" err="1" smtClean="0">
                <a:latin typeface="Andale Mono" charset="0"/>
                <a:ea typeface="Andale Mono" charset="0"/>
                <a:cs typeface="Andale Mono" charset="0"/>
              </a:rPr>
              <a:t>int</a:t>
            </a:r>
            <a:r>
              <a:rPr lang="en-US" sz="1800" kern="0" dirty="0" smtClean="0">
                <a:latin typeface="Andale Mono" charset="0"/>
                <a:ea typeface="Andale Mono" charset="0"/>
                <a:cs typeface="Andale Mono" charset="0"/>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6" name="TextBox 5"/>
          <p:cNvSpPr txBox="1"/>
          <p:nvPr/>
        </p:nvSpPr>
        <p:spPr>
          <a:xfrm flipH="1">
            <a:off x="2930656" y="4798228"/>
            <a:ext cx="216183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Andale Mono" charset="0"/>
                <a:ea typeface="Andale Mono" charset="0"/>
                <a:cs typeface="Andale Mono" charset="0"/>
              </a:rPr>
              <a:t>c</a:t>
            </a:r>
            <a:r>
              <a:rPr lang="en-US" sz="1800" kern="0" dirty="0" err="1" smtClean="0">
                <a:latin typeface="Andale Mono" charset="0"/>
                <a:ea typeface="Andale Mono" charset="0"/>
                <a:cs typeface="Andale Mono" charset="0"/>
              </a:rPr>
              <a:t>h</a:t>
            </a:r>
            <a:r>
              <a:rPr lang="en-US" sz="1800" kern="0" dirty="0" smtClean="0">
                <a:latin typeface="Andale Mono" charset="0"/>
                <a:ea typeface="Andale Mono" charset="0"/>
                <a:cs typeface="Andale Mono" charset="0"/>
              </a:rPr>
              <a:t> &lt;- 100</a:t>
            </a:r>
          </a:p>
        </p:txBody>
      </p:sp>
      <p:sp>
        <p:nvSpPr>
          <p:cNvPr id="23" name="TextBox 22"/>
          <p:cNvSpPr txBox="1"/>
          <p:nvPr/>
        </p:nvSpPr>
        <p:spPr>
          <a:xfrm flipH="1">
            <a:off x="6579111" y="4793176"/>
            <a:ext cx="1537353"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latin typeface="Andale Mono" charset="0"/>
                <a:ea typeface="Andale Mono" charset="0"/>
                <a:cs typeface="Andale Mono" charset="0"/>
              </a:rPr>
              <a:t>v := &lt;- </a:t>
            </a:r>
            <a:r>
              <a:rPr lang="en-US" sz="1800" kern="0" dirty="0" err="1" smtClean="0">
                <a:latin typeface="Andale Mono" charset="0"/>
                <a:ea typeface="Andale Mono" charset="0"/>
                <a:cs typeface="Andale Mono" charset="0"/>
              </a:rPr>
              <a:t>ch</a:t>
            </a:r>
            <a:endParaRPr lang="en-US" sz="1800" kern="0" dirty="0" smtClean="0">
              <a:latin typeface="Andale Mono" charset="0"/>
              <a:ea typeface="Andale Mono" charset="0"/>
              <a:cs typeface="Andale Mono" charset="0"/>
            </a:endParaRPr>
          </a:p>
        </p:txBody>
      </p:sp>
      <p:sp>
        <p:nvSpPr>
          <p:cNvPr id="7" name="TextBox 6"/>
          <p:cNvSpPr txBox="1"/>
          <p:nvPr/>
        </p:nvSpPr>
        <p:spPr>
          <a:xfrm>
            <a:off x="6514277" y="5363357"/>
            <a:ext cx="2324892"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a:t>
            </a:r>
            <a:r>
              <a:rPr lang="en-US" sz="1800" kern="0" dirty="0" smtClean="0">
                <a:ea typeface="Arial Unicode MS" pitchFamily="34" charset="-128"/>
                <a:cs typeface="Arial Unicode MS" pitchFamily="34" charset="-128"/>
              </a:rPr>
              <a:t>or v := range </a:t>
            </a:r>
            <a:r>
              <a:rPr lang="en-US" sz="1800" kern="0" dirty="0" err="1" smtClean="0">
                <a:ea typeface="Arial Unicode MS" pitchFamily="34" charset="-128"/>
                <a:cs typeface="Arial Unicode MS" pitchFamily="34" charset="-128"/>
              </a:rPr>
              <a:t>ch</a:t>
            </a:r>
            <a:r>
              <a:rPr lang="en-US" sz="1800" kern="0" dirty="0" smtClean="0">
                <a:ea typeface="Arial Unicode MS" pitchFamily="34" charset="-128"/>
                <a:cs typeface="Arial Unicode MS" pitchFamily="34" charset="-128"/>
              </a:rPr>
              <a:t> {</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t>
            </a:r>
          </a:p>
        </p:txBody>
      </p:sp>
    </p:spTree>
    <p:extLst>
      <p:ext uri="{BB962C8B-B14F-4D97-AF65-F5344CB8AC3E}">
        <p14:creationId xmlns:p14="http://schemas.microsoft.com/office/powerpoint/2010/main" val="161881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900000">
                                      <p:cBhvr>
                                        <p:cTn id="6" dur="500" fill="hold"/>
                                        <p:tgtEl>
                                          <p:spTgt spid="20"/>
                                        </p:tgtEl>
                                        <p:attrNameLst>
                                          <p:attrName>r</p:attrName>
                                        </p:attrNameLst>
                                      </p:cBhvr>
                                    </p:animRo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par>
                          <p:cTn id="9" fill="hold">
                            <p:stCondLst>
                              <p:cond delay="500"/>
                            </p:stCondLst>
                            <p:childTnLst>
                              <p:par>
                                <p:cTn id="10" presetID="0" presetClass="path" presetSubtype="0" accel="50000" decel="50000" fill="hold" grpId="0" nodeType="afterEffect">
                                  <p:stCondLst>
                                    <p:cond delay="0"/>
                                  </p:stCondLst>
                                  <p:childTnLst>
                                    <p:animMotion origin="layout" path="M 0.0039 0.025 L 0.41486 0.06366 " pathEditMode="relative" rAng="0" ptsTypes="AA">
                                      <p:cBhvr>
                                        <p:cTn id="11" dur="2000" fill="hold"/>
                                        <p:tgtEl>
                                          <p:spTgt spid="22"/>
                                        </p:tgtEl>
                                        <p:attrNameLst>
                                          <p:attrName>ppt_x</p:attrName>
                                          <p:attrName>ppt_y</p:attrName>
                                        </p:attrNameLst>
                                      </p:cBhvr>
                                      <p:rCtr x="20542" y="1921"/>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gray">
          <a:xfrm>
            <a:off x="3553097" y="2528250"/>
            <a:ext cx="4578532" cy="1658983"/>
          </a:xfrm>
          <a:prstGeom prst="roundRect">
            <a:avLst/>
          </a:prstGeom>
          <a:solidFill>
            <a:schemeClr val="tx1"/>
          </a:solidFill>
          <a:ln w="6350" algn="ctr">
            <a:solidFill>
              <a:schemeClr val="accent3">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smtClean="0"/>
              <a:t>Buffered Channels</a:t>
            </a:r>
            <a:endParaRPr lang="en-US" dirty="0"/>
          </a:p>
        </p:txBody>
      </p:sp>
      <p:sp>
        <p:nvSpPr>
          <p:cNvPr id="4" name="Smiley Face 3"/>
          <p:cNvSpPr/>
          <p:nvPr/>
        </p:nvSpPr>
        <p:spPr bwMode="gray">
          <a:xfrm>
            <a:off x="1456978"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2019631"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rot="1399705">
            <a:off x="1747672"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ectangle 11"/>
          <p:cNvSpPr/>
          <p:nvPr/>
        </p:nvSpPr>
        <p:spPr bwMode="gray">
          <a:xfrm rot="20195619">
            <a:off x="2313196"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ectangle 12"/>
          <p:cNvSpPr/>
          <p:nvPr/>
        </p:nvSpPr>
        <p:spPr bwMode="gray">
          <a:xfrm rot="18180000">
            <a:off x="2420225" y="3271179"/>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ectangle 13"/>
          <p:cNvSpPr/>
          <p:nvPr/>
        </p:nvSpPr>
        <p:spPr bwMode="gray">
          <a:xfrm rot="2307778">
            <a:off x="1681419" y="3345176"/>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Smiley Face 14"/>
          <p:cNvSpPr/>
          <p:nvPr/>
        </p:nvSpPr>
        <p:spPr bwMode="gray">
          <a:xfrm>
            <a:off x="8560640"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6" name="Rectangle 15"/>
          <p:cNvSpPr/>
          <p:nvPr/>
        </p:nvSpPr>
        <p:spPr bwMode="gray">
          <a:xfrm>
            <a:off x="9123293"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7" name="Rectangle 16"/>
          <p:cNvSpPr/>
          <p:nvPr/>
        </p:nvSpPr>
        <p:spPr bwMode="gray">
          <a:xfrm rot="1399705">
            <a:off x="8851334"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ectangle 17"/>
          <p:cNvSpPr/>
          <p:nvPr/>
        </p:nvSpPr>
        <p:spPr bwMode="gray">
          <a:xfrm rot="20195619">
            <a:off x="9416858"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9" name="Rectangle 18"/>
          <p:cNvSpPr/>
          <p:nvPr/>
        </p:nvSpPr>
        <p:spPr bwMode="gray">
          <a:xfrm rot="19680000">
            <a:off x="9381227" y="3342533"/>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0" name="Rectangle 19"/>
          <p:cNvSpPr/>
          <p:nvPr/>
        </p:nvSpPr>
        <p:spPr bwMode="gray">
          <a:xfrm rot="2246970">
            <a:off x="8791267" y="3424309"/>
            <a:ext cx="158856" cy="105923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ectangle 21"/>
          <p:cNvSpPr/>
          <p:nvPr/>
        </p:nvSpPr>
        <p:spPr bwMode="gray">
          <a:xfrm rot="3600000">
            <a:off x="3419829" y="3115858"/>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extBox 1"/>
          <p:cNvSpPr txBox="1"/>
          <p:nvPr/>
        </p:nvSpPr>
        <p:spPr>
          <a:xfrm>
            <a:off x="4522247" y="1280161"/>
            <a:ext cx="3415937"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Andale Mono" charset="0"/>
                <a:ea typeface="Andale Mono" charset="0"/>
                <a:cs typeface="Andale Mono" charset="0"/>
              </a:rPr>
              <a:t>c</a:t>
            </a:r>
            <a:r>
              <a:rPr lang="en-US" sz="1800" kern="0" dirty="0" err="1" smtClean="0">
                <a:latin typeface="Andale Mono" charset="0"/>
                <a:ea typeface="Andale Mono" charset="0"/>
                <a:cs typeface="Andale Mono" charset="0"/>
              </a:rPr>
              <a:t>h</a:t>
            </a:r>
            <a:r>
              <a:rPr lang="en-US" sz="1800" kern="0" dirty="0" smtClean="0">
                <a:latin typeface="Andale Mono" charset="0"/>
                <a:ea typeface="Andale Mono" charset="0"/>
                <a:cs typeface="Andale Mono" charset="0"/>
              </a:rPr>
              <a:t> := make(</a:t>
            </a:r>
            <a:r>
              <a:rPr lang="en-US" sz="1800" kern="0" dirty="0" err="1" smtClean="0">
                <a:latin typeface="Andale Mono" charset="0"/>
                <a:ea typeface="Andale Mono" charset="0"/>
                <a:cs typeface="Andale Mono" charset="0"/>
              </a:rPr>
              <a:t>chan</a:t>
            </a:r>
            <a:r>
              <a:rPr lang="en-US" sz="1800" kern="0" dirty="0" smtClean="0">
                <a:latin typeface="Andale Mono" charset="0"/>
                <a:ea typeface="Andale Mono" charset="0"/>
                <a:cs typeface="Andale Mono" charset="0"/>
              </a:rPr>
              <a:t> </a:t>
            </a:r>
            <a:r>
              <a:rPr lang="en-US" sz="1800" kern="0" dirty="0" err="1" smtClean="0">
                <a:latin typeface="Andale Mono" charset="0"/>
                <a:ea typeface="Andale Mono" charset="0"/>
                <a:cs typeface="Andale Mono" charset="0"/>
              </a:rPr>
              <a:t>int</a:t>
            </a:r>
            <a:r>
              <a:rPr lang="en-US" sz="1800" kern="0" dirty="0" smtClean="0">
                <a:latin typeface="Andale Mono" charset="0"/>
                <a:ea typeface="Andale Mono" charset="0"/>
                <a:cs typeface="Andale Mono" charset="0"/>
              </a:rPr>
              <a:t>, 4)</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6" name="TextBox 5"/>
          <p:cNvSpPr txBox="1"/>
          <p:nvPr/>
        </p:nvSpPr>
        <p:spPr>
          <a:xfrm flipH="1">
            <a:off x="2930656" y="4798228"/>
            <a:ext cx="216183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Andale Mono" charset="0"/>
                <a:ea typeface="Andale Mono" charset="0"/>
                <a:cs typeface="Andale Mono" charset="0"/>
              </a:rPr>
              <a:t>c</a:t>
            </a:r>
            <a:r>
              <a:rPr lang="en-US" sz="1800" kern="0" dirty="0" err="1" smtClean="0">
                <a:latin typeface="Andale Mono" charset="0"/>
                <a:ea typeface="Andale Mono" charset="0"/>
                <a:cs typeface="Andale Mono" charset="0"/>
              </a:rPr>
              <a:t>h</a:t>
            </a:r>
            <a:r>
              <a:rPr lang="en-US" sz="1800" kern="0" dirty="0" smtClean="0">
                <a:latin typeface="Andale Mono" charset="0"/>
                <a:ea typeface="Andale Mono" charset="0"/>
                <a:cs typeface="Andale Mono" charset="0"/>
              </a:rPr>
              <a:t> &lt;- 100</a:t>
            </a:r>
          </a:p>
        </p:txBody>
      </p:sp>
      <p:sp>
        <p:nvSpPr>
          <p:cNvPr id="24" name="Rectangle 23"/>
          <p:cNvSpPr/>
          <p:nvPr/>
        </p:nvSpPr>
        <p:spPr bwMode="gray">
          <a:xfrm rot="21600000">
            <a:off x="5129023" y="2610611"/>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5" name="Rectangle 24"/>
          <p:cNvSpPr/>
          <p:nvPr/>
        </p:nvSpPr>
        <p:spPr bwMode="gray">
          <a:xfrm rot="21600000">
            <a:off x="5478836"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ectangle 25"/>
          <p:cNvSpPr/>
          <p:nvPr/>
        </p:nvSpPr>
        <p:spPr bwMode="gray">
          <a:xfrm rot="21600000">
            <a:off x="5822560"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7" name="Rectangle 26"/>
          <p:cNvSpPr/>
          <p:nvPr/>
        </p:nvSpPr>
        <p:spPr bwMode="gray">
          <a:xfrm rot="21600000">
            <a:off x="6172190"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41015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1" nodeType="clickEffect">
                                  <p:stCondLst>
                                    <p:cond delay="0"/>
                                  </p:stCondLst>
                                  <p:childTnLst>
                                    <p:animRot by="-3600000">
                                      <p:cBhvr>
                                        <p:cTn id="6" dur="1000" fill="hold"/>
                                        <p:tgtEl>
                                          <p:spTgt spid="22"/>
                                        </p:tgtEl>
                                        <p:attrNameLst>
                                          <p:attrName>r</p:attrName>
                                        </p:attrNameLst>
                                      </p:cBhvr>
                                    </p:animRot>
                                  </p:childTnLst>
                                </p:cTn>
                              </p:par>
                              <p:par>
                                <p:cTn id="7" presetID="0" presetClass="path" presetSubtype="0" accel="50000" decel="50000" fill="hold" grpId="0" nodeType="withEffect">
                                  <p:stCondLst>
                                    <p:cond delay="0"/>
                                  </p:stCondLst>
                                  <p:childTnLst>
                                    <p:animMotion origin="layout" path="M 4.8503E-6 1.11111E-6 L 4.8503E-6 0.00069 C 0.00013 -0.00301 0.00065 -0.00671 0.00117 -0.00972 C 0.0013 -0.01088 0.00182 -0.01158 0.00221 -0.0132 C 0.00247 -0.01458 0.00247 -0.0162 0.00247 -0.01806 C 0.00299 -0.01991 0.00351 -0.02107 0.00403 -0.02292 C 0.00507 -0.02593 0.00559 -0.0294 0.00624 -0.03241 C 0.00742 -0.03611 0.00898 -0.04283 0.01015 -0.04583 C 0.01106 -0.04699 0.01145 -0.04884 0.01236 -0.05 C 0.01288 -0.05116 0.01288 -0.05232 0.0134 -0.05347 C 0.01392 -0.05533 0.01444 -0.05718 0.0151 -0.05833 C 0.02173 -0.0794 0.0134 -0.05486 0.01952 -0.07037 C 0.02004 -0.07176 0.02056 -0.07338 0.02082 -0.07523 C 0.0216 -0.07662 0.02225 -0.07824 0.0233 -0.08009 C 0.0233 -0.08125 0.02395 -0.0831 0.02486 -0.08495 C 0.02577 -0.08796 0.02668 -0.09097 0.02772 -0.09329 C 0.02889 -0.09445 0.02941 -0.09514 0.02994 -0.0963 C 0.03072 -0.09815 0.03098 -0.1 0.03163 -0.10116 C 0.03215 -0.10301 0.03319 -0.10301 0.03384 -0.1037 C 0.03436 -0.10463 0.03488 -0.10533 0.0354 -0.10602 C 0.03657 -0.10833 0.03827 -0.10949 0.03983 -0.11088 C 0.04035 -0.11204 0.04087 -0.11366 0.04152 -0.11435 C 0.04152 -0.11551 0.04204 -0.11551 0.04256 -0.11551 C 0.04451 -0.11736 0.04595 -0.11921 0.0479 -0.12037 C 0.04868 -0.12107 0.0492 -0.12107 0.04972 -0.12176 C 0.05089 -0.12222 0.05141 -0.12292 0.05259 -0.12408 C 0.05441 -0.1257 0.05363 -0.12477 0.05584 -0.12639 C 0.05975 -0.1287 0.05532 -0.12593 0.05975 -0.13009 C 0.06027 -0.13056 0.06105 -0.13056 0.06131 -0.13125 C 0.06391 -0.13241 0.06391 -0.13241 0.06625 -0.13357 C 0.0669 -0.13357 0.06717 -0.13426 0.06795 -0.13472 C 0.06847 -0.13542 0.06912 -0.13542 0.0699 -0.13611 C 0.07016 -0.13611 0.07068 -0.13658 0.07133 -0.13727 C 0.0755 -0.13958 0.07237 -0.13727 0.07589 -0.13912 C 0.07901 -0.14144 0.07589 -0.13982 0.07927 -0.14213 C 0.08031 -0.14213 0.08122 -0.14259 0.08201 -0.14329 C 0.08253 -0.14329 0.08305 -0.14398 0.08344 -0.14445 C 0.08526 -0.14514 0.08708 -0.14514 0.08838 -0.1456 C 0.09997 -0.14861 0.09476 -0.14815 0.10804 -0.14884 L 0.13056 -0.14977 C 0.13394 -0.14977 0.14996 -0.14884 0.15542 -0.14815 C 0.15594 -0.14815 0.15646 -0.14676 0.15751 -0.14676 C 0.15816 -0.1463 0.15907 -0.1456 0.15985 -0.1456 C 0.16258 -0.14445 0.16805 -0.14329 0.16805 -0.14283 C 0.16909 -0.14213 0.17013 -0.14097 0.17091 -0.14074 C 0.17287 -0.13982 0.17469 -0.13958 0.17625 -0.13843 C 0.17859 -0.13611 0.17729 -0.13727 0.18133 -0.13611 C 0.18185 -0.13542 0.18237 -0.13495 0.18289 -0.13472 C 0.18406 -0.13426 0.1851 -0.13357 0.18627 -0.13241 C 0.18784 -0.13079 0.18901 -0.1287 0.19057 -0.12755 L 0.19343 -0.12523 C 0.19396 -0.12477 0.19448 -0.12408 0.19513 -0.12408 C 0.19565 -0.12408 0.19617 -0.12338 0.19708 -0.12269 C 0.19838 -0.12037 0.20007 -0.11806 0.20164 -0.11551 C 0.20229 -0.11505 0.20268 -0.11435 0.2032 -0.1132 C 0.2045 -0.10972 0.20606 -0.10648 0.20775 -0.10301 C 0.20827 -0.10116 0.20879 -0.1 0.20945 -0.09931 C 0.20997 -0.09815 0.21049 -0.09745 0.21088 -0.0963 C 0.21166 -0.09259 0.21543 -0.08796 0.21543 -0.08542 C 0.22155 -0.06921 0.22324 -0.08125 0.22637 -0.06019 " pathEditMode="relative" rAng="0" ptsTypes="AAAAAAAAAAAAAAAAAAAAAAAAAAAAAAAAAAAAAAAAAAAAAAAAAAAAAAAAAAAA">
                                      <p:cBhvr>
                                        <p:cTn id="8" dur="1000" fill="hold"/>
                                        <p:tgtEl>
                                          <p:spTgt spid="22"/>
                                        </p:tgtEl>
                                        <p:attrNameLst>
                                          <p:attrName>ppt_x</p:attrName>
                                          <p:attrName>ppt_y</p:attrName>
                                        </p:attrNameLst>
                                      </p:cBhvr>
                                      <p:rCtr x="11312" y="-74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gray">
          <a:xfrm>
            <a:off x="3553097" y="2528250"/>
            <a:ext cx="4578532" cy="1658983"/>
          </a:xfrm>
          <a:prstGeom prst="roundRect">
            <a:avLst/>
          </a:prstGeom>
          <a:solidFill>
            <a:schemeClr val="tx1"/>
          </a:solidFill>
          <a:ln w="6350" algn="ctr">
            <a:solidFill>
              <a:schemeClr val="accent3">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smtClean="0"/>
              <a:t>Buffered Channels</a:t>
            </a:r>
            <a:endParaRPr lang="en-US" dirty="0"/>
          </a:p>
        </p:txBody>
      </p:sp>
      <p:sp>
        <p:nvSpPr>
          <p:cNvPr id="4" name="Smiley Face 3"/>
          <p:cNvSpPr/>
          <p:nvPr/>
        </p:nvSpPr>
        <p:spPr bwMode="gray">
          <a:xfrm>
            <a:off x="1456978"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2019631"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rot="1399705">
            <a:off x="1747672"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ectangle 11"/>
          <p:cNvSpPr/>
          <p:nvPr/>
        </p:nvSpPr>
        <p:spPr bwMode="gray">
          <a:xfrm rot="20195619">
            <a:off x="2313196"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ectangle 12"/>
          <p:cNvSpPr/>
          <p:nvPr/>
        </p:nvSpPr>
        <p:spPr bwMode="gray">
          <a:xfrm rot="18180000">
            <a:off x="2420225" y="3271179"/>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ectangle 13"/>
          <p:cNvSpPr/>
          <p:nvPr/>
        </p:nvSpPr>
        <p:spPr bwMode="gray">
          <a:xfrm rot="2307778">
            <a:off x="1681419" y="3345176"/>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Smiley Face 14"/>
          <p:cNvSpPr/>
          <p:nvPr/>
        </p:nvSpPr>
        <p:spPr bwMode="gray">
          <a:xfrm>
            <a:off x="8560640"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6" name="Rectangle 15"/>
          <p:cNvSpPr/>
          <p:nvPr/>
        </p:nvSpPr>
        <p:spPr bwMode="gray">
          <a:xfrm>
            <a:off x="9123293"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7" name="Rectangle 16"/>
          <p:cNvSpPr/>
          <p:nvPr/>
        </p:nvSpPr>
        <p:spPr bwMode="gray">
          <a:xfrm rot="1399705">
            <a:off x="8851334"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ectangle 17"/>
          <p:cNvSpPr/>
          <p:nvPr/>
        </p:nvSpPr>
        <p:spPr bwMode="gray">
          <a:xfrm rot="20195619">
            <a:off x="9416858"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9" name="Rectangle 18"/>
          <p:cNvSpPr/>
          <p:nvPr/>
        </p:nvSpPr>
        <p:spPr bwMode="gray">
          <a:xfrm rot="19680000">
            <a:off x="9381227" y="3342533"/>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0" name="Rectangle 19"/>
          <p:cNvSpPr/>
          <p:nvPr/>
        </p:nvSpPr>
        <p:spPr bwMode="gray">
          <a:xfrm rot="2246970">
            <a:off x="8791267" y="3424309"/>
            <a:ext cx="158856" cy="105923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ectangle 21"/>
          <p:cNvSpPr/>
          <p:nvPr/>
        </p:nvSpPr>
        <p:spPr bwMode="gray">
          <a:xfrm rot="3600000">
            <a:off x="3419829" y="3115858"/>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extBox 1"/>
          <p:cNvSpPr txBox="1"/>
          <p:nvPr/>
        </p:nvSpPr>
        <p:spPr>
          <a:xfrm>
            <a:off x="4522247" y="1280161"/>
            <a:ext cx="3415937"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Andale Mono" charset="0"/>
                <a:ea typeface="Andale Mono" charset="0"/>
                <a:cs typeface="Andale Mono" charset="0"/>
              </a:rPr>
              <a:t>c</a:t>
            </a:r>
            <a:r>
              <a:rPr lang="en-US" sz="1800" kern="0" dirty="0" err="1" smtClean="0">
                <a:latin typeface="Andale Mono" charset="0"/>
                <a:ea typeface="Andale Mono" charset="0"/>
                <a:cs typeface="Andale Mono" charset="0"/>
              </a:rPr>
              <a:t>h</a:t>
            </a:r>
            <a:r>
              <a:rPr lang="en-US" sz="1800" kern="0" dirty="0" smtClean="0">
                <a:latin typeface="Andale Mono" charset="0"/>
                <a:ea typeface="Andale Mono" charset="0"/>
                <a:cs typeface="Andale Mono" charset="0"/>
              </a:rPr>
              <a:t> := make(</a:t>
            </a:r>
            <a:r>
              <a:rPr lang="en-US" sz="1800" kern="0" dirty="0" err="1" smtClean="0">
                <a:latin typeface="Andale Mono" charset="0"/>
                <a:ea typeface="Andale Mono" charset="0"/>
                <a:cs typeface="Andale Mono" charset="0"/>
              </a:rPr>
              <a:t>chan</a:t>
            </a:r>
            <a:r>
              <a:rPr lang="en-US" sz="1800" kern="0" dirty="0" smtClean="0">
                <a:latin typeface="Andale Mono" charset="0"/>
                <a:ea typeface="Andale Mono" charset="0"/>
                <a:cs typeface="Andale Mono" charset="0"/>
              </a:rPr>
              <a:t> </a:t>
            </a:r>
            <a:r>
              <a:rPr lang="en-US" sz="1800" kern="0" dirty="0" err="1" smtClean="0">
                <a:latin typeface="Andale Mono" charset="0"/>
                <a:ea typeface="Andale Mono" charset="0"/>
                <a:cs typeface="Andale Mono" charset="0"/>
              </a:rPr>
              <a:t>int</a:t>
            </a:r>
            <a:r>
              <a:rPr lang="en-US" sz="1800" kern="0" dirty="0" smtClean="0">
                <a:latin typeface="Andale Mono" charset="0"/>
                <a:ea typeface="Andale Mono" charset="0"/>
                <a:cs typeface="Andale Mono" charset="0"/>
              </a:rPr>
              <a:t>, 4)</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6" name="TextBox 5"/>
          <p:cNvSpPr txBox="1"/>
          <p:nvPr/>
        </p:nvSpPr>
        <p:spPr>
          <a:xfrm flipH="1">
            <a:off x="2930656" y="4798228"/>
            <a:ext cx="216183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Andale Mono" charset="0"/>
                <a:ea typeface="Andale Mono" charset="0"/>
                <a:cs typeface="Andale Mono" charset="0"/>
              </a:rPr>
              <a:t>c</a:t>
            </a:r>
            <a:r>
              <a:rPr lang="en-US" sz="1800" kern="0" dirty="0" err="1" smtClean="0">
                <a:latin typeface="Andale Mono" charset="0"/>
                <a:ea typeface="Andale Mono" charset="0"/>
                <a:cs typeface="Andale Mono" charset="0"/>
              </a:rPr>
              <a:t>h</a:t>
            </a:r>
            <a:r>
              <a:rPr lang="en-US" sz="1800" kern="0" dirty="0" smtClean="0">
                <a:latin typeface="Andale Mono" charset="0"/>
                <a:ea typeface="Andale Mono" charset="0"/>
                <a:cs typeface="Andale Mono" charset="0"/>
              </a:rPr>
              <a:t> &lt;- 200</a:t>
            </a:r>
          </a:p>
        </p:txBody>
      </p:sp>
      <p:sp>
        <p:nvSpPr>
          <p:cNvPr id="24" name="Rectangle 23"/>
          <p:cNvSpPr/>
          <p:nvPr/>
        </p:nvSpPr>
        <p:spPr bwMode="gray">
          <a:xfrm rot="21600000">
            <a:off x="5129023" y="2610611"/>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5" name="Rectangle 24"/>
          <p:cNvSpPr/>
          <p:nvPr/>
        </p:nvSpPr>
        <p:spPr bwMode="gray">
          <a:xfrm rot="21600000">
            <a:off x="5478836"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ectangle 25"/>
          <p:cNvSpPr/>
          <p:nvPr/>
        </p:nvSpPr>
        <p:spPr bwMode="gray">
          <a:xfrm rot="21600000">
            <a:off x="5822560"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7" name="Rectangle 26"/>
          <p:cNvSpPr/>
          <p:nvPr/>
        </p:nvSpPr>
        <p:spPr bwMode="gray">
          <a:xfrm rot="21600000">
            <a:off x="6172190"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3" name="Rectangle 22"/>
          <p:cNvSpPr/>
          <p:nvPr/>
        </p:nvSpPr>
        <p:spPr bwMode="gray">
          <a:xfrm>
            <a:off x="6183844"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9201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1" nodeType="clickEffect">
                                  <p:stCondLst>
                                    <p:cond delay="0"/>
                                  </p:stCondLst>
                                  <p:childTnLst>
                                    <p:animRot by="-3600000">
                                      <p:cBhvr>
                                        <p:cTn id="6" dur="1000" fill="hold"/>
                                        <p:tgtEl>
                                          <p:spTgt spid="22"/>
                                        </p:tgtEl>
                                        <p:attrNameLst>
                                          <p:attrName>r</p:attrName>
                                        </p:attrNameLst>
                                      </p:cBhvr>
                                    </p:animRot>
                                  </p:childTnLst>
                                </p:cTn>
                              </p:par>
                              <p:par>
                                <p:cTn id="7" presetID="37" presetClass="path" presetSubtype="0" accel="50000" decel="50000" fill="hold" grpId="0" nodeType="withEffect">
                                  <p:stCondLst>
                                    <p:cond delay="0"/>
                                  </p:stCondLst>
                                  <p:childTnLst>
                                    <p:animMotion origin="layout" path="M 4.8503E-6 1.11111E-6 L 0.06703 -0.08704 C 0.08096 -0.10648 0.10817 -0.11366 0.12392 -0.1169 C 0.13967 -0.11991 0.14748 -0.12546 0.16141 -0.10602 C 0.1838 -0.07708 0.17521 -0.08264 0.1976 -0.0537 " pathEditMode="relative" rAng="0" ptsTypes="AAAAA">
                                      <p:cBhvr>
                                        <p:cTn id="8" dur="2000" fill="hold"/>
                                        <p:tgtEl>
                                          <p:spTgt spid="22"/>
                                        </p:tgtEl>
                                        <p:attrNameLst>
                                          <p:attrName>ppt_x</p:attrName>
                                          <p:attrName>ppt_y</p:attrName>
                                        </p:attrNameLst>
                                      </p:cBhvr>
                                      <p:rCtr x="9880" y="-59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gray">
          <a:xfrm>
            <a:off x="3553097" y="2528250"/>
            <a:ext cx="4578532" cy="1658983"/>
          </a:xfrm>
          <a:prstGeom prst="roundRect">
            <a:avLst/>
          </a:prstGeom>
          <a:solidFill>
            <a:schemeClr val="tx1"/>
          </a:solidFill>
          <a:ln w="6350" algn="ctr">
            <a:solidFill>
              <a:schemeClr val="accent3">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smtClean="0"/>
              <a:t>Buffered Channels</a:t>
            </a:r>
            <a:endParaRPr lang="en-US" dirty="0"/>
          </a:p>
        </p:txBody>
      </p:sp>
      <p:sp>
        <p:nvSpPr>
          <p:cNvPr id="4" name="Smiley Face 3"/>
          <p:cNvSpPr/>
          <p:nvPr/>
        </p:nvSpPr>
        <p:spPr bwMode="gray">
          <a:xfrm>
            <a:off x="1456978"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2019631"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rot="1399705">
            <a:off x="1747672"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ectangle 11"/>
          <p:cNvSpPr/>
          <p:nvPr/>
        </p:nvSpPr>
        <p:spPr bwMode="gray">
          <a:xfrm rot="20195619">
            <a:off x="2313196"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ectangle 12"/>
          <p:cNvSpPr/>
          <p:nvPr/>
        </p:nvSpPr>
        <p:spPr bwMode="gray">
          <a:xfrm rot="18180000">
            <a:off x="2420225" y="3271179"/>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ectangle 13"/>
          <p:cNvSpPr/>
          <p:nvPr/>
        </p:nvSpPr>
        <p:spPr bwMode="gray">
          <a:xfrm rot="2307778">
            <a:off x="1681419" y="3345176"/>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Smiley Face 14"/>
          <p:cNvSpPr/>
          <p:nvPr/>
        </p:nvSpPr>
        <p:spPr bwMode="gray">
          <a:xfrm>
            <a:off x="8560640"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6" name="Rectangle 15"/>
          <p:cNvSpPr/>
          <p:nvPr/>
        </p:nvSpPr>
        <p:spPr bwMode="gray">
          <a:xfrm>
            <a:off x="9123293"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7" name="Rectangle 16"/>
          <p:cNvSpPr/>
          <p:nvPr/>
        </p:nvSpPr>
        <p:spPr bwMode="gray">
          <a:xfrm rot="1399705">
            <a:off x="8851334"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ectangle 17"/>
          <p:cNvSpPr/>
          <p:nvPr/>
        </p:nvSpPr>
        <p:spPr bwMode="gray">
          <a:xfrm rot="20195619">
            <a:off x="9416858"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9" name="Rectangle 18"/>
          <p:cNvSpPr/>
          <p:nvPr/>
        </p:nvSpPr>
        <p:spPr bwMode="gray">
          <a:xfrm rot="19680000">
            <a:off x="9381227" y="3342533"/>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0" name="Rectangle 19"/>
          <p:cNvSpPr/>
          <p:nvPr/>
        </p:nvSpPr>
        <p:spPr bwMode="gray">
          <a:xfrm rot="2246970">
            <a:off x="8791267" y="3424309"/>
            <a:ext cx="158856" cy="105923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ectangle 21"/>
          <p:cNvSpPr/>
          <p:nvPr/>
        </p:nvSpPr>
        <p:spPr bwMode="gray">
          <a:xfrm rot="3600000">
            <a:off x="3419829" y="3115858"/>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extBox 1"/>
          <p:cNvSpPr txBox="1"/>
          <p:nvPr/>
        </p:nvSpPr>
        <p:spPr>
          <a:xfrm>
            <a:off x="4522247" y="1280161"/>
            <a:ext cx="3415937"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Andale Mono" charset="0"/>
                <a:ea typeface="Andale Mono" charset="0"/>
                <a:cs typeface="Andale Mono" charset="0"/>
              </a:rPr>
              <a:t>c</a:t>
            </a:r>
            <a:r>
              <a:rPr lang="en-US" sz="1800" kern="0" dirty="0" err="1" smtClean="0">
                <a:latin typeface="Andale Mono" charset="0"/>
                <a:ea typeface="Andale Mono" charset="0"/>
                <a:cs typeface="Andale Mono" charset="0"/>
              </a:rPr>
              <a:t>h</a:t>
            </a:r>
            <a:r>
              <a:rPr lang="en-US" sz="1800" kern="0" dirty="0" smtClean="0">
                <a:latin typeface="Andale Mono" charset="0"/>
                <a:ea typeface="Andale Mono" charset="0"/>
                <a:cs typeface="Andale Mono" charset="0"/>
              </a:rPr>
              <a:t> := make(</a:t>
            </a:r>
            <a:r>
              <a:rPr lang="en-US" sz="1800" kern="0" dirty="0" err="1" smtClean="0">
                <a:latin typeface="Andale Mono" charset="0"/>
                <a:ea typeface="Andale Mono" charset="0"/>
                <a:cs typeface="Andale Mono" charset="0"/>
              </a:rPr>
              <a:t>chan</a:t>
            </a:r>
            <a:r>
              <a:rPr lang="en-US" sz="1800" kern="0" dirty="0" smtClean="0">
                <a:latin typeface="Andale Mono" charset="0"/>
                <a:ea typeface="Andale Mono" charset="0"/>
                <a:cs typeface="Andale Mono" charset="0"/>
              </a:rPr>
              <a:t> </a:t>
            </a:r>
            <a:r>
              <a:rPr lang="en-US" sz="1800" kern="0" dirty="0" err="1" smtClean="0">
                <a:latin typeface="Andale Mono" charset="0"/>
                <a:ea typeface="Andale Mono" charset="0"/>
                <a:cs typeface="Andale Mono" charset="0"/>
              </a:rPr>
              <a:t>int</a:t>
            </a:r>
            <a:r>
              <a:rPr lang="en-US" sz="1800" kern="0" dirty="0" smtClean="0">
                <a:latin typeface="Andale Mono" charset="0"/>
                <a:ea typeface="Andale Mono" charset="0"/>
                <a:cs typeface="Andale Mono" charset="0"/>
              </a:rPr>
              <a:t>, 4)</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6" name="TextBox 5"/>
          <p:cNvSpPr txBox="1"/>
          <p:nvPr/>
        </p:nvSpPr>
        <p:spPr>
          <a:xfrm flipH="1">
            <a:off x="2930656" y="4798228"/>
            <a:ext cx="216183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Andale Mono" charset="0"/>
                <a:ea typeface="Andale Mono" charset="0"/>
                <a:cs typeface="Andale Mono" charset="0"/>
              </a:rPr>
              <a:t>c</a:t>
            </a:r>
            <a:r>
              <a:rPr lang="en-US" sz="1800" kern="0" dirty="0" err="1" smtClean="0">
                <a:latin typeface="Andale Mono" charset="0"/>
                <a:ea typeface="Andale Mono" charset="0"/>
                <a:cs typeface="Andale Mono" charset="0"/>
              </a:rPr>
              <a:t>h</a:t>
            </a:r>
            <a:r>
              <a:rPr lang="en-US" sz="1800" kern="0" dirty="0" smtClean="0">
                <a:latin typeface="Andale Mono" charset="0"/>
                <a:ea typeface="Andale Mono" charset="0"/>
                <a:cs typeface="Andale Mono" charset="0"/>
              </a:rPr>
              <a:t> &lt;- 300</a:t>
            </a:r>
          </a:p>
        </p:txBody>
      </p:sp>
      <p:sp>
        <p:nvSpPr>
          <p:cNvPr id="24" name="Rectangle 23"/>
          <p:cNvSpPr/>
          <p:nvPr/>
        </p:nvSpPr>
        <p:spPr bwMode="gray">
          <a:xfrm rot="21600000">
            <a:off x="5129023" y="2610611"/>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5" name="Rectangle 24"/>
          <p:cNvSpPr/>
          <p:nvPr/>
        </p:nvSpPr>
        <p:spPr bwMode="gray">
          <a:xfrm rot="21600000">
            <a:off x="5478836"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ectangle 25"/>
          <p:cNvSpPr/>
          <p:nvPr/>
        </p:nvSpPr>
        <p:spPr bwMode="gray">
          <a:xfrm rot="21600000">
            <a:off x="5822560"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7" name="Rectangle 26"/>
          <p:cNvSpPr/>
          <p:nvPr/>
        </p:nvSpPr>
        <p:spPr bwMode="gray">
          <a:xfrm rot="21600000">
            <a:off x="6172190"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3" name="Rectangle 22"/>
          <p:cNvSpPr/>
          <p:nvPr/>
        </p:nvSpPr>
        <p:spPr bwMode="gray">
          <a:xfrm>
            <a:off x="6183844"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Rectangle 27"/>
          <p:cNvSpPr/>
          <p:nvPr/>
        </p:nvSpPr>
        <p:spPr bwMode="gray">
          <a:xfrm>
            <a:off x="5842363"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5652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3600000">
                                      <p:cBhvr>
                                        <p:cTn id="6" dur="1000" fill="hold"/>
                                        <p:tgtEl>
                                          <p:spTgt spid="22"/>
                                        </p:tgtEl>
                                        <p:attrNameLst>
                                          <p:attrName>r</p:attrName>
                                        </p:attrNameLst>
                                      </p:cBhvr>
                                    </p:animRot>
                                  </p:childTnLst>
                                </p:cTn>
                              </p:par>
                              <p:par>
                                <p:cTn id="7" presetID="0" presetClass="path" presetSubtype="0" accel="50000" decel="50000" fill="hold" grpId="1" nodeType="withEffect">
                                  <p:stCondLst>
                                    <p:cond delay="0"/>
                                  </p:stCondLst>
                                  <p:childTnLst>
                                    <p:animMotion origin="layout" path="M 4.8503E-6 1.11111E-6 C 0.01484 -0.04259 0.02954 -0.08472 0.05714 -0.09306 C 0.08461 -0.10116 0.15295 -0.06042 0.17026 -0.05023 " pathEditMode="relative" rAng="0" ptsTypes="AAA">
                                      <p:cBhvr>
                                        <p:cTn id="8" dur="2000" fill="hold"/>
                                        <p:tgtEl>
                                          <p:spTgt spid="22"/>
                                        </p:tgtEl>
                                        <p:attrNameLst>
                                          <p:attrName>ppt_x</p:attrName>
                                          <p:attrName>ppt_y</p:attrName>
                                        </p:attrNameLst>
                                      </p:cBhvr>
                                      <p:rCtr x="8513" y="-4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gray">
          <a:xfrm>
            <a:off x="3553097" y="2528250"/>
            <a:ext cx="4578532" cy="1658983"/>
          </a:xfrm>
          <a:prstGeom prst="roundRect">
            <a:avLst/>
          </a:prstGeom>
          <a:solidFill>
            <a:schemeClr val="tx1"/>
          </a:solidFill>
          <a:ln w="6350" algn="ctr">
            <a:solidFill>
              <a:schemeClr val="accent3">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smtClean="0"/>
              <a:t>Buffered Channels</a:t>
            </a:r>
            <a:endParaRPr lang="en-US" dirty="0"/>
          </a:p>
        </p:txBody>
      </p:sp>
      <p:sp>
        <p:nvSpPr>
          <p:cNvPr id="4" name="Smiley Face 3"/>
          <p:cNvSpPr/>
          <p:nvPr/>
        </p:nvSpPr>
        <p:spPr bwMode="gray">
          <a:xfrm>
            <a:off x="1456978"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2019631"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rot="1399705">
            <a:off x="1747672"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ectangle 11"/>
          <p:cNvSpPr/>
          <p:nvPr/>
        </p:nvSpPr>
        <p:spPr bwMode="gray">
          <a:xfrm rot="20195619">
            <a:off x="2313196"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ectangle 12"/>
          <p:cNvSpPr/>
          <p:nvPr/>
        </p:nvSpPr>
        <p:spPr bwMode="gray">
          <a:xfrm rot="18180000">
            <a:off x="2420225" y="3271179"/>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ectangle 13"/>
          <p:cNvSpPr/>
          <p:nvPr/>
        </p:nvSpPr>
        <p:spPr bwMode="gray">
          <a:xfrm rot="2307778">
            <a:off x="1681419" y="3345176"/>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Smiley Face 14"/>
          <p:cNvSpPr/>
          <p:nvPr/>
        </p:nvSpPr>
        <p:spPr bwMode="gray">
          <a:xfrm>
            <a:off x="8560640"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6" name="Rectangle 15"/>
          <p:cNvSpPr/>
          <p:nvPr/>
        </p:nvSpPr>
        <p:spPr bwMode="gray">
          <a:xfrm>
            <a:off x="9123293"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7" name="Rectangle 16"/>
          <p:cNvSpPr/>
          <p:nvPr/>
        </p:nvSpPr>
        <p:spPr bwMode="gray">
          <a:xfrm rot="1399705">
            <a:off x="8851334"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ectangle 17"/>
          <p:cNvSpPr/>
          <p:nvPr/>
        </p:nvSpPr>
        <p:spPr bwMode="gray">
          <a:xfrm rot="20195619">
            <a:off x="9416858"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9" name="Rectangle 18"/>
          <p:cNvSpPr/>
          <p:nvPr/>
        </p:nvSpPr>
        <p:spPr bwMode="gray">
          <a:xfrm rot="19680000">
            <a:off x="9381227" y="3342533"/>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0" name="Rectangle 19"/>
          <p:cNvSpPr/>
          <p:nvPr/>
        </p:nvSpPr>
        <p:spPr bwMode="gray">
          <a:xfrm rot="2246970">
            <a:off x="8791267" y="3424309"/>
            <a:ext cx="158856" cy="105923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ectangle 21"/>
          <p:cNvSpPr/>
          <p:nvPr/>
        </p:nvSpPr>
        <p:spPr bwMode="gray">
          <a:xfrm rot="3600000">
            <a:off x="3419829" y="3115858"/>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extBox 1"/>
          <p:cNvSpPr txBox="1"/>
          <p:nvPr/>
        </p:nvSpPr>
        <p:spPr>
          <a:xfrm>
            <a:off x="4522247" y="1280161"/>
            <a:ext cx="3415937"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Andale Mono" charset="0"/>
                <a:ea typeface="Andale Mono" charset="0"/>
                <a:cs typeface="Andale Mono" charset="0"/>
              </a:rPr>
              <a:t>c</a:t>
            </a:r>
            <a:r>
              <a:rPr lang="en-US" sz="1800" kern="0" dirty="0" err="1" smtClean="0">
                <a:latin typeface="Andale Mono" charset="0"/>
                <a:ea typeface="Andale Mono" charset="0"/>
                <a:cs typeface="Andale Mono" charset="0"/>
              </a:rPr>
              <a:t>h</a:t>
            </a:r>
            <a:r>
              <a:rPr lang="en-US" sz="1800" kern="0" dirty="0" smtClean="0">
                <a:latin typeface="Andale Mono" charset="0"/>
                <a:ea typeface="Andale Mono" charset="0"/>
                <a:cs typeface="Andale Mono" charset="0"/>
              </a:rPr>
              <a:t> := make(</a:t>
            </a:r>
            <a:r>
              <a:rPr lang="en-US" sz="1800" kern="0" dirty="0" err="1" smtClean="0">
                <a:latin typeface="Andale Mono" charset="0"/>
                <a:ea typeface="Andale Mono" charset="0"/>
                <a:cs typeface="Andale Mono" charset="0"/>
              </a:rPr>
              <a:t>chan</a:t>
            </a:r>
            <a:r>
              <a:rPr lang="en-US" sz="1800" kern="0" dirty="0" smtClean="0">
                <a:latin typeface="Andale Mono" charset="0"/>
                <a:ea typeface="Andale Mono" charset="0"/>
                <a:cs typeface="Andale Mono" charset="0"/>
              </a:rPr>
              <a:t> </a:t>
            </a:r>
            <a:r>
              <a:rPr lang="en-US" sz="1800" kern="0" dirty="0" err="1" smtClean="0">
                <a:latin typeface="Andale Mono" charset="0"/>
                <a:ea typeface="Andale Mono" charset="0"/>
                <a:cs typeface="Andale Mono" charset="0"/>
              </a:rPr>
              <a:t>int</a:t>
            </a:r>
            <a:r>
              <a:rPr lang="en-US" sz="1800" kern="0" dirty="0" smtClean="0">
                <a:latin typeface="Andale Mono" charset="0"/>
                <a:ea typeface="Andale Mono" charset="0"/>
                <a:cs typeface="Andale Mono" charset="0"/>
              </a:rPr>
              <a:t>, 4)</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6" name="TextBox 5"/>
          <p:cNvSpPr txBox="1"/>
          <p:nvPr/>
        </p:nvSpPr>
        <p:spPr>
          <a:xfrm flipH="1">
            <a:off x="2930656" y="4798228"/>
            <a:ext cx="216183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Andale Mono" charset="0"/>
                <a:ea typeface="Andale Mono" charset="0"/>
                <a:cs typeface="Andale Mono" charset="0"/>
              </a:rPr>
              <a:t>c</a:t>
            </a:r>
            <a:r>
              <a:rPr lang="en-US" sz="1800" kern="0" dirty="0" err="1" smtClean="0">
                <a:latin typeface="Andale Mono" charset="0"/>
                <a:ea typeface="Andale Mono" charset="0"/>
                <a:cs typeface="Andale Mono" charset="0"/>
              </a:rPr>
              <a:t>h</a:t>
            </a:r>
            <a:r>
              <a:rPr lang="en-US" sz="1800" kern="0" dirty="0" smtClean="0">
                <a:latin typeface="Andale Mono" charset="0"/>
                <a:ea typeface="Andale Mono" charset="0"/>
                <a:cs typeface="Andale Mono" charset="0"/>
              </a:rPr>
              <a:t> &lt;- 400</a:t>
            </a:r>
          </a:p>
        </p:txBody>
      </p:sp>
      <p:sp>
        <p:nvSpPr>
          <p:cNvPr id="24" name="Rectangle 23"/>
          <p:cNvSpPr/>
          <p:nvPr/>
        </p:nvSpPr>
        <p:spPr bwMode="gray">
          <a:xfrm rot="21600000">
            <a:off x="5129023" y="2610611"/>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5" name="Rectangle 24"/>
          <p:cNvSpPr/>
          <p:nvPr/>
        </p:nvSpPr>
        <p:spPr bwMode="gray">
          <a:xfrm rot="21600000">
            <a:off x="5478836"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ectangle 25"/>
          <p:cNvSpPr/>
          <p:nvPr/>
        </p:nvSpPr>
        <p:spPr bwMode="gray">
          <a:xfrm rot="21600000">
            <a:off x="5822560"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7" name="Rectangle 26"/>
          <p:cNvSpPr/>
          <p:nvPr/>
        </p:nvSpPr>
        <p:spPr bwMode="gray">
          <a:xfrm rot="21600000">
            <a:off x="6172190"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3" name="Rectangle 22"/>
          <p:cNvSpPr/>
          <p:nvPr/>
        </p:nvSpPr>
        <p:spPr bwMode="gray">
          <a:xfrm>
            <a:off x="6183844"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Rectangle 27"/>
          <p:cNvSpPr/>
          <p:nvPr/>
        </p:nvSpPr>
        <p:spPr bwMode="gray">
          <a:xfrm>
            <a:off x="5842169"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9" name="Rectangle 28"/>
          <p:cNvSpPr/>
          <p:nvPr/>
        </p:nvSpPr>
        <p:spPr bwMode="gray">
          <a:xfrm>
            <a:off x="5492356"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5345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1" nodeType="clickEffect">
                                  <p:stCondLst>
                                    <p:cond delay="0"/>
                                  </p:stCondLst>
                                  <p:childTnLst>
                                    <p:animRot by="-3600000">
                                      <p:cBhvr>
                                        <p:cTn id="6" dur="1000" fill="hold"/>
                                        <p:tgtEl>
                                          <p:spTgt spid="22"/>
                                        </p:tgtEl>
                                        <p:attrNameLst>
                                          <p:attrName>r</p:attrName>
                                        </p:attrNameLst>
                                      </p:cBhvr>
                                    </p:animRot>
                                  </p:childTnLst>
                                </p:cTn>
                              </p:par>
                              <p:par>
                                <p:cTn id="7" presetID="37" presetClass="path" presetSubtype="0" accel="50000" decel="50000" fill="hold" grpId="0" nodeType="withEffect">
                                  <p:stCondLst>
                                    <p:cond delay="0"/>
                                  </p:stCondLst>
                                  <p:childTnLst>
                                    <p:animMotion origin="layout" path="M 4.8503E-6 1.11111E-6 L 0.06677 -0.08727 C 0.0807 -0.10695 0.10791 -0.11412 0.12366 -0.1169 C 0.13655 -0.11088 0.13733 -0.06296 0.14176 -0.04931 " pathEditMode="relative" rAng="0" ptsTypes="AAAA">
                                      <p:cBhvr>
                                        <p:cTn id="8" dur="2000" fill="hold"/>
                                        <p:tgtEl>
                                          <p:spTgt spid="22"/>
                                        </p:tgtEl>
                                        <p:attrNameLst>
                                          <p:attrName>ppt_x</p:attrName>
                                          <p:attrName>ppt_y</p:attrName>
                                        </p:attrNameLst>
                                      </p:cBhvr>
                                      <p:rCtr x="7081" y="-58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gray">
          <a:xfrm>
            <a:off x="3553097" y="2528250"/>
            <a:ext cx="4578532" cy="1658983"/>
          </a:xfrm>
          <a:prstGeom prst="roundRect">
            <a:avLst/>
          </a:prstGeom>
          <a:solidFill>
            <a:schemeClr val="tx1"/>
          </a:solidFill>
          <a:ln w="6350" algn="ctr">
            <a:solidFill>
              <a:schemeClr val="accent3">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smtClean="0"/>
              <a:t>Buffered Channels</a:t>
            </a:r>
            <a:endParaRPr lang="en-US" dirty="0"/>
          </a:p>
        </p:txBody>
      </p:sp>
      <p:sp>
        <p:nvSpPr>
          <p:cNvPr id="4" name="Smiley Face 3"/>
          <p:cNvSpPr/>
          <p:nvPr/>
        </p:nvSpPr>
        <p:spPr bwMode="gray">
          <a:xfrm>
            <a:off x="1456978"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2019631"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rot="1399705">
            <a:off x="1747672"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ectangle 11"/>
          <p:cNvSpPr/>
          <p:nvPr/>
        </p:nvSpPr>
        <p:spPr bwMode="gray">
          <a:xfrm rot="20195619">
            <a:off x="2313196"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ectangle 12"/>
          <p:cNvSpPr/>
          <p:nvPr/>
        </p:nvSpPr>
        <p:spPr bwMode="gray">
          <a:xfrm rot="18180000">
            <a:off x="2420225" y="3271179"/>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ectangle 13"/>
          <p:cNvSpPr/>
          <p:nvPr/>
        </p:nvSpPr>
        <p:spPr bwMode="gray">
          <a:xfrm rot="2307778">
            <a:off x="1681419" y="3345176"/>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Smiley Face 14"/>
          <p:cNvSpPr/>
          <p:nvPr/>
        </p:nvSpPr>
        <p:spPr bwMode="gray">
          <a:xfrm>
            <a:off x="8560640"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6" name="Rectangle 15"/>
          <p:cNvSpPr/>
          <p:nvPr/>
        </p:nvSpPr>
        <p:spPr bwMode="gray">
          <a:xfrm>
            <a:off x="9123293"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7" name="Rectangle 16"/>
          <p:cNvSpPr/>
          <p:nvPr/>
        </p:nvSpPr>
        <p:spPr bwMode="gray">
          <a:xfrm rot="1399705">
            <a:off x="8851334"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ectangle 17"/>
          <p:cNvSpPr/>
          <p:nvPr/>
        </p:nvSpPr>
        <p:spPr bwMode="gray">
          <a:xfrm rot="20195619">
            <a:off x="9416858"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9" name="Rectangle 18"/>
          <p:cNvSpPr/>
          <p:nvPr/>
        </p:nvSpPr>
        <p:spPr bwMode="gray">
          <a:xfrm rot="19680000">
            <a:off x="9381227" y="3342533"/>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0" name="Rectangle 19"/>
          <p:cNvSpPr/>
          <p:nvPr/>
        </p:nvSpPr>
        <p:spPr bwMode="gray">
          <a:xfrm rot="2246970">
            <a:off x="8791267" y="3424309"/>
            <a:ext cx="158856" cy="105923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ectangle 21"/>
          <p:cNvSpPr/>
          <p:nvPr/>
        </p:nvSpPr>
        <p:spPr bwMode="gray">
          <a:xfrm rot="3600000">
            <a:off x="3419829" y="3115858"/>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extBox 1"/>
          <p:cNvSpPr txBox="1"/>
          <p:nvPr/>
        </p:nvSpPr>
        <p:spPr>
          <a:xfrm>
            <a:off x="4522247" y="1280161"/>
            <a:ext cx="3415937"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Andale Mono" charset="0"/>
                <a:ea typeface="Andale Mono" charset="0"/>
                <a:cs typeface="Andale Mono" charset="0"/>
              </a:rPr>
              <a:t>c</a:t>
            </a:r>
            <a:r>
              <a:rPr lang="en-US" sz="1800" kern="0" dirty="0" err="1" smtClean="0">
                <a:latin typeface="Andale Mono" charset="0"/>
                <a:ea typeface="Andale Mono" charset="0"/>
                <a:cs typeface="Andale Mono" charset="0"/>
              </a:rPr>
              <a:t>h</a:t>
            </a:r>
            <a:r>
              <a:rPr lang="en-US" sz="1800" kern="0" dirty="0" smtClean="0">
                <a:latin typeface="Andale Mono" charset="0"/>
                <a:ea typeface="Andale Mono" charset="0"/>
                <a:cs typeface="Andale Mono" charset="0"/>
              </a:rPr>
              <a:t> := make(</a:t>
            </a:r>
            <a:r>
              <a:rPr lang="en-US" sz="1800" kern="0" dirty="0" err="1" smtClean="0">
                <a:latin typeface="Andale Mono" charset="0"/>
                <a:ea typeface="Andale Mono" charset="0"/>
                <a:cs typeface="Andale Mono" charset="0"/>
              </a:rPr>
              <a:t>chan</a:t>
            </a:r>
            <a:r>
              <a:rPr lang="en-US" sz="1800" kern="0" dirty="0" smtClean="0">
                <a:latin typeface="Andale Mono" charset="0"/>
                <a:ea typeface="Andale Mono" charset="0"/>
                <a:cs typeface="Andale Mono" charset="0"/>
              </a:rPr>
              <a:t> </a:t>
            </a:r>
            <a:r>
              <a:rPr lang="en-US" sz="1800" kern="0" dirty="0" err="1" smtClean="0">
                <a:latin typeface="Andale Mono" charset="0"/>
                <a:ea typeface="Andale Mono" charset="0"/>
                <a:cs typeface="Andale Mono" charset="0"/>
              </a:rPr>
              <a:t>int</a:t>
            </a:r>
            <a:r>
              <a:rPr lang="en-US" sz="1800" kern="0" dirty="0" smtClean="0">
                <a:latin typeface="Andale Mono" charset="0"/>
                <a:ea typeface="Andale Mono" charset="0"/>
                <a:cs typeface="Andale Mono" charset="0"/>
              </a:rPr>
              <a:t>, 4)</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6" name="TextBox 5"/>
          <p:cNvSpPr txBox="1"/>
          <p:nvPr/>
        </p:nvSpPr>
        <p:spPr>
          <a:xfrm flipH="1">
            <a:off x="2930656" y="4798228"/>
            <a:ext cx="216183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Andale Mono" charset="0"/>
                <a:ea typeface="Andale Mono" charset="0"/>
                <a:cs typeface="Andale Mono" charset="0"/>
              </a:rPr>
              <a:t>c</a:t>
            </a:r>
            <a:r>
              <a:rPr lang="en-US" sz="1800" kern="0" dirty="0" err="1" smtClean="0">
                <a:latin typeface="Andale Mono" charset="0"/>
                <a:ea typeface="Andale Mono" charset="0"/>
                <a:cs typeface="Andale Mono" charset="0"/>
              </a:rPr>
              <a:t>h</a:t>
            </a:r>
            <a:r>
              <a:rPr lang="en-US" sz="1800" kern="0" dirty="0" smtClean="0">
                <a:latin typeface="Andale Mono" charset="0"/>
                <a:ea typeface="Andale Mono" charset="0"/>
                <a:cs typeface="Andale Mono" charset="0"/>
              </a:rPr>
              <a:t> &lt;- 500</a:t>
            </a:r>
          </a:p>
        </p:txBody>
      </p:sp>
      <p:sp>
        <p:nvSpPr>
          <p:cNvPr id="24" name="Rectangle 23"/>
          <p:cNvSpPr/>
          <p:nvPr/>
        </p:nvSpPr>
        <p:spPr bwMode="gray">
          <a:xfrm rot="21600000">
            <a:off x="5129023" y="2610611"/>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5" name="Rectangle 24"/>
          <p:cNvSpPr/>
          <p:nvPr/>
        </p:nvSpPr>
        <p:spPr bwMode="gray">
          <a:xfrm rot="21600000">
            <a:off x="5478836"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ectangle 25"/>
          <p:cNvSpPr/>
          <p:nvPr/>
        </p:nvSpPr>
        <p:spPr bwMode="gray">
          <a:xfrm rot="21600000">
            <a:off x="5822560"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7" name="Rectangle 26"/>
          <p:cNvSpPr/>
          <p:nvPr/>
        </p:nvSpPr>
        <p:spPr bwMode="gray">
          <a:xfrm rot="21600000">
            <a:off x="6172190"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3" name="Rectangle 22"/>
          <p:cNvSpPr/>
          <p:nvPr/>
        </p:nvSpPr>
        <p:spPr bwMode="gray">
          <a:xfrm>
            <a:off x="6183844"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Rectangle 27"/>
          <p:cNvSpPr/>
          <p:nvPr/>
        </p:nvSpPr>
        <p:spPr bwMode="gray">
          <a:xfrm>
            <a:off x="5842169"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9" name="Rectangle 28"/>
          <p:cNvSpPr/>
          <p:nvPr/>
        </p:nvSpPr>
        <p:spPr bwMode="gray">
          <a:xfrm>
            <a:off x="5492356"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0" name="Rectangle 29"/>
          <p:cNvSpPr/>
          <p:nvPr/>
        </p:nvSpPr>
        <p:spPr bwMode="gray">
          <a:xfrm>
            <a:off x="5138387"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0670893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gray">
          <a:xfrm>
            <a:off x="3553097" y="2528250"/>
            <a:ext cx="4578532" cy="1658983"/>
          </a:xfrm>
          <a:prstGeom prst="roundRect">
            <a:avLst/>
          </a:prstGeom>
          <a:solidFill>
            <a:schemeClr val="tx1"/>
          </a:solidFill>
          <a:ln w="6350" algn="ctr">
            <a:solidFill>
              <a:schemeClr val="accent3">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smtClean="0"/>
              <a:t>Buffered Channels</a:t>
            </a:r>
            <a:endParaRPr lang="en-US" dirty="0"/>
          </a:p>
        </p:txBody>
      </p:sp>
      <p:sp>
        <p:nvSpPr>
          <p:cNvPr id="4" name="Smiley Face 3"/>
          <p:cNvSpPr/>
          <p:nvPr/>
        </p:nvSpPr>
        <p:spPr bwMode="gray">
          <a:xfrm>
            <a:off x="1456978"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2019631"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rot="1399705">
            <a:off x="1747672"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ectangle 11"/>
          <p:cNvSpPr/>
          <p:nvPr/>
        </p:nvSpPr>
        <p:spPr bwMode="gray">
          <a:xfrm rot="20195619">
            <a:off x="2313196"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ectangle 12"/>
          <p:cNvSpPr/>
          <p:nvPr/>
        </p:nvSpPr>
        <p:spPr bwMode="gray">
          <a:xfrm rot="18180000">
            <a:off x="2420225" y="3271179"/>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ectangle 13"/>
          <p:cNvSpPr/>
          <p:nvPr/>
        </p:nvSpPr>
        <p:spPr bwMode="gray">
          <a:xfrm rot="2307778">
            <a:off x="1681419" y="3345176"/>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Smiley Face 14"/>
          <p:cNvSpPr/>
          <p:nvPr/>
        </p:nvSpPr>
        <p:spPr bwMode="gray">
          <a:xfrm>
            <a:off x="8560640"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6" name="Rectangle 15"/>
          <p:cNvSpPr/>
          <p:nvPr/>
        </p:nvSpPr>
        <p:spPr bwMode="gray">
          <a:xfrm>
            <a:off x="9123293"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7" name="Rectangle 16"/>
          <p:cNvSpPr/>
          <p:nvPr/>
        </p:nvSpPr>
        <p:spPr bwMode="gray">
          <a:xfrm rot="1399705">
            <a:off x="8851334"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ectangle 17"/>
          <p:cNvSpPr/>
          <p:nvPr/>
        </p:nvSpPr>
        <p:spPr bwMode="gray">
          <a:xfrm rot="20195619">
            <a:off x="9416858"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9" name="Rectangle 18"/>
          <p:cNvSpPr/>
          <p:nvPr/>
        </p:nvSpPr>
        <p:spPr bwMode="gray">
          <a:xfrm rot="19680000">
            <a:off x="9381227" y="3342533"/>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0" name="Rectangle 19"/>
          <p:cNvSpPr/>
          <p:nvPr/>
        </p:nvSpPr>
        <p:spPr bwMode="gray">
          <a:xfrm rot="4349129">
            <a:off x="8581168" y="3208224"/>
            <a:ext cx="158856" cy="105923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ectangle 21"/>
          <p:cNvSpPr/>
          <p:nvPr/>
        </p:nvSpPr>
        <p:spPr bwMode="gray">
          <a:xfrm rot="3600000">
            <a:off x="3419829" y="3115858"/>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extBox 1"/>
          <p:cNvSpPr txBox="1"/>
          <p:nvPr/>
        </p:nvSpPr>
        <p:spPr>
          <a:xfrm>
            <a:off x="4522247" y="1280161"/>
            <a:ext cx="3415937"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Andale Mono" charset="0"/>
                <a:ea typeface="Andale Mono" charset="0"/>
                <a:cs typeface="Andale Mono" charset="0"/>
              </a:rPr>
              <a:t>c</a:t>
            </a:r>
            <a:r>
              <a:rPr lang="en-US" sz="1800" kern="0" dirty="0" err="1" smtClean="0">
                <a:latin typeface="Andale Mono" charset="0"/>
                <a:ea typeface="Andale Mono" charset="0"/>
                <a:cs typeface="Andale Mono" charset="0"/>
              </a:rPr>
              <a:t>h</a:t>
            </a:r>
            <a:r>
              <a:rPr lang="en-US" sz="1800" kern="0" dirty="0" smtClean="0">
                <a:latin typeface="Andale Mono" charset="0"/>
                <a:ea typeface="Andale Mono" charset="0"/>
                <a:cs typeface="Andale Mono" charset="0"/>
              </a:rPr>
              <a:t> := make(</a:t>
            </a:r>
            <a:r>
              <a:rPr lang="en-US" sz="1800" kern="0" dirty="0" err="1" smtClean="0">
                <a:latin typeface="Andale Mono" charset="0"/>
                <a:ea typeface="Andale Mono" charset="0"/>
                <a:cs typeface="Andale Mono" charset="0"/>
              </a:rPr>
              <a:t>chan</a:t>
            </a:r>
            <a:r>
              <a:rPr lang="en-US" sz="1800" kern="0" dirty="0" smtClean="0">
                <a:latin typeface="Andale Mono" charset="0"/>
                <a:ea typeface="Andale Mono" charset="0"/>
                <a:cs typeface="Andale Mono" charset="0"/>
              </a:rPr>
              <a:t> </a:t>
            </a:r>
            <a:r>
              <a:rPr lang="en-US" sz="1800" kern="0" dirty="0" err="1" smtClean="0">
                <a:latin typeface="Andale Mono" charset="0"/>
                <a:ea typeface="Andale Mono" charset="0"/>
                <a:cs typeface="Andale Mono" charset="0"/>
              </a:rPr>
              <a:t>int</a:t>
            </a:r>
            <a:r>
              <a:rPr lang="en-US" sz="1800" kern="0" dirty="0" smtClean="0">
                <a:latin typeface="Andale Mono" charset="0"/>
                <a:ea typeface="Andale Mono" charset="0"/>
                <a:cs typeface="Andale Mono" charset="0"/>
              </a:rPr>
              <a:t>, 4)</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6" name="TextBox 5"/>
          <p:cNvSpPr txBox="1"/>
          <p:nvPr/>
        </p:nvSpPr>
        <p:spPr>
          <a:xfrm flipH="1">
            <a:off x="2930656" y="4798228"/>
            <a:ext cx="216183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Andale Mono" charset="0"/>
                <a:ea typeface="Andale Mono" charset="0"/>
                <a:cs typeface="Andale Mono" charset="0"/>
              </a:rPr>
              <a:t>c</a:t>
            </a:r>
            <a:r>
              <a:rPr lang="en-US" sz="1800" kern="0" dirty="0" err="1" smtClean="0">
                <a:latin typeface="Andale Mono" charset="0"/>
                <a:ea typeface="Andale Mono" charset="0"/>
                <a:cs typeface="Andale Mono" charset="0"/>
              </a:rPr>
              <a:t>h</a:t>
            </a:r>
            <a:r>
              <a:rPr lang="en-US" sz="1800" kern="0" dirty="0" smtClean="0">
                <a:latin typeface="Andale Mono" charset="0"/>
                <a:ea typeface="Andale Mono" charset="0"/>
                <a:cs typeface="Andale Mono" charset="0"/>
              </a:rPr>
              <a:t> &lt;- 100</a:t>
            </a:r>
          </a:p>
        </p:txBody>
      </p:sp>
      <p:sp>
        <p:nvSpPr>
          <p:cNvPr id="24" name="Rectangle 23"/>
          <p:cNvSpPr/>
          <p:nvPr/>
        </p:nvSpPr>
        <p:spPr bwMode="gray">
          <a:xfrm rot="21600000">
            <a:off x="5129023" y="2610611"/>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5" name="Rectangle 24"/>
          <p:cNvSpPr/>
          <p:nvPr/>
        </p:nvSpPr>
        <p:spPr bwMode="gray">
          <a:xfrm rot="21600000">
            <a:off x="5478836"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ectangle 25"/>
          <p:cNvSpPr/>
          <p:nvPr/>
        </p:nvSpPr>
        <p:spPr bwMode="gray">
          <a:xfrm rot="21600000">
            <a:off x="5822560"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7" name="Rectangle 26"/>
          <p:cNvSpPr/>
          <p:nvPr/>
        </p:nvSpPr>
        <p:spPr bwMode="gray">
          <a:xfrm rot="21600000">
            <a:off x="6172190"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3" name="Rectangle 22"/>
          <p:cNvSpPr/>
          <p:nvPr/>
        </p:nvSpPr>
        <p:spPr bwMode="gray">
          <a:xfrm>
            <a:off x="6183844"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Rectangle 27"/>
          <p:cNvSpPr/>
          <p:nvPr/>
        </p:nvSpPr>
        <p:spPr bwMode="gray">
          <a:xfrm>
            <a:off x="5842169"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9" name="Rectangle 28"/>
          <p:cNvSpPr/>
          <p:nvPr/>
        </p:nvSpPr>
        <p:spPr bwMode="gray">
          <a:xfrm>
            <a:off x="5492356"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0" name="Rectangle 29"/>
          <p:cNvSpPr/>
          <p:nvPr/>
        </p:nvSpPr>
        <p:spPr bwMode="gray">
          <a:xfrm>
            <a:off x="5138387"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1" name="TextBox 30"/>
          <p:cNvSpPr txBox="1"/>
          <p:nvPr/>
        </p:nvSpPr>
        <p:spPr>
          <a:xfrm flipH="1">
            <a:off x="6857265" y="4808929"/>
            <a:ext cx="216183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latin typeface="Andale Mono" charset="0"/>
                <a:ea typeface="Andale Mono" charset="0"/>
                <a:cs typeface="Andale Mono" charset="0"/>
              </a:rPr>
              <a:t>v := &lt;- </a:t>
            </a:r>
            <a:r>
              <a:rPr lang="en-US" sz="1800" kern="0" dirty="0" err="1" smtClean="0">
                <a:latin typeface="Andale Mono" charset="0"/>
                <a:ea typeface="Andale Mono" charset="0"/>
                <a:cs typeface="Andale Mono" charset="0"/>
              </a:rPr>
              <a:t>ch</a:t>
            </a:r>
            <a:endParaRPr lang="en-US" sz="1800" kern="0" dirty="0" smtClean="0">
              <a:latin typeface="Andale Mono" charset="0"/>
              <a:ea typeface="Andale Mono" charset="0"/>
              <a:cs typeface="Andale Mono" charset="0"/>
            </a:endParaRPr>
          </a:p>
        </p:txBody>
      </p:sp>
    </p:spTree>
    <p:extLst>
      <p:ext uri="{BB962C8B-B14F-4D97-AF65-F5344CB8AC3E}">
        <p14:creationId xmlns:p14="http://schemas.microsoft.com/office/powerpoint/2010/main" val="97821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66311E-6 1.11111E-6 C 0.0263 -0.025 0.05272 -0.05 0.07863 -0.03796 C 0.10453 -0.02615 0.14332 0.05371 0.1553 0.07153 " pathEditMode="relative" ptsTypes="AAA">
                                      <p:cBhvr>
                                        <p:cTn id="6" dur="2000" fill="hold"/>
                                        <p:tgtEl>
                                          <p:spTgt spid="2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3.88701E-6 -4.07407E-6 L 0.02903 -4.07407E-6 " pathEditMode="relative" rAng="0" ptsTypes="AA">
                                      <p:cBhvr>
                                        <p:cTn id="8" dur="2000" fill="hold"/>
                                        <p:tgtEl>
                                          <p:spTgt spid="30"/>
                                        </p:tgtEl>
                                        <p:attrNameLst>
                                          <p:attrName>ppt_x</p:attrName>
                                          <p:attrName>ppt_y</p:attrName>
                                        </p:attrNameLst>
                                      </p:cBhvr>
                                      <p:rCtr x="1562" y="0"/>
                                    </p:animMotion>
                                  </p:childTnLst>
                                </p:cTn>
                              </p:par>
                              <p:par>
                                <p:cTn id="9" presetID="0" presetClass="path" presetSubtype="0" accel="50000" decel="50000" fill="hold" grpId="0" nodeType="withEffect">
                                  <p:stCondLst>
                                    <p:cond delay="0"/>
                                  </p:stCondLst>
                                  <p:childTnLst>
                                    <p:animMotion origin="layout" path="M -2.78573E-6 -4.07407E-6 L 0.02864 -4.07407E-6 " pathEditMode="relative" rAng="0" ptsTypes="AA">
                                      <p:cBhvr>
                                        <p:cTn id="10" dur="2000" fill="hold"/>
                                        <p:tgtEl>
                                          <p:spTgt spid="29"/>
                                        </p:tgtEl>
                                        <p:attrNameLst>
                                          <p:attrName>ppt_x</p:attrName>
                                          <p:attrName>ppt_y</p:attrName>
                                        </p:attrNameLst>
                                      </p:cBhvr>
                                      <p:rCtr x="1432" y="0"/>
                                    </p:animMotion>
                                  </p:childTnLst>
                                </p:cTn>
                              </p:par>
                              <p:par>
                                <p:cTn id="11" presetID="0" presetClass="path" presetSubtype="0" accel="50000" decel="50000" fill="hold" grpId="0" nodeType="withEffect">
                                  <p:stCondLst>
                                    <p:cond delay="0"/>
                                  </p:stCondLst>
                                  <p:childTnLst>
                                    <p:animMotion origin="layout" path="M -1.16116E-6 -4.07407E-6 L 0.02812 -4.07407E-6 " pathEditMode="relative" rAng="0" ptsTypes="AA">
                                      <p:cBhvr>
                                        <p:cTn id="12" dur="2000" fill="hold"/>
                                        <p:tgtEl>
                                          <p:spTgt spid="28"/>
                                        </p:tgtEl>
                                        <p:attrNameLst>
                                          <p:attrName>ppt_x</p:attrName>
                                          <p:attrName>ppt_y</p:attrName>
                                        </p:attrNameLst>
                                      </p:cBhvr>
                                      <p:rCtr x="1406" y="0"/>
                                    </p:animMotion>
                                  </p:childTnLst>
                                </p:cTn>
                              </p:par>
                              <p:par>
                                <p:cTn id="13" presetID="8" presetClass="emph" presetSubtype="0" fill="hold" grpId="0" nodeType="withEffect">
                                  <p:stCondLst>
                                    <p:cond delay="0"/>
                                  </p:stCondLst>
                                  <p:childTnLst>
                                    <p:animRot by="-3600000">
                                      <p:cBhvr>
                                        <p:cTn id="14" dur="500" fill="hold"/>
                                        <p:tgtEl>
                                          <p:spTgt spid="22"/>
                                        </p:tgtEl>
                                        <p:attrNameLst>
                                          <p:attrName>r</p:attrName>
                                        </p:attrNameLst>
                                      </p:cBhvr>
                                    </p:animRot>
                                  </p:childTnLst>
                                </p:cTn>
                              </p:par>
                              <p:par>
                                <p:cTn id="15" presetID="0" presetClass="path" presetSubtype="0" accel="50000" decel="50000" fill="hold" grpId="1" nodeType="withEffect">
                                  <p:stCondLst>
                                    <p:cond delay="0"/>
                                  </p:stCondLst>
                                  <p:childTnLst>
                                    <p:animMotion origin="layout" path="M 4.8503E-6 1.11111E-6 L 0.14085 -0.05232 " pathEditMode="relative" rAng="0" ptsTypes="AA">
                                      <p:cBhvr>
                                        <p:cTn id="16" dur="2000" fill="hold"/>
                                        <p:tgtEl>
                                          <p:spTgt spid="22"/>
                                        </p:tgtEl>
                                        <p:attrNameLst>
                                          <p:attrName>ppt_x</p:attrName>
                                          <p:attrName>ppt_y</p:attrName>
                                        </p:attrNameLst>
                                      </p:cBhvr>
                                      <p:rCtr x="7173" y="-2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8" grpId="0" animBg="1"/>
      <p:bldP spid="29"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gray">
          <a:xfrm>
            <a:off x="3553097" y="2528250"/>
            <a:ext cx="4578532" cy="1658983"/>
          </a:xfrm>
          <a:prstGeom prst="roundRect">
            <a:avLst/>
          </a:prstGeom>
          <a:solidFill>
            <a:schemeClr val="tx1"/>
          </a:solidFill>
          <a:ln w="6350" algn="ctr">
            <a:solidFill>
              <a:schemeClr val="accent3">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smtClean="0"/>
              <a:t>Buffered Channels</a:t>
            </a:r>
            <a:endParaRPr lang="en-US" dirty="0"/>
          </a:p>
        </p:txBody>
      </p:sp>
      <p:sp>
        <p:nvSpPr>
          <p:cNvPr id="4" name="Smiley Face 3"/>
          <p:cNvSpPr/>
          <p:nvPr/>
        </p:nvSpPr>
        <p:spPr bwMode="gray">
          <a:xfrm>
            <a:off x="1456978"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2019631"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rot="1399705">
            <a:off x="1747672"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ectangle 11"/>
          <p:cNvSpPr/>
          <p:nvPr/>
        </p:nvSpPr>
        <p:spPr bwMode="gray">
          <a:xfrm rot="20195619">
            <a:off x="2313196"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ectangle 12"/>
          <p:cNvSpPr/>
          <p:nvPr/>
        </p:nvSpPr>
        <p:spPr bwMode="gray">
          <a:xfrm rot="18180000">
            <a:off x="2420225" y="3271179"/>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ectangle 13"/>
          <p:cNvSpPr/>
          <p:nvPr/>
        </p:nvSpPr>
        <p:spPr bwMode="gray">
          <a:xfrm rot="2307778">
            <a:off x="1681419" y="3345176"/>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Smiley Face 14"/>
          <p:cNvSpPr/>
          <p:nvPr/>
        </p:nvSpPr>
        <p:spPr bwMode="gray">
          <a:xfrm>
            <a:off x="8560640"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6" name="Rectangle 15"/>
          <p:cNvSpPr/>
          <p:nvPr/>
        </p:nvSpPr>
        <p:spPr bwMode="gray">
          <a:xfrm>
            <a:off x="9123293"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7" name="Rectangle 16"/>
          <p:cNvSpPr/>
          <p:nvPr/>
        </p:nvSpPr>
        <p:spPr bwMode="gray">
          <a:xfrm rot="1399705">
            <a:off x="8851334"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ectangle 17"/>
          <p:cNvSpPr/>
          <p:nvPr/>
        </p:nvSpPr>
        <p:spPr bwMode="gray">
          <a:xfrm rot="20195619">
            <a:off x="9416858"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9" name="Rectangle 18"/>
          <p:cNvSpPr/>
          <p:nvPr/>
        </p:nvSpPr>
        <p:spPr bwMode="gray">
          <a:xfrm rot="19680000">
            <a:off x="9381227" y="3342533"/>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0" name="Rectangle 19"/>
          <p:cNvSpPr/>
          <p:nvPr/>
        </p:nvSpPr>
        <p:spPr bwMode="gray">
          <a:xfrm rot="3972312">
            <a:off x="8614855" y="3233613"/>
            <a:ext cx="158856" cy="105923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extBox 1"/>
          <p:cNvSpPr txBox="1"/>
          <p:nvPr/>
        </p:nvSpPr>
        <p:spPr>
          <a:xfrm>
            <a:off x="4522247" y="1280161"/>
            <a:ext cx="3415937"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Andale Mono" charset="0"/>
                <a:ea typeface="Andale Mono" charset="0"/>
                <a:cs typeface="Andale Mono" charset="0"/>
              </a:rPr>
              <a:t>c</a:t>
            </a:r>
            <a:r>
              <a:rPr lang="en-US" sz="1800" kern="0" dirty="0" err="1" smtClean="0">
                <a:latin typeface="Andale Mono" charset="0"/>
                <a:ea typeface="Andale Mono" charset="0"/>
                <a:cs typeface="Andale Mono" charset="0"/>
              </a:rPr>
              <a:t>h</a:t>
            </a:r>
            <a:r>
              <a:rPr lang="en-US" sz="1800" kern="0" dirty="0" smtClean="0">
                <a:latin typeface="Andale Mono" charset="0"/>
                <a:ea typeface="Andale Mono" charset="0"/>
                <a:cs typeface="Andale Mono" charset="0"/>
              </a:rPr>
              <a:t> := make(</a:t>
            </a:r>
            <a:r>
              <a:rPr lang="en-US" sz="1800" kern="0" dirty="0" err="1" smtClean="0">
                <a:latin typeface="Andale Mono" charset="0"/>
                <a:ea typeface="Andale Mono" charset="0"/>
                <a:cs typeface="Andale Mono" charset="0"/>
              </a:rPr>
              <a:t>chan</a:t>
            </a:r>
            <a:r>
              <a:rPr lang="en-US" sz="1800" kern="0" dirty="0" smtClean="0">
                <a:latin typeface="Andale Mono" charset="0"/>
                <a:ea typeface="Andale Mono" charset="0"/>
                <a:cs typeface="Andale Mono" charset="0"/>
              </a:rPr>
              <a:t> </a:t>
            </a:r>
            <a:r>
              <a:rPr lang="en-US" sz="1800" kern="0" dirty="0" err="1" smtClean="0">
                <a:latin typeface="Andale Mono" charset="0"/>
                <a:ea typeface="Andale Mono" charset="0"/>
                <a:cs typeface="Andale Mono" charset="0"/>
              </a:rPr>
              <a:t>int</a:t>
            </a:r>
            <a:r>
              <a:rPr lang="en-US" sz="1800" kern="0" dirty="0" smtClean="0">
                <a:latin typeface="Andale Mono" charset="0"/>
                <a:ea typeface="Andale Mono" charset="0"/>
                <a:cs typeface="Andale Mono" charset="0"/>
              </a:rPr>
              <a:t>, 4)</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6" name="TextBox 5"/>
          <p:cNvSpPr txBox="1"/>
          <p:nvPr/>
        </p:nvSpPr>
        <p:spPr>
          <a:xfrm flipH="1">
            <a:off x="6765703" y="4767787"/>
            <a:ext cx="216183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latin typeface="Andale Mono" charset="0"/>
                <a:ea typeface="Andale Mono" charset="0"/>
                <a:cs typeface="Andale Mono" charset="0"/>
              </a:rPr>
              <a:t>v := &lt;- </a:t>
            </a:r>
            <a:r>
              <a:rPr lang="en-US" sz="1800" kern="0" dirty="0" err="1" smtClean="0">
                <a:latin typeface="Andale Mono" charset="0"/>
                <a:ea typeface="Andale Mono" charset="0"/>
                <a:cs typeface="Andale Mono" charset="0"/>
              </a:rPr>
              <a:t>ch</a:t>
            </a:r>
            <a:endParaRPr lang="en-US" sz="1800" kern="0" dirty="0" smtClean="0">
              <a:latin typeface="Andale Mono" charset="0"/>
              <a:ea typeface="Andale Mono" charset="0"/>
              <a:cs typeface="Andale Mono" charset="0"/>
            </a:endParaRPr>
          </a:p>
        </p:txBody>
      </p:sp>
      <p:sp>
        <p:nvSpPr>
          <p:cNvPr id="24" name="Rectangle 23"/>
          <p:cNvSpPr/>
          <p:nvPr/>
        </p:nvSpPr>
        <p:spPr bwMode="gray">
          <a:xfrm rot="21600000">
            <a:off x="5129023" y="2610611"/>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5" name="Rectangle 24"/>
          <p:cNvSpPr/>
          <p:nvPr/>
        </p:nvSpPr>
        <p:spPr bwMode="gray">
          <a:xfrm rot="21600000">
            <a:off x="5478836"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ectangle 25"/>
          <p:cNvSpPr/>
          <p:nvPr/>
        </p:nvSpPr>
        <p:spPr bwMode="gray">
          <a:xfrm rot="21600000">
            <a:off x="5822560"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7" name="Rectangle 26"/>
          <p:cNvSpPr/>
          <p:nvPr/>
        </p:nvSpPr>
        <p:spPr bwMode="gray">
          <a:xfrm rot="21600000">
            <a:off x="6172190"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3" name="Rectangle 22"/>
          <p:cNvSpPr/>
          <p:nvPr/>
        </p:nvSpPr>
        <p:spPr bwMode="gray">
          <a:xfrm>
            <a:off x="6183844"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Rectangle 27"/>
          <p:cNvSpPr/>
          <p:nvPr/>
        </p:nvSpPr>
        <p:spPr bwMode="gray">
          <a:xfrm>
            <a:off x="5842169"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9" name="Rectangle 28"/>
          <p:cNvSpPr/>
          <p:nvPr/>
        </p:nvSpPr>
        <p:spPr bwMode="gray">
          <a:xfrm>
            <a:off x="5492356"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0" name="Rectangle 29"/>
          <p:cNvSpPr/>
          <p:nvPr/>
        </p:nvSpPr>
        <p:spPr bwMode="gray">
          <a:xfrm>
            <a:off x="5138387"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6571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16272 0.08241 " pathEditMode="relative" ptsTypes="AA">
                                      <p:cBhvr>
                                        <p:cTn id="6" dur="2000" fill="hold"/>
                                        <p:tgtEl>
                                          <p:spTgt spid="2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3.88701E-6 -4.07407E-6 L 0.02903 -7.40741E-7 " pathEditMode="relative" rAng="0" ptsTypes="AA">
                                      <p:cBhvr>
                                        <p:cTn id="8" dur="2000" fill="hold"/>
                                        <p:tgtEl>
                                          <p:spTgt spid="30"/>
                                        </p:tgtEl>
                                        <p:attrNameLst>
                                          <p:attrName>ppt_x</p:attrName>
                                          <p:attrName>ppt_y</p:attrName>
                                        </p:attrNameLst>
                                      </p:cBhvr>
                                      <p:rCtr x="1562" y="208"/>
                                    </p:animMotion>
                                  </p:childTnLst>
                                </p:cTn>
                              </p:par>
                              <p:par>
                                <p:cTn id="9" presetID="0" presetClass="path" presetSubtype="0" accel="50000" decel="50000" fill="hold" grpId="0" nodeType="withEffect">
                                  <p:stCondLst>
                                    <p:cond delay="0"/>
                                  </p:stCondLst>
                                  <p:childTnLst>
                                    <p:animMotion origin="layout" path="M -2.78573E-6 -4.07407E-6 L 0.02864 -4.07407E-6 " pathEditMode="relative" rAng="0" ptsTypes="AA">
                                      <p:cBhvr>
                                        <p:cTn id="10" dur="2000" fill="hold"/>
                                        <p:tgtEl>
                                          <p:spTgt spid="29"/>
                                        </p:tgtEl>
                                        <p:attrNameLst>
                                          <p:attrName>ppt_x</p:attrName>
                                          <p:attrName>ppt_y</p:attrName>
                                        </p:attrNameLst>
                                      </p:cBhvr>
                                      <p:rCtr x="1432" y="0"/>
                                    </p:animMotion>
                                  </p:childTnLst>
                                </p:cTn>
                              </p:par>
                              <p:par>
                                <p:cTn id="11" presetID="0" presetClass="path" presetSubtype="0" accel="50000" decel="50000" fill="hold" grpId="0" nodeType="withEffect">
                                  <p:stCondLst>
                                    <p:cond delay="0"/>
                                  </p:stCondLst>
                                  <p:childTnLst>
                                    <p:animMotion origin="layout" path="M -1.16116E-6 -4.07407E-6 L 0.02812 -4.07407E-6 " pathEditMode="relative" rAng="0" ptsTypes="AA">
                                      <p:cBhvr>
                                        <p:cTn id="12" dur="2000" fill="hold"/>
                                        <p:tgtEl>
                                          <p:spTgt spid="28"/>
                                        </p:tgtEl>
                                        <p:attrNameLst>
                                          <p:attrName>ppt_x</p:attrName>
                                          <p:attrName>ppt_y</p:attrName>
                                        </p:attrNameLst>
                                      </p:cBhvr>
                                      <p:rCtr x="140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animBg="1"/>
      <p:bldP spid="29"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dirty="0" smtClean="0"/>
              <a:t>Hack your career</a:t>
            </a:r>
            <a:endParaRPr lang="en-US" dirty="0"/>
          </a:p>
        </p:txBody>
      </p:sp>
      <p:pic>
        <p:nvPicPr>
          <p:cNvPr id="45" name="Picture Placeholder 44"/>
          <p:cNvPicPr>
            <a:picLocks noGrp="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5201486" y="2991406"/>
            <a:ext cx="6350000" cy="3365500"/>
          </a:xfrm>
        </p:spPr>
      </p:pic>
      <p:pic>
        <p:nvPicPr>
          <p:cNvPr id="44" name="Picture Placeholder 43"/>
          <p:cNvPicPr>
            <a:picLocks noGrp="1"/>
          </p:cNvPicPr>
          <p:nvPr>
            <p:ph type="pic" sz="quarter" idx="16"/>
          </p:nvPr>
        </p:nvPicPr>
        <p:blipFill>
          <a:blip r:embed="rId4">
            <a:extLst>
              <a:ext uri="{28A0092B-C50C-407E-A947-70E740481C1C}">
                <a14:useLocalDpi xmlns:a14="http://schemas.microsoft.com/office/drawing/2010/main" val="0"/>
              </a:ext>
            </a:extLst>
          </a:blip>
          <a:stretch>
            <a:fillRect/>
          </a:stretch>
        </p:blipFill>
        <p:spPr>
          <a:xfrm>
            <a:off x="5163386" y="1937306"/>
            <a:ext cx="6388100" cy="1054100"/>
          </a:xfrm>
        </p:spPr>
      </p:pic>
      <p:pic>
        <p:nvPicPr>
          <p:cNvPr id="6" name="Picture Placeholder 5"/>
          <p:cNvPicPr>
            <a:picLocks noGrp="1" noChangeAspect="1"/>
          </p:cNvPicPr>
          <p:nvPr>
            <p:ph type="pic" sz="quarter" idx="12"/>
          </p:nvPr>
        </p:nvPicPr>
        <p:blipFill>
          <a:blip r:embed="rId5">
            <a:extLst>
              <a:ext uri="{28A0092B-C50C-407E-A947-70E740481C1C}">
                <a14:useLocalDpi xmlns:a14="http://schemas.microsoft.com/office/drawing/2010/main" val="0"/>
              </a:ext>
            </a:extLst>
          </a:blip>
          <a:srcRect t="478" b="478"/>
          <a:stretch>
            <a:fillRect/>
          </a:stretch>
        </p:blipFill>
        <p:spPr>
          <a:xfrm>
            <a:off x="503999" y="1920449"/>
            <a:ext cx="4703455" cy="3095692"/>
          </a:xfrm>
        </p:spPr>
      </p:pic>
    </p:spTree>
    <p:extLst>
      <p:ext uri="{BB962C8B-B14F-4D97-AF65-F5344CB8AC3E}">
        <p14:creationId xmlns:p14="http://schemas.microsoft.com/office/powerpoint/2010/main" val="13531311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gray">
          <a:xfrm>
            <a:off x="3553097" y="2528250"/>
            <a:ext cx="4578532" cy="1658983"/>
          </a:xfrm>
          <a:prstGeom prst="roundRect">
            <a:avLst/>
          </a:prstGeom>
          <a:solidFill>
            <a:schemeClr val="tx1"/>
          </a:solidFill>
          <a:ln w="6350" algn="ctr">
            <a:solidFill>
              <a:schemeClr val="accent3">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smtClean="0"/>
              <a:t>Buffered Channels</a:t>
            </a:r>
            <a:endParaRPr lang="en-US" dirty="0"/>
          </a:p>
        </p:txBody>
      </p:sp>
      <p:sp>
        <p:nvSpPr>
          <p:cNvPr id="4" name="Smiley Face 3"/>
          <p:cNvSpPr/>
          <p:nvPr/>
        </p:nvSpPr>
        <p:spPr bwMode="gray">
          <a:xfrm>
            <a:off x="1456978"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2019631"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rot="1399705">
            <a:off x="1747672"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ectangle 11"/>
          <p:cNvSpPr/>
          <p:nvPr/>
        </p:nvSpPr>
        <p:spPr bwMode="gray">
          <a:xfrm rot="20195619">
            <a:off x="2313196"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ectangle 12"/>
          <p:cNvSpPr/>
          <p:nvPr/>
        </p:nvSpPr>
        <p:spPr bwMode="gray">
          <a:xfrm rot="18180000">
            <a:off x="2420225" y="3271179"/>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ectangle 13"/>
          <p:cNvSpPr/>
          <p:nvPr/>
        </p:nvSpPr>
        <p:spPr bwMode="gray">
          <a:xfrm rot="2307778">
            <a:off x="1681419" y="3345176"/>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Smiley Face 14"/>
          <p:cNvSpPr/>
          <p:nvPr/>
        </p:nvSpPr>
        <p:spPr bwMode="gray">
          <a:xfrm>
            <a:off x="8560640" y="2064198"/>
            <a:ext cx="1304014" cy="1208598"/>
          </a:xfrm>
          <a:prstGeom prst="smileyFace">
            <a:avLst/>
          </a:prstGeom>
          <a:solidFill>
            <a:schemeClr val="accent1"/>
          </a:solidFill>
          <a:ln w="635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6" name="Rectangle 15"/>
          <p:cNvSpPr/>
          <p:nvPr/>
        </p:nvSpPr>
        <p:spPr bwMode="gray">
          <a:xfrm>
            <a:off x="9123293" y="3220278"/>
            <a:ext cx="174929" cy="121655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7" name="Rectangle 16"/>
          <p:cNvSpPr/>
          <p:nvPr/>
        </p:nvSpPr>
        <p:spPr bwMode="gray">
          <a:xfrm rot="1399705">
            <a:off x="8851334" y="4310826"/>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ectangle 17"/>
          <p:cNvSpPr/>
          <p:nvPr/>
        </p:nvSpPr>
        <p:spPr bwMode="gray">
          <a:xfrm rot="20195619">
            <a:off x="9416858" y="4261390"/>
            <a:ext cx="152415" cy="151869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9" name="Rectangle 18"/>
          <p:cNvSpPr/>
          <p:nvPr/>
        </p:nvSpPr>
        <p:spPr bwMode="gray">
          <a:xfrm rot="19680000">
            <a:off x="9381227" y="3342533"/>
            <a:ext cx="152415" cy="10240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0" name="Rectangle 19"/>
          <p:cNvSpPr/>
          <p:nvPr/>
        </p:nvSpPr>
        <p:spPr bwMode="gray">
          <a:xfrm rot="3972312">
            <a:off x="8614855" y="3233613"/>
            <a:ext cx="158856" cy="105923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extBox 1"/>
          <p:cNvSpPr txBox="1"/>
          <p:nvPr/>
        </p:nvSpPr>
        <p:spPr>
          <a:xfrm>
            <a:off x="4522247" y="1280161"/>
            <a:ext cx="3415937"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Andale Mono" charset="0"/>
                <a:ea typeface="Andale Mono" charset="0"/>
                <a:cs typeface="Andale Mono" charset="0"/>
              </a:rPr>
              <a:t>c</a:t>
            </a:r>
            <a:r>
              <a:rPr lang="en-US" sz="1800" kern="0" dirty="0" err="1" smtClean="0">
                <a:latin typeface="Andale Mono" charset="0"/>
                <a:ea typeface="Andale Mono" charset="0"/>
                <a:cs typeface="Andale Mono" charset="0"/>
              </a:rPr>
              <a:t>h</a:t>
            </a:r>
            <a:r>
              <a:rPr lang="en-US" sz="1800" kern="0" dirty="0" smtClean="0">
                <a:latin typeface="Andale Mono" charset="0"/>
                <a:ea typeface="Andale Mono" charset="0"/>
                <a:cs typeface="Andale Mono" charset="0"/>
              </a:rPr>
              <a:t> := make(</a:t>
            </a:r>
            <a:r>
              <a:rPr lang="en-US" sz="1800" kern="0" dirty="0" err="1" smtClean="0">
                <a:latin typeface="Andale Mono" charset="0"/>
                <a:ea typeface="Andale Mono" charset="0"/>
                <a:cs typeface="Andale Mono" charset="0"/>
              </a:rPr>
              <a:t>chan</a:t>
            </a:r>
            <a:r>
              <a:rPr lang="en-US" sz="1800" kern="0" dirty="0" smtClean="0">
                <a:latin typeface="Andale Mono" charset="0"/>
                <a:ea typeface="Andale Mono" charset="0"/>
                <a:cs typeface="Andale Mono" charset="0"/>
              </a:rPr>
              <a:t> </a:t>
            </a:r>
            <a:r>
              <a:rPr lang="en-US" sz="1800" kern="0" dirty="0" err="1" smtClean="0">
                <a:latin typeface="Andale Mono" charset="0"/>
                <a:ea typeface="Andale Mono" charset="0"/>
                <a:cs typeface="Andale Mono" charset="0"/>
              </a:rPr>
              <a:t>int</a:t>
            </a:r>
            <a:r>
              <a:rPr lang="en-US" sz="1800" kern="0" dirty="0" smtClean="0">
                <a:latin typeface="Andale Mono" charset="0"/>
                <a:ea typeface="Andale Mono" charset="0"/>
                <a:cs typeface="Andale Mono" charset="0"/>
              </a:rPr>
              <a:t>, 4)</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6" name="TextBox 5"/>
          <p:cNvSpPr txBox="1"/>
          <p:nvPr/>
        </p:nvSpPr>
        <p:spPr>
          <a:xfrm flipH="1">
            <a:off x="6765703" y="4767787"/>
            <a:ext cx="216183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latin typeface="Andale Mono" charset="0"/>
                <a:ea typeface="Andale Mono" charset="0"/>
                <a:cs typeface="Andale Mono" charset="0"/>
              </a:rPr>
              <a:t>v := &lt;- </a:t>
            </a:r>
            <a:r>
              <a:rPr lang="en-US" sz="1800" kern="0" dirty="0" err="1" smtClean="0">
                <a:latin typeface="Andale Mono" charset="0"/>
                <a:ea typeface="Andale Mono" charset="0"/>
                <a:cs typeface="Andale Mono" charset="0"/>
              </a:rPr>
              <a:t>ch</a:t>
            </a:r>
            <a:endParaRPr lang="en-US" sz="1800" kern="0" dirty="0" smtClean="0">
              <a:latin typeface="Andale Mono" charset="0"/>
              <a:ea typeface="Andale Mono" charset="0"/>
              <a:cs typeface="Andale Mono" charset="0"/>
            </a:endParaRPr>
          </a:p>
        </p:txBody>
      </p:sp>
      <p:sp>
        <p:nvSpPr>
          <p:cNvPr id="24" name="Rectangle 23"/>
          <p:cNvSpPr/>
          <p:nvPr/>
        </p:nvSpPr>
        <p:spPr bwMode="gray">
          <a:xfrm rot="21600000">
            <a:off x="5129023" y="2610611"/>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5" name="Rectangle 24"/>
          <p:cNvSpPr/>
          <p:nvPr/>
        </p:nvSpPr>
        <p:spPr bwMode="gray">
          <a:xfrm rot="21600000">
            <a:off x="5478836"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ectangle 25"/>
          <p:cNvSpPr/>
          <p:nvPr/>
        </p:nvSpPr>
        <p:spPr bwMode="gray">
          <a:xfrm rot="21600000">
            <a:off x="5822560"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7" name="Rectangle 26"/>
          <p:cNvSpPr/>
          <p:nvPr/>
        </p:nvSpPr>
        <p:spPr bwMode="gray">
          <a:xfrm rot="21600000">
            <a:off x="6172190" y="2610610"/>
            <a:ext cx="204457" cy="1494264"/>
          </a:xfrm>
          <a:prstGeom prst="rect">
            <a:avLst/>
          </a:prstGeom>
          <a:noFill/>
          <a:ln w="25400" algn="ctr">
            <a:solidFill>
              <a:schemeClr val="accent4">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3" name="Rectangle 22"/>
          <p:cNvSpPr/>
          <p:nvPr/>
        </p:nvSpPr>
        <p:spPr bwMode="gray">
          <a:xfrm>
            <a:off x="6183844"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Rectangle 27"/>
          <p:cNvSpPr/>
          <p:nvPr/>
        </p:nvSpPr>
        <p:spPr bwMode="gray">
          <a:xfrm>
            <a:off x="5842169"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9" name="Rectangle 28"/>
          <p:cNvSpPr/>
          <p:nvPr/>
        </p:nvSpPr>
        <p:spPr bwMode="gray">
          <a:xfrm>
            <a:off x="5492356" y="2757341"/>
            <a:ext cx="170381" cy="1245220"/>
          </a:xfrm>
          <a:prstGeom prst="rect">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4036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 0 L 0.16168 0.08149 " pathEditMode="relative" ptsTypes="AA">
                                      <p:cBhvr>
                                        <p:cTn id="6" dur="2000" fill="hold"/>
                                        <p:tgtEl>
                                          <p:spTgt spid="2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2786 0 " pathEditMode="relative" ptsTypes="AA">
                                      <p:cBhvr>
                                        <p:cTn id="8" dur="2000" fill="hold"/>
                                        <p:tgtEl>
                                          <p:spTgt spid="29"/>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2786 0 " pathEditMode="relative" ptsTypes="AA">
                                      <p:cBhvr>
                                        <p:cTn id="10" dur="2000" fill="hold"/>
                                        <p:tgtEl>
                                          <p:spTgt spid="2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3999" y="1620000"/>
            <a:ext cx="11186477" cy="1038291"/>
          </a:xfrm>
        </p:spPr>
        <p:txBody>
          <a:bodyPr/>
          <a:lstStyle/>
          <a:p>
            <a:r>
              <a:rPr lang="en-US" dirty="0"/>
              <a:t>The select statement lets a </a:t>
            </a:r>
            <a:r>
              <a:rPr lang="en-US" dirty="0" err="1"/>
              <a:t>goroutine</a:t>
            </a:r>
            <a:r>
              <a:rPr lang="en-US" dirty="0"/>
              <a:t> wait on multiple communication operations. </a:t>
            </a:r>
          </a:p>
          <a:p>
            <a:r>
              <a:rPr lang="en-US" dirty="0"/>
              <a:t>A select blocks until one of its cases can </a:t>
            </a:r>
            <a:r>
              <a:rPr lang="en-US" dirty="0" smtClean="0"/>
              <a:t>run.</a:t>
            </a:r>
            <a:endParaRPr lang="en-US" dirty="0"/>
          </a:p>
          <a:p>
            <a:pPr marL="342900" indent="-342900">
              <a:buFont typeface="Arial" charset="0"/>
              <a:buChar char="•"/>
            </a:pPr>
            <a:endParaRPr lang="en-US" dirty="0" smtClean="0"/>
          </a:p>
        </p:txBody>
      </p:sp>
      <p:sp>
        <p:nvSpPr>
          <p:cNvPr id="3" name="Title 2"/>
          <p:cNvSpPr>
            <a:spLocks noGrp="1"/>
          </p:cNvSpPr>
          <p:nvPr>
            <p:ph type="title"/>
          </p:nvPr>
        </p:nvSpPr>
        <p:spPr>
          <a:xfrm>
            <a:off x="503999" y="504000"/>
            <a:ext cx="11186478" cy="369332"/>
          </a:xfrm>
        </p:spPr>
        <p:txBody>
          <a:bodyPr/>
          <a:lstStyle/>
          <a:p>
            <a:r>
              <a:rPr lang="en-US" i="1" dirty="0" smtClean="0"/>
              <a:t>Select </a:t>
            </a:r>
            <a:r>
              <a:rPr lang="en-US" dirty="0" smtClean="0"/>
              <a:t>statement</a:t>
            </a:r>
            <a:endParaRPr lang="en-US" i="1" dirty="0"/>
          </a:p>
        </p:txBody>
      </p:sp>
      <p:sp>
        <p:nvSpPr>
          <p:cNvPr id="4" name="TextBox 3"/>
          <p:cNvSpPr txBox="1"/>
          <p:nvPr/>
        </p:nvSpPr>
        <p:spPr>
          <a:xfrm>
            <a:off x="594360" y="2991394"/>
            <a:ext cx="4454434" cy="235449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s</a:t>
            </a:r>
            <a:r>
              <a:rPr lang="en-US" sz="1800" b="1" kern="0" dirty="0" smtClean="0">
                <a:ea typeface="Arial Unicode MS" pitchFamily="34" charset="-128"/>
                <a:cs typeface="Arial Unicode MS" pitchFamily="34" charset="-128"/>
              </a:rPr>
              <a:t>elect</a:t>
            </a:r>
            <a:r>
              <a:rPr lang="en-US" sz="1800" kern="0" dirty="0" smtClean="0">
                <a:ea typeface="Arial Unicode MS" pitchFamily="34" charset="-128"/>
                <a:cs typeface="Arial Unicode MS" pitchFamily="34" charset="-128"/>
              </a:rPr>
              <a:t> {</a:t>
            </a:r>
          </a:p>
          <a:p>
            <a:pP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a:t>
            </a:r>
            <a:r>
              <a:rPr lang="en-US" sz="1800" b="1" kern="0" dirty="0" smtClean="0">
                <a:ea typeface="Arial Unicode MS" pitchFamily="34" charset="-128"/>
                <a:cs typeface="Arial Unicode MS" pitchFamily="34" charset="-128"/>
              </a:rPr>
              <a:t>ase</a:t>
            </a:r>
            <a:r>
              <a:rPr lang="en-US" sz="1800" kern="0" dirty="0" smtClean="0">
                <a:ea typeface="Arial Unicode MS" pitchFamily="34" charset="-128"/>
                <a:cs typeface="Arial Unicode MS" pitchFamily="34" charset="-128"/>
              </a:rPr>
              <a:t> ch1 &lt;- 1:</a:t>
            </a:r>
          </a:p>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     </a:t>
            </a:r>
            <a:r>
              <a:rPr lang="en-US" sz="1800" kern="0" dirty="0" smtClean="0">
                <a:solidFill>
                  <a:schemeClr val="bg2"/>
                </a:solidFill>
                <a:ea typeface="Arial Unicode MS" pitchFamily="34" charset="-128"/>
                <a:cs typeface="Arial Unicode MS" pitchFamily="34" charset="-128"/>
              </a:rPr>
              <a:t>// some code</a:t>
            </a:r>
          </a:p>
          <a:p>
            <a:pPr fontAlgn="base">
              <a:spcBef>
                <a:spcPct val="50000"/>
              </a:spcBef>
              <a:spcAft>
                <a:spcPct val="0"/>
              </a:spcAft>
              <a:buClr>
                <a:srgbClr val="F0AB00"/>
              </a:buClr>
              <a:buSzPct val="80000"/>
            </a:pPr>
            <a:r>
              <a:rPr lang="en-US" sz="1800" b="1" kern="0" dirty="0" smtClean="0">
                <a:ea typeface="Arial Unicode MS" pitchFamily="34" charset="-128"/>
                <a:cs typeface="Arial Unicode MS" pitchFamily="34" charset="-128"/>
              </a:rPr>
              <a:t>case</a:t>
            </a:r>
            <a:r>
              <a:rPr lang="en-US" sz="1800" kern="0" dirty="0" smtClean="0">
                <a:ea typeface="Arial Unicode MS" pitchFamily="34" charset="-128"/>
                <a:cs typeface="Arial Unicode MS" pitchFamily="34" charset="-128"/>
              </a:rPr>
              <a:t> &lt;- ch2:</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kern="0" dirty="0" smtClean="0">
                <a:solidFill>
                  <a:schemeClr val="bg2"/>
                </a:solidFill>
                <a:ea typeface="Arial Unicode MS" pitchFamily="34" charset="-128"/>
                <a:cs typeface="Arial Unicode MS" pitchFamily="34" charset="-128"/>
              </a:rPr>
              <a:t>// some code</a:t>
            </a:r>
            <a:endParaRPr lang="en-US" sz="1800" kern="0" dirty="0">
              <a:solidFill>
                <a:schemeClr val="bg2"/>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t>
            </a:r>
          </a:p>
        </p:txBody>
      </p:sp>
      <p:sp>
        <p:nvSpPr>
          <p:cNvPr id="5" name="TextBox 4"/>
          <p:cNvSpPr txBox="1"/>
          <p:nvPr/>
        </p:nvSpPr>
        <p:spPr>
          <a:xfrm>
            <a:off x="6504327" y="2991394"/>
            <a:ext cx="5186149" cy="19389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b="1" dirty="0" err="1"/>
              <a:t>select</a:t>
            </a:r>
            <a:r>
              <a:rPr lang="de-DE" sz="1800" b="1" dirty="0"/>
              <a:t> </a:t>
            </a:r>
            <a:r>
              <a:rPr lang="de-DE" sz="1800" dirty="0"/>
              <a:t>{</a:t>
            </a:r>
            <a:br>
              <a:rPr lang="de-DE" sz="1800" dirty="0"/>
            </a:br>
            <a:r>
              <a:rPr lang="de-DE" sz="1800" b="1" dirty="0" err="1"/>
              <a:t>case</a:t>
            </a:r>
            <a:r>
              <a:rPr lang="de-DE" sz="1800" b="1" dirty="0"/>
              <a:t> </a:t>
            </a:r>
            <a:r>
              <a:rPr lang="de-DE" sz="1800" dirty="0" smtClean="0"/>
              <a:t>ch2 &lt;- 2:</a:t>
            </a:r>
          </a:p>
          <a:p>
            <a:pPr fontAlgn="base">
              <a:spcBef>
                <a:spcPct val="50000"/>
              </a:spcBef>
              <a:spcAft>
                <a:spcPct val="0"/>
              </a:spcAft>
              <a:buClr>
                <a:srgbClr val="F0AB00"/>
              </a:buClr>
              <a:buSzPct val="80000"/>
            </a:pPr>
            <a:r>
              <a:rPr lang="de-DE" sz="1800" dirty="0"/>
              <a:t> </a:t>
            </a:r>
            <a:r>
              <a:rPr lang="de-DE" sz="1800" dirty="0" smtClean="0"/>
              <a:t> </a:t>
            </a:r>
            <a:r>
              <a:rPr lang="de-DE" sz="1800" dirty="0" smtClean="0">
                <a:solidFill>
                  <a:schemeClr val="bg2"/>
                </a:solidFill>
              </a:rPr>
              <a:t>// </a:t>
            </a:r>
            <a:r>
              <a:rPr lang="de-DE" sz="1800" dirty="0" err="1" smtClean="0">
                <a:solidFill>
                  <a:schemeClr val="bg2"/>
                </a:solidFill>
              </a:rPr>
              <a:t>some</a:t>
            </a:r>
            <a:r>
              <a:rPr lang="de-DE" sz="1800" dirty="0" smtClean="0">
                <a:solidFill>
                  <a:schemeClr val="bg2"/>
                </a:solidFill>
              </a:rPr>
              <a:t> </a:t>
            </a:r>
            <a:r>
              <a:rPr lang="de-DE" sz="1800" dirty="0" err="1" smtClean="0">
                <a:solidFill>
                  <a:schemeClr val="bg2"/>
                </a:solidFill>
              </a:rPr>
              <a:t>code</a:t>
            </a:r>
            <a:r>
              <a:rPr lang="de-DE" sz="1800" dirty="0"/>
              <a:t/>
            </a:r>
            <a:br>
              <a:rPr lang="de-DE" sz="1800" dirty="0"/>
            </a:br>
            <a:r>
              <a:rPr lang="de-DE" sz="1800" b="1" dirty="0" err="1"/>
              <a:t>case</a:t>
            </a:r>
            <a:r>
              <a:rPr lang="de-DE" sz="1800" b="1" dirty="0"/>
              <a:t> </a:t>
            </a:r>
            <a:r>
              <a:rPr lang="de-DE" sz="1800" dirty="0" smtClean="0"/>
              <a:t>&lt;- </a:t>
            </a:r>
            <a:r>
              <a:rPr lang="de-DE" sz="1800" dirty="0" err="1" smtClean="0"/>
              <a:t>time.After</a:t>
            </a:r>
            <a:r>
              <a:rPr lang="de-DE" sz="1800" dirty="0" smtClean="0"/>
              <a:t>(</a:t>
            </a:r>
            <a:r>
              <a:rPr lang="de-DE" sz="1800" dirty="0" err="1" smtClean="0"/>
              <a:t>time.Second</a:t>
            </a:r>
            <a:r>
              <a:rPr lang="de-DE" sz="1800" dirty="0" smtClean="0"/>
              <a:t>):</a:t>
            </a:r>
          </a:p>
          <a:p>
            <a:pPr fontAlgn="base">
              <a:spcBef>
                <a:spcPct val="50000"/>
              </a:spcBef>
              <a:spcAft>
                <a:spcPct val="0"/>
              </a:spcAft>
              <a:buClr>
                <a:srgbClr val="F0AB00"/>
              </a:buClr>
              <a:buSzPct val="80000"/>
            </a:pPr>
            <a:r>
              <a:rPr lang="de-DE" sz="1800" dirty="0"/>
              <a:t> </a:t>
            </a:r>
            <a:r>
              <a:rPr lang="de-DE" sz="1800" dirty="0" smtClean="0"/>
              <a:t> </a:t>
            </a:r>
            <a:r>
              <a:rPr lang="de-DE" sz="1800" dirty="0" smtClean="0">
                <a:solidFill>
                  <a:schemeClr val="bg2"/>
                </a:solidFill>
              </a:rPr>
              <a:t>// </a:t>
            </a:r>
            <a:r>
              <a:rPr lang="de-DE" sz="1800" dirty="0" err="1" smtClean="0">
                <a:solidFill>
                  <a:schemeClr val="bg2"/>
                </a:solidFill>
              </a:rPr>
              <a:t>timeout</a:t>
            </a:r>
            <a:r>
              <a:rPr lang="de-DE" sz="1800" dirty="0" smtClean="0">
                <a:solidFill>
                  <a:schemeClr val="bg2"/>
                </a:solidFill>
              </a:rPr>
              <a:t> </a:t>
            </a:r>
            <a:r>
              <a:rPr lang="de-DE" sz="1800" dirty="0" err="1" smtClean="0">
                <a:solidFill>
                  <a:schemeClr val="bg2"/>
                </a:solidFill>
              </a:rPr>
              <a:t>handling</a:t>
            </a:r>
            <a:r>
              <a:rPr lang="de-DE" sz="1800" dirty="0">
                <a:solidFill>
                  <a:schemeClr val="bg2"/>
                </a:solidFill>
              </a:rPr>
              <a:t/>
            </a:r>
            <a:br>
              <a:rPr lang="de-DE" sz="1800" dirty="0">
                <a:solidFill>
                  <a:schemeClr val="bg2"/>
                </a:solidFill>
              </a:rPr>
            </a:br>
            <a:r>
              <a:rPr lang="de-DE" sz="1800" dirty="0" smtClean="0"/>
              <a:t>}</a:t>
            </a: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91129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Drawback of previous solutions:</a:t>
            </a:r>
          </a:p>
          <a:p>
            <a:pPr marL="342900" indent="-342900">
              <a:buFont typeface="Arial" charset="0"/>
              <a:buChar char="•"/>
            </a:pPr>
            <a:r>
              <a:rPr lang="en-US" dirty="0" smtClean="0"/>
              <a:t>Global limiter does not free up resources</a:t>
            </a:r>
          </a:p>
          <a:p>
            <a:pPr marL="342900" indent="-342900">
              <a:buFont typeface="Arial" charset="0"/>
              <a:buChar char="•"/>
            </a:pPr>
            <a:r>
              <a:rPr lang="en-US" dirty="0" smtClean="0"/>
              <a:t>Normal and malicious users  are treated in the same way</a:t>
            </a:r>
            <a:endParaRPr lang="en-US" dirty="0"/>
          </a:p>
        </p:txBody>
      </p:sp>
      <p:sp>
        <p:nvSpPr>
          <p:cNvPr id="3" name="Title 2"/>
          <p:cNvSpPr>
            <a:spLocks noGrp="1"/>
          </p:cNvSpPr>
          <p:nvPr>
            <p:ph type="title"/>
          </p:nvPr>
        </p:nvSpPr>
        <p:spPr/>
        <p:txBody>
          <a:bodyPr/>
          <a:lstStyle/>
          <a:p>
            <a:r>
              <a:rPr lang="en-US" dirty="0" smtClean="0"/>
              <a:t>Example 3: Leaky Bucket</a:t>
            </a:r>
            <a:endParaRPr lang="en-US" dirty="0"/>
          </a:p>
        </p:txBody>
      </p:sp>
    </p:spTree>
    <p:extLst>
      <p:ext uri="{BB962C8B-B14F-4D97-AF65-F5344CB8AC3E}">
        <p14:creationId xmlns:p14="http://schemas.microsoft.com/office/powerpoint/2010/main" val="1477775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Leaky Bucket Algorithm</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9679" y="1619250"/>
            <a:ext cx="5772642" cy="4230688"/>
          </a:xfrm>
        </p:spPr>
      </p:pic>
    </p:spTree>
    <p:extLst>
      <p:ext uri="{BB962C8B-B14F-4D97-AF65-F5344CB8AC3E}">
        <p14:creationId xmlns:p14="http://schemas.microsoft.com/office/powerpoint/2010/main" val="1795204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750" y="1619250"/>
            <a:ext cx="7728500" cy="4230688"/>
          </a:xfrm>
        </p:spPr>
      </p:pic>
      <p:sp>
        <p:nvSpPr>
          <p:cNvPr id="3" name="Title 2"/>
          <p:cNvSpPr>
            <a:spLocks noGrp="1"/>
          </p:cNvSpPr>
          <p:nvPr>
            <p:ph type="title"/>
          </p:nvPr>
        </p:nvSpPr>
        <p:spPr/>
        <p:txBody>
          <a:bodyPr/>
          <a:lstStyle/>
          <a:p>
            <a:r>
              <a:rPr lang="en-US" dirty="0" smtClean="0"/>
              <a:t>Leaky Bucket Algorithm</a:t>
            </a:r>
            <a:endParaRPr lang="en-US" dirty="0"/>
          </a:p>
        </p:txBody>
      </p:sp>
    </p:spTree>
    <p:extLst>
      <p:ext uri="{BB962C8B-B14F-4D97-AF65-F5344CB8AC3E}">
        <p14:creationId xmlns:p14="http://schemas.microsoft.com/office/powerpoint/2010/main" val="10290200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Leaky Bucket Algorithm </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238" y="1764003"/>
            <a:ext cx="11185525" cy="3941181"/>
          </a:xfrm>
        </p:spPr>
      </p:pic>
    </p:spTree>
    <p:extLst>
      <p:ext uri="{BB962C8B-B14F-4D97-AF65-F5344CB8AC3E}">
        <p14:creationId xmlns:p14="http://schemas.microsoft.com/office/powerpoint/2010/main" val="1324975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mtClean="0"/>
              <a:t>Demo time</a:t>
            </a:r>
            <a:endParaRPr lang="en-US"/>
          </a:p>
        </p:txBody>
      </p:sp>
    </p:spTree>
    <p:extLst>
      <p:ext uri="{BB962C8B-B14F-4D97-AF65-F5344CB8AC3E}">
        <p14:creationId xmlns:p14="http://schemas.microsoft.com/office/powerpoint/2010/main" val="390778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r>
              <a:rPr lang="en-US" dirty="0" err="1" smtClean="0"/>
              <a:t>adam.szecowka@sap.com</a:t>
            </a:r>
            <a:endParaRPr lang="en-US" dirty="0"/>
          </a:p>
          <a:p>
            <a:r>
              <a:rPr lang="en-US" dirty="0" err="1" smtClean="0"/>
              <a:t>piotr.miskiewicz@sap.com</a:t>
            </a:r>
            <a:endParaRPr lang="en-US" dirty="0"/>
          </a:p>
          <a:p>
            <a:r>
              <a:rPr lang="en-US" dirty="0" err="1" smtClean="0"/>
              <a:t>adam.szpakowski@sap.com</a:t>
            </a:r>
            <a:endParaRPr lang="en-US" dirty="0"/>
          </a:p>
          <a:p>
            <a:r>
              <a:rPr lang="en-US" dirty="0" err="1"/>
              <a:t>m</a:t>
            </a:r>
            <a:r>
              <a:rPr lang="en-US" dirty="0" err="1" smtClean="0"/>
              <a:t>ateusz.szostok@sap.com</a:t>
            </a:r>
            <a:endParaRPr lang="en-US" dirty="0"/>
          </a:p>
          <a:p>
            <a:endParaRPr lang="en-US" dirty="0" smtClean="0"/>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marL="342900" indent="-342900">
              <a:buFontTx/>
              <a:buChar char="-"/>
            </a:pPr>
            <a:r>
              <a:rPr lang="en-US" dirty="0" smtClean="0"/>
              <a:t>Environment setup </a:t>
            </a:r>
          </a:p>
          <a:p>
            <a:pPr marL="342900" indent="-342900">
              <a:buFontTx/>
              <a:buChar char="-"/>
            </a:pPr>
            <a:r>
              <a:rPr lang="en-US" dirty="0" smtClean="0"/>
              <a:t>So </a:t>
            </a:r>
            <a:r>
              <a:rPr lang="en-US" dirty="0"/>
              <a:t>you want to expose </a:t>
            </a:r>
            <a:r>
              <a:rPr lang="en-US" dirty="0" smtClean="0"/>
              <a:t>your app on </a:t>
            </a:r>
            <a:r>
              <a:rPr lang="en-US" dirty="0"/>
              <a:t>the </a:t>
            </a:r>
            <a:r>
              <a:rPr lang="en-US" dirty="0" smtClean="0"/>
              <a:t>Internet?</a:t>
            </a:r>
            <a:endParaRPr lang="en-US" dirty="0"/>
          </a:p>
          <a:p>
            <a:pPr marL="342900" indent="-342900">
              <a:buFontTx/>
              <a:buChar char="-"/>
            </a:pPr>
            <a:r>
              <a:rPr lang="en-US" dirty="0" smtClean="0"/>
              <a:t>Introduction to concurrency in GO</a:t>
            </a:r>
          </a:p>
          <a:p>
            <a:pPr marL="342900" indent="-342900">
              <a:buFontTx/>
              <a:buChar char="-"/>
            </a:pPr>
            <a:r>
              <a:rPr lang="en-US" dirty="0" smtClean="0"/>
              <a:t>Live coding</a:t>
            </a:r>
            <a:r>
              <a:rPr lang="en-US" dirty="0"/>
              <a:t/>
            </a:r>
            <a:br>
              <a:rPr lang="en-US" dirty="0"/>
            </a:br>
            <a:endParaRPr lang="en-US" dirty="0"/>
          </a:p>
        </p:txBody>
      </p:sp>
      <p:sp>
        <p:nvSpPr>
          <p:cNvPr id="5" name="Title 4"/>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607343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Tx/>
              <a:buChar char="-"/>
            </a:pPr>
            <a:r>
              <a:rPr lang="en-US" dirty="0" smtClean="0"/>
              <a:t>Go </a:t>
            </a:r>
            <a:r>
              <a:rPr lang="en-US" dirty="0"/>
              <a:t>installed: </a:t>
            </a:r>
            <a:r>
              <a:rPr lang="en-US" dirty="0">
                <a:hlinkClick r:id="rId2"/>
              </a:rPr>
              <a:t>https://</a:t>
            </a:r>
            <a:r>
              <a:rPr lang="en-US" dirty="0" smtClean="0">
                <a:hlinkClick r:id="rId2"/>
              </a:rPr>
              <a:t>golang.org/doc/install</a:t>
            </a:r>
            <a:r>
              <a:rPr lang="en-US" dirty="0" smtClean="0"/>
              <a:t> </a:t>
            </a:r>
          </a:p>
          <a:p>
            <a:pPr marL="342900" indent="-342900">
              <a:buFontTx/>
              <a:buChar char="-"/>
            </a:pPr>
            <a:r>
              <a:rPr lang="en-US" b="1" dirty="0" smtClean="0">
                <a:solidFill>
                  <a:schemeClr val="accent1"/>
                </a:solidFill>
              </a:rPr>
              <a:t>$GOPATH </a:t>
            </a:r>
            <a:r>
              <a:rPr lang="en-US" dirty="0" smtClean="0"/>
              <a:t>configured. Since Go 1.8 if not </a:t>
            </a:r>
            <a:r>
              <a:rPr lang="en-US" dirty="0" err="1" smtClean="0"/>
              <a:t>specifed</a:t>
            </a:r>
            <a:r>
              <a:rPr lang="en-US" dirty="0" smtClean="0"/>
              <a:t>, following defaults are applied:</a:t>
            </a:r>
          </a:p>
          <a:p>
            <a:pPr marL="522864" lvl="1" indent="-342900">
              <a:buFontTx/>
              <a:buChar char="-"/>
            </a:pPr>
            <a:r>
              <a:rPr lang="en-US" dirty="0"/>
              <a:t>$HOME/go on Unix-like </a:t>
            </a:r>
            <a:r>
              <a:rPr lang="en-US" dirty="0" smtClean="0"/>
              <a:t>systems</a:t>
            </a:r>
          </a:p>
          <a:p>
            <a:pPr marL="522864" lvl="1" indent="-342900">
              <a:buFontTx/>
              <a:buChar char="-"/>
            </a:pPr>
            <a:r>
              <a:rPr lang="pl-PL" dirty="0"/>
              <a:t>%USERPROFILE%\go on </a:t>
            </a:r>
            <a:r>
              <a:rPr lang="pl-PL" dirty="0" smtClean="0"/>
              <a:t>Windows</a:t>
            </a:r>
            <a:endParaRPr lang="en-US" dirty="0"/>
          </a:p>
          <a:p>
            <a:pPr marL="342900" indent="-342900">
              <a:buFontTx/>
              <a:buChar char="-"/>
            </a:pPr>
            <a:r>
              <a:rPr lang="en-US" dirty="0" smtClean="0"/>
              <a:t>Add </a:t>
            </a:r>
            <a:r>
              <a:rPr lang="en-US" b="1" dirty="0" smtClean="0">
                <a:solidFill>
                  <a:schemeClr val="accent1"/>
                </a:solidFill>
              </a:rPr>
              <a:t>$GOPATH/bin </a:t>
            </a:r>
            <a:r>
              <a:rPr lang="en-US" dirty="0" smtClean="0"/>
              <a:t>to </a:t>
            </a:r>
            <a:r>
              <a:rPr lang="en-US" b="1" dirty="0" smtClean="0">
                <a:solidFill>
                  <a:schemeClr val="accent1"/>
                </a:solidFill>
              </a:rPr>
              <a:t>$PATH</a:t>
            </a:r>
          </a:p>
          <a:p>
            <a:pPr marL="342900" indent="-342900">
              <a:buFontTx/>
              <a:buChar char="-"/>
            </a:pPr>
            <a:r>
              <a:rPr lang="en-US" dirty="0"/>
              <a:t>IDE: </a:t>
            </a:r>
            <a:r>
              <a:rPr lang="en-US" dirty="0">
                <a:hlinkClick r:id="rId3"/>
              </a:rPr>
              <a:t>https://www.jetbrains.com/go/download</a:t>
            </a:r>
            <a:r>
              <a:rPr lang="en-US" dirty="0" smtClean="0">
                <a:hlinkClick r:id="rId3"/>
              </a:rPr>
              <a:t>/</a:t>
            </a:r>
            <a:r>
              <a:rPr lang="en-US" dirty="0" smtClean="0"/>
              <a:t> </a:t>
            </a:r>
          </a:p>
          <a:p>
            <a:pPr marL="342900" indent="-342900">
              <a:buFontTx/>
              <a:buChar char="-"/>
            </a:pPr>
            <a:r>
              <a:rPr lang="en-US" dirty="0" smtClean="0"/>
              <a:t>Curl | Postman | </a:t>
            </a:r>
            <a:r>
              <a:rPr lang="en-US" dirty="0" err="1" smtClean="0"/>
              <a:t>httpie</a:t>
            </a:r>
            <a:endParaRPr lang="en-US" dirty="0"/>
          </a:p>
          <a:p>
            <a:pPr marL="342900" indent="-342900">
              <a:buFontTx/>
              <a:buChar char="-"/>
            </a:pPr>
            <a:r>
              <a:rPr lang="en-US" dirty="0" err="1" smtClean="0"/>
              <a:t>git</a:t>
            </a:r>
            <a:endParaRPr lang="en-US" dirty="0" smtClean="0"/>
          </a:p>
          <a:p>
            <a:pPr marL="522864" lvl="1" indent="-342900">
              <a:buFontTx/>
              <a:buChar char="-"/>
            </a:pPr>
            <a:r>
              <a:rPr lang="en-US" dirty="0" err="1" smtClean="0"/>
              <a:t>git</a:t>
            </a:r>
            <a:r>
              <a:rPr lang="en-US" dirty="0" smtClean="0"/>
              <a:t> clone</a:t>
            </a:r>
            <a:r>
              <a:rPr lang="en-US" b="1" dirty="0"/>
              <a:t> </a:t>
            </a:r>
            <a:r>
              <a:rPr lang="en-US" b="1" dirty="0">
                <a:hlinkClick r:id="rId4"/>
              </a:rPr>
              <a:t>https://</a:t>
            </a:r>
            <a:r>
              <a:rPr lang="en-US" b="1" dirty="0" smtClean="0">
                <a:hlinkClick r:id="rId4"/>
              </a:rPr>
              <a:t>github.com/SAPHybrisGliwice/gopher-concurrency</a:t>
            </a:r>
            <a:r>
              <a:rPr lang="en-US" b="1" dirty="0" smtClean="0"/>
              <a:t> </a:t>
            </a:r>
            <a:r>
              <a:rPr lang="en-US" dirty="0" smtClean="0"/>
              <a:t>to </a:t>
            </a:r>
            <a:r>
              <a:rPr lang="en-US" b="1" dirty="0" smtClean="0">
                <a:solidFill>
                  <a:schemeClr val="accent1"/>
                </a:solidFill>
              </a:rPr>
              <a:t>$GOPATH/</a:t>
            </a:r>
            <a:r>
              <a:rPr lang="en-US" b="1" dirty="0" err="1" smtClean="0">
                <a:solidFill>
                  <a:schemeClr val="accent1"/>
                </a:solidFill>
              </a:rPr>
              <a:t>src</a:t>
            </a:r>
            <a:r>
              <a:rPr lang="en-US" b="1" dirty="0" smtClean="0">
                <a:solidFill>
                  <a:schemeClr val="accent1"/>
                </a:solidFill>
              </a:rPr>
              <a:t>/</a:t>
            </a:r>
            <a:r>
              <a:rPr lang="en-US" b="1" dirty="0" err="1" smtClean="0">
                <a:solidFill>
                  <a:schemeClr val="accent1"/>
                </a:solidFill>
              </a:rPr>
              <a:t>github.com</a:t>
            </a:r>
            <a:r>
              <a:rPr lang="en-US" b="1" dirty="0" smtClean="0">
                <a:solidFill>
                  <a:schemeClr val="accent1"/>
                </a:solidFill>
              </a:rPr>
              <a:t>/</a:t>
            </a:r>
            <a:r>
              <a:rPr lang="en-US" b="1" dirty="0" err="1" smtClean="0">
                <a:solidFill>
                  <a:schemeClr val="accent1"/>
                </a:solidFill>
              </a:rPr>
              <a:t>SAPHybrisGliwice</a:t>
            </a:r>
            <a:r>
              <a:rPr lang="en-US" b="1" dirty="0" smtClean="0">
                <a:solidFill>
                  <a:schemeClr val="accent1"/>
                </a:solidFill>
              </a:rPr>
              <a:t>/gopher-concurrency </a:t>
            </a:r>
            <a:endParaRPr lang="en-US" b="1" dirty="0">
              <a:solidFill>
                <a:schemeClr val="accent1"/>
              </a:solidFill>
            </a:endParaRPr>
          </a:p>
        </p:txBody>
      </p:sp>
      <p:sp>
        <p:nvSpPr>
          <p:cNvPr id="4" name="Title 3"/>
          <p:cNvSpPr>
            <a:spLocks noGrp="1"/>
          </p:cNvSpPr>
          <p:nvPr>
            <p:ph type="title"/>
          </p:nvPr>
        </p:nvSpPr>
        <p:spPr/>
        <p:txBody>
          <a:bodyPr/>
          <a:lstStyle/>
          <a:p>
            <a:r>
              <a:rPr lang="en-US" dirty="0" smtClean="0"/>
              <a:t>Environment setup</a:t>
            </a:r>
            <a:endParaRPr lang="en-US" dirty="0"/>
          </a:p>
        </p:txBody>
      </p:sp>
    </p:spTree>
    <p:extLst>
      <p:ext uri="{BB962C8B-B14F-4D97-AF65-F5344CB8AC3E}">
        <p14:creationId xmlns:p14="http://schemas.microsoft.com/office/powerpoint/2010/main" val="713166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832101" y="301181"/>
            <a:ext cx="6400800" cy="6350000"/>
          </a:xfrm>
        </p:spPr>
      </p:pic>
    </p:spTree>
    <p:extLst>
      <p:ext uri="{BB962C8B-B14F-4D97-AF65-F5344CB8AC3E}">
        <p14:creationId xmlns:p14="http://schemas.microsoft.com/office/powerpoint/2010/main" val="172254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When?</a:t>
            </a:r>
          </a:p>
          <a:p>
            <a:pPr marL="342900" indent="-342900">
              <a:buFont typeface="Arial" charset="0"/>
              <a:buChar char="•"/>
            </a:pPr>
            <a:r>
              <a:rPr lang="en-US" dirty="0" smtClean="0"/>
              <a:t>Hackers’ attack</a:t>
            </a:r>
          </a:p>
          <a:p>
            <a:pPr marL="342900" indent="-342900">
              <a:buFont typeface="Arial" charset="0"/>
              <a:buChar char="•"/>
            </a:pPr>
            <a:r>
              <a:rPr lang="en-US" dirty="0"/>
              <a:t>Unintentional denial of service </a:t>
            </a:r>
            <a:endParaRPr lang="en-US" dirty="0" smtClean="0"/>
          </a:p>
          <a:p>
            <a:pPr marL="342900" indent="-342900">
              <a:buFont typeface="Arial" charset="0"/>
              <a:buChar char="•"/>
            </a:pPr>
            <a:r>
              <a:rPr lang="en-US" dirty="0"/>
              <a:t>the Reddit hug of </a:t>
            </a:r>
            <a:r>
              <a:rPr lang="en-US" dirty="0" smtClean="0"/>
              <a:t>death, </a:t>
            </a:r>
            <a:r>
              <a:rPr lang="en-US" dirty="0"/>
              <a:t>the Digg </a:t>
            </a:r>
            <a:r>
              <a:rPr lang="en-US" dirty="0" smtClean="0"/>
              <a:t>effect, </a:t>
            </a:r>
            <a:r>
              <a:rPr lang="en-US" dirty="0" err="1" smtClean="0"/>
              <a:t>Wykop</a:t>
            </a:r>
            <a:r>
              <a:rPr lang="en-US" dirty="0" smtClean="0"/>
              <a:t> effect</a:t>
            </a:r>
          </a:p>
          <a:p>
            <a:pPr marL="342900" indent="-342900">
              <a:buFont typeface="Arial" charset="0"/>
              <a:buChar char="•"/>
            </a:pPr>
            <a:r>
              <a:rPr lang="en-US" dirty="0" smtClean="0"/>
              <a:t>Errors </a:t>
            </a:r>
            <a:endParaRPr lang="en-US" dirty="0"/>
          </a:p>
        </p:txBody>
      </p:sp>
      <p:sp>
        <p:nvSpPr>
          <p:cNvPr id="3" name="Title 2"/>
          <p:cNvSpPr>
            <a:spLocks noGrp="1"/>
          </p:cNvSpPr>
          <p:nvPr>
            <p:ph type="title"/>
          </p:nvPr>
        </p:nvSpPr>
        <p:spPr/>
        <p:txBody>
          <a:bodyPr/>
          <a:lstStyle/>
          <a:p>
            <a:r>
              <a:rPr lang="en-US" dirty="0" err="1" smtClean="0"/>
              <a:t>DoS</a:t>
            </a:r>
            <a:r>
              <a:rPr lang="en-US" dirty="0" smtClean="0"/>
              <a:t> </a:t>
            </a:r>
            <a:r>
              <a:rPr lang="mr-IN" dirty="0" smtClean="0"/>
              <a:t>–</a:t>
            </a:r>
            <a:r>
              <a:rPr lang="en-US" dirty="0" smtClean="0"/>
              <a:t> Denial of Service</a:t>
            </a:r>
            <a:endParaRPr lang="en-US" dirty="0"/>
          </a:p>
        </p:txBody>
      </p:sp>
    </p:spTree>
    <p:extLst>
      <p:ext uri="{BB962C8B-B14F-4D97-AF65-F5344CB8AC3E}">
        <p14:creationId xmlns:p14="http://schemas.microsoft.com/office/powerpoint/2010/main" val="1345131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7761740" y="504000"/>
            <a:ext cx="3179994" cy="6048103"/>
          </a:xfrm>
        </p:spPr>
      </p:pic>
      <p:sp>
        <p:nvSpPr>
          <p:cNvPr id="4" name="Text Placeholder 3"/>
          <p:cNvSpPr>
            <a:spLocks noGrp="1"/>
          </p:cNvSpPr>
          <p:nvPr>
            <p:ph type="body" sz="quarter" idx="10"/>
          </p:nvPr>
        </p:nvSpPr>
        <p:spPr/>
        <p:txBody>
          <a:bodyPr/>
          <a:lstStyle/>
          <a:p>
            <a:r>
              <a:rPr lang="en-US" b="1" dirty="0" smtClean="0"/>
              <a:t>Protection</a:t>
            </a:r>
          </a:p>
          <a:p>
            <a:r>
              <a:rPr lang="en-US" dirty="0"/>
              <a:t>In computer networks, </a:t>
            </a:r>
            <a:r>
              <a:rPr lang="en-US" dirty="0">
                <a:solidFill>
                  <a:schemeClr val="accent3"/>
                </a:solidFill>
              </a:rPr>
              <a:t>rate limiting</a:t>
            </a:r>
            <a:r>
              <a:rPr lang="en-US" dirty="0"/>
              <a:t> is used to control the rate of traffic sent or received by a network interface controller and is used to prevent </a:t>
            </a:r>
            <a:r>
              <a:rPr lang="en-US" dirty="0" err="1"/>
              <a:t>DoS</a:t>
            </a:r>
            <a:r>
              <a:rPr lang="en-US" dirty="0"/>
              <a:t> attacks</a:t>
            </a:r>
            <a:endParaRPr lang="en-US" dirty="0" smtClean="0"/>
          </a:p>
          <a:p>
            <a:endParaRPr lang="en-US" dirty="0" smtClean="0"/>
          </a:p>
        </p:txBody>
      </p:sp>
      <p:sp>
        <p:nvSpPr>
          <p:cNvPr id="3" name="Title 2"/>
          <p:cNvSpPr>
            <a:spLocks noGrp="1"/>
          </p:cNvSpPr>
          <p:nvPr>
            <p:ph type="title"/>
          </p:nvPr>
        </p:nvSpPr>
        <p:spPr/>
        <p:txBody>
          <a:bodyPr/>
          <a:lstStyle/>
          <a:p>
            <a:r>
              <a:rPr lang="en-US" dirty="0" err="1" smtClean="0"/>
              <a:t>DoS</a:t>
            </a:r>
            <a:r>
              <a:rPr lang="en-US" dirty="0" smtClean="0"/>
              <a:t> </a:t>
            </a:r>
            <a:r>
              <a:rPr lang="mr-IN" dirty="0" smtClean="0"/>
              <a:t>–</a:t>
            </a:r>
            <a:r>
              <a:rPr lang="en-US" dirty="0" smtClean="0"/>
              <a:t> Denial of Service</a:t>
            </a:r>
            <a:endParaRPr lang="en-US" dirty="0"/>
          </a:p>
        </p:txBody>
      </p:sp>
    </p:spTree>
    <p:extLst>
      <p:ext uri="{BB962C8B-B14F-4D97-AF65-F5344CB8AC3E}">
        <p14:creationId xmlns:p14="http://schemas.microsoft.com/office/powerpoint/2010/main" val="1179566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charset="0"/>
              <a:buChar char="•"/>
            </a:pPr>
            <a:r>
              <a:rPr lang="en-US" dirty="0" err="1" smtClean="0"/>
              <a:t>goroutines</a:t>
            </a:r>
            <a:endParaRPr lang="en-US" dirty="0" smtClean="0"/>
          </a:p>
          <a:p>
            <a:pPr marL="342900" indent="-342900">
              <a:buFont typeface="Arial" charset="0"/>
              <a:buChar char="•"/>
            </a:pPr>
            <a:r>
              <a:rPr lang="en-US" dirty="0" smtClean="0"/>
              <a:t>channels</a:t>
            </a:r>
          </a:p>
          <a:p>
            <a:pPr marL="342900" indent="-342900">
              <a:buFont typeface="Arial" charset="0"/>
              <a:buChar char="•"/>
            </a:pPr>
            <a:r>
              <a:rPr lang="en-US" i="1" dirty="0" smtClean="0"/>
              <a:t>select</a:t>
            </a:r>
            <a:r>
              <a:rPr lang="en-US" dirty="0"/>
              <a:t> </a:t>
            </a:r>
            <a:r>
              <a:rPr lang="en-US" dirty="0" smtClean="0"/>
              <a:t>statement</a:t>
            </a:r>
          </a:p>
        </p:txBody>
      </p:sp>
      <p:sp>
        <p:nvSpPr>
          <p:cNvPr id="3" name="Title 2"/>
          <p:cNvSpPr>
            <a:spLocks noGrp="1"/>
          </p:cNvSpPr>
          <p:nvPr>
            <p:ph type="title"/>
          </p:nvPr>
        </p:nvSpPr>
        <p:spPr/>
        <p:txBody>
          <a:bodyPr/>
          <a:lstStyle/>
          <a:p>
            <a:r>
              <a:rPr lang="en-US" dirty="0" smtClean="0"/>
              <a:t>Concurrency in Go</a:t>
            </a:r>
            <a:endParaRPr lang="en-US" dirty="0"/>
          </a:p>
        </p:txBody>
      </p:sp>
    </p:spTree>
    <p:extLst>
      <p:ext uri="{BB962C8B-B14F-4D97-AF65-F5344CB8AC3E}">
        <p14:creationId xmlns:p14="http://schemas.microsoft.com/office/powerpoint/2010/main" val="1735655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charset="0"/>
              <a:buChar char="•"/>
            </a:pPr>
            <a:r>
              <a:rPr lang="en-US" dirty="0"/>
              <a:t>A </a:t>
            </a:r>
            <a:r>
              <a:rPr lang="en-US" i="1" dirty="0" err="1"/>
              <a:t>goroutine</a:t>
            </a:r>
            <a:r>
              <a:rPr lang="en-US" dirty="0"/>
              <a:t> is a lightweight thread managed by the Go runtime</a:t>
            </a:r>
            <a:r>
              <a:rPr lang="en-US" dirty="0" smtClean="0"/>
              <a:t>.</a:t>
            </a:r>
            <a:endParaRPr lang="en-US" dirty="0"/>
          </a:p>
          <a:p>
            <a:endParaRPr lang="en-US" dirty="0" smtClean="0"/>
          </a:p>
          <a:p>
            <a:r>
              <a:rPr lang="en-US" b="1" dirty="0" smtClean="0">
                <a:latin typeface="Andale Mono" charset="0"/>
                <a:ea typeface="Andale Mono" charset="0"/>
                <a:cs typeface="Andale Mono" charset="0"/>
              </a:rPr>
              <a:t>go</a:t>
            </a:r>
            <a:r>
              <a:rPr lang="en-US" dirty="0" smtClean="0">
                <a:solidFill>
                  <a:schemeClr val="bg2"/>
                </a:solidFill>
                <a:latin typeface="Andale Mono" charset="0"/>
                <a:ea typeface="Andale Mono" charset="0"/>
                <a:cs typeface="Andale Mono" charset="0"/>
              </a:rPr>
              <a:t> </a:t>
            </a:r>
            <a:r>
              <a:rPr lang="en-US" b="1" dirty="0" err="1" smtClean="0">
                <a:solidFill>
                  <a:schemeClr val="bg2"/>
                </a:solidFill>
                <a:latin typeface="Andale Mono" charset="0"/>
                <a:ea typeface="Andale Mono" charset="0"/>
                <a:cs typeface="Andale Mono" charset="0"/>
              </a:rPr>
              <a:t>myFunction</a:t>
            </a:r>
            <a:r>
              <a:rPr lang="en-US" b="1" dirty="0" smtClean="0">
                <a:solidFill>
                  <a:schemeClr val="bg2"/>
                </a:solidFill>
                <a:latin typeface="Andale Mono" charset="0"/>
                <a:ea typeface="Andale Mono" charset="0"/>
                <a:cs typeface="Andale Mono" charset="0"/>
              </a:rPr>
              <a:t>()</a:t>
            </a:r>
          </a:p>
          <a:p>
            <a:endParaRPr lang="en-US" dirty="0">
              <a:solidFill>
                <a:schemeClr val="bg2"/>
              </a:solidFill>
              <a:latin typeface="Andale Mono" charset="0"/>
              <a:ea typeface="Andale Mono" charset="0"/>
              <a:cs typeface="Andale Mono" charset="0"/>
            </a:endParaRPr>
          </a:p>
          <a:p>
            <a:pPr marL="342900" indent="-342900">
              <a:buFont typeface="Arial" charset="0"/>
              <a:buChar char="•"/>
            </a:pPr>
            <a:endParaRPr lang="en-US" dirty="0" smtClean="0"/>
          </a:p>
        </p:txBody>
      </p:sp>
      <p:sp>
        <p:nvSpPr>
          <p:cNvPr id="3" name="Title 2"/>
          <p:cNvSpPr>
            <a:spLocks noGrp="1"/>
          </p:cNvSpPr>
          <p:nvPr>
            <p:ph type="title"/>
          </p:nvPr>
        </p:nvSpPr>
        <p:spPr/>
        <p:txBody>
          <a:bodyPr/>
          <a:lstStyle/>
          <a:p>
            <a:r>
              <a:rPr lang="en-US" dirty="0" err="1" smtClean="0"/>
              <a:t>Goroutines</a:t>
            </a:r>
            <a:endParaRPr lang="en-US" dirty="0"/>
          </a:p>
        </p:txBody>
      </p:sp>
      <p:sp>
        <p:nvSpPr>
          <p:cNvPr id="4" name="TextBox 3"/>
          <p:cNvSpPr txBox="1"/>
          <p:nvPr/>
        </p:nvSpPr>
        <p:spPr>
          <a:xfrm>
            <a:off x="5840730" y="2868930"/>
            <a:ext cx="5406390"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g</a:t>
            </a:r>
            <a:r>
              <a:rPr lang="en-US" sz="1800" b="1" kern="0" dirty="0" smtClean="0">
                <a:ea typeface="Arial Unicode MS" pitchFamily="34" charset="-128"/>
                <a:cs typeface="Arial Unicode MS" pitchFamily="34" charset="-128"/>
              </a:rPr>
              <a:t>o</a:t>
            </a:r>
            <a:r>
              <a:rPr lang="en-US" sz="1800" kern="0" dirty="0" smtClean="0">
                <a:ea typeface="Arial Unicode MS" pitchFamily="34" charset="-128"/>
                <a:cs typeface="Arial Unicode MS" pitchFamily="34" charset="-128"/>
              </a:rPr>
              <a:t> </a:t>
            </a:r>
            <a:r>
              <a:rPr lang="en-US" sz="1800" kern="0" dirty="0" err="1" smtClean="0">
                <a:solidFill>
                  <a:schemeClr val="bg2"/>
                </a:solidFill>
                <a:ea typeface="Arial Unicode MS" pitchFamily="34" charset="-128"/>
                <a:cs typeface="Arial Unicode MS" pitchFamily="34" charset="-128"/>
              </a:rPr>
              <a:t>func</a:t>
            </a:r>
            <a:r>
              <a:rPr lang="en-US" sz="1800" kern="0" dirty="0" smtClean="0">
                <a:solidFill>
                  <a:schemeClr val="bg2"/>
                </a:solidFill>
                <a:ea typeface="Arial Unicode MS" pitchFamily="34" charset="-128"/>
                <a:cs typeface="Arial Unicode MS" pitchFamily="34" charset="-128"/>
              </a:rPr>
              <a:t>() {</a:t>
            </a:r>
          </a:p>
          <a:p>
            <a:pPr fontAlgn="base">
              <a:spcBef>
                <a:spcPct val="50000"/>
              </a:spcBef>
              <a:spcAft>
                <a:spcPct val="0"/>
              </a:spcAft>
              <a:buClr>
                <a:srgbClr val="F0AB00"/>
              </a:buClr>
              <a:buSzPct val="80000"/>
            </a:pPr>
            <a:r>
              <a:rPr lang="en-US" sz="1800" kern="0" dirty="0" smtClean="0">
                <a:solidFill>
                  <a:schemeClr val="bg2"/>
                </a:solidFill>
                <a:ea typeface="Arial Unicode MS" pitchFamily="34" charset="-128"/>
                <a:cs typeface="Arial Unicode MS" pitchFamily="34" charset="-128"/>
              </a:rPr>
              <a:t>  // some code</a:t>
            </a:r>
            <a:endParaRPr lang="en-US" sz="1800" kern="0" dirty="0">
              <a:solidFill>
                <a:schemeClr val="bg2"/>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smtClean="0">
                <a:solidFill>
                  <a:schemeClr val="bg2"/>
                </a:solidFill>
                <a:ea typeface="Arial Unicode MS" pitchFamily="34" charset="-128"/>
                <a:cs typeface="Arial Unicode MS" pitchFamily="34" charset="-128"/>
              </a:rPr>
              <a:t>}()</a:t>
            </a:r>
          </a:p>
        </p:txBody>
      </p:sp>
    </p:spTree>
    <p:extLst>
      <p:ext uri="{BB962C8B-B14F-4D97-AF65-F5344CB8AC3E}">
        <p14:creationId xmlns:p14="http://schemas.microsoft.com/office/powerpoint/2010/main" val="188549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SAP_2017_16x9_black</Template>
  <TotalTime>5942</TotalTime>
  <Words>399</Words>
  <Application>Microsoft Macintosh PowerPoint</Application>
  <PresentationFormat>Custom</PresentationFormat>
  <Paragraphs>121</Paragraphs>
  <Slides>28</Slides>
  <Notes>17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Andale Mono</vt:lpstr>
      <vt:lpstr>Arial</vt:lpstr>
      <vt:lpstr>Arial Unicode MS</vt:lpstr>
      <vt:lpstr>Courier New</vt:lpstr>
      <vt:lpstr>Symbol</vt:lpstr>
      <vt:lpstr>wingdings</vt:lpstr>
      <vt:lpstr>wingdings</vt:lpstr>
      <vt:lpstr>SAP_2017_16x9_black</vt:lpstr>
      <vt:lpstr>PowerPoint Presentation</vt:lpstr>
      <vt:lpstr>Hack your career</vt:lpstr>
      <vt:lpstr>Agenda</vt:lpstr>
      <vt:lpstr>Environment setup</vt:lpstr>
      <vt:lpstr>PowerPoint Presentation</vt:lpstr>
      <vt:lpstr>DoS – Denial of Service</vt:lpstr>
      <vt:lpstr>DoS – Denial of Service</vt:lpstr>
      <vt:lpstr>Concurrency in Go</vt:lpstr>
      <vt:lpstr>Goroutines</vt:lpstr>
      <vt:lpstr>Channels</vt:lpstr>
      <vt:lpstr>Channels</vt:lpstr>
      <vt:lpstr>Channels</vt:lpstr>
      <vt:lpstr>Buffered Channels</vt:lpstr>
      <vt:lpstr>Buffered Channels</vt:lpstr>
      <vt:lpstr>Buffered Channels</vt:lpstr>
      <vt:lpstr>Buffered Channels</vt:lpstr>
      <vt:lpstr>Buffered Channels</vt:lpstr>
      <vt:lpstr>Buffered Channels</vt:lpstr>
      <vt:lpstr>Buffered Channels</vt:lpstr>
      <vt:lpstr>Buffered Channels</vt:lpstr>
      <vt:lpstr>Select statement</vt:lpstr>
      <vt:lpstr>Example 3: Leaky Bucket</vt:lpstr>
      <vt:lpstr>Leaky Bucket Algorithm</vt:lpstr>
      <vt:lpstr>Leaky Bucket Algorithm</vt:lpstr>
      <vt:lpstr>Leaky Bucket Algorithm </vt:lpstr>
      <vt:lpstr>Demo time</vt:lpstr>
      <vt:lpstr>Thank you.</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Szecowka, Adam</dc:creator>
  <cp:keywords>2017/16:9/black</cp:keywords>
  <cp:lastModifiedBy>Szecowka, Adam</cp:lastModifiedBy>
  <cp:revision>45</cp:revision>
  <dcterms:created xsi:type="dcterms:W3CDTF">2017-11-22T14:57:05Z</dcterms:created>
  <dcterms:modified xsi:type="dcterms:W3CDTF">2017-11-30T08:55:16Z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