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660" r:id="rId2"/>
    <p:sldMasterId id="2147483799" r:id="rId3"/>
    <p:sldMasterId id="2147483810" r:id="rId4"/>
    <p:sldMasterId id="2147483885" r:id="rId5"/>
  </p:sldMasterIdLst>
  <p:notesMasterIdLst>
    <p:notesMasterId r:id="rId36"/>
  </p:notesMasterIdLst>
  <p:handoutMasterIdLst>
    <p:handoutMasterId r:id="rId37"/>
  </p:handoutMasterIdLst>
  <p:sldIdLst>
    <p:sldId id="521" r:id="rId6"/>
    <p:sldId id="541" r:id="rId7"/>
    <p:sldId id="533" r:id="rId8"/>
    <p:sldId id="554" r:id="rId9"/>
    <p:sldId id="569" r:id="rId10"/>
    <p:sldId id="586" r:id="rId11"/>
    <p:sldId id="570" r:id="rId12"/>
    <p:sldId id="561" r:id="rId13"/>
    <p:sldId id="545" r:id="rId14"/>
    <p:sldId id="572" r:id="rId15"/>
    <p:sldId id="544" r:id="rId16"/>
    <p:sldId id="546" r:id="rId17"/>
    <p:sldId id="580" r:id="rId18"/>
    <p:sldId id="581" r:id="rId19"/>
    <p:sldId id="582" r:id="rId20"/>
    <p:sldId id="583" r:id="rId21"/>
    <p:sldId id="548" r:id="rId22"/>
    <p:sldId id="551" r:id="rId23"/>
    <p:sldId id="584" r:id="rId24"/>
    <p:sldId id="577" r:id="rId25"/>
    <p:sldId id="578" r:id="rId26"/>
    <p:sldId id="579" r:id="rId27"/>
    <p:sldId id="553" r:id="rId28"/>
    <p:sldId id="562" r:id="rId29"/>
    <p:sldId id="585" r:id="rId30"/>
    <p:sldId id="563" r:id="rId31"/>
    <p:sldId id="565" r:id="rId32"/>
    <p:sldId id="567" r:id="rId33"/>
    <p:sldId id="566" r:id="rId34"/>
    <p:sldId id="4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wa, Marek" initials="NM" lastIdx="0" clrIdx="0">
    <p:extLst/>
  </p:cmAuthor>
  <p:cmAuthor id="2" name="Nawa, Marek" initials="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B"/>
    <a:srgbClr val="262626"/>
    <a:srgbClr val="141414"/>
    <a:srgbClr val="0B367A"/>
    <a:srgbClr val="0071FA"/>
    <a:srgbClr val="006CFA"/>
    <a:srgbClr val="0067FA"/>
    <a:srgbClr val="00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64250" autoAdjust="0"/>
  </p:normalViewPr>
  <p:slideViewPr>
    <p:cSldViewPr snapToGrid="0">
      <p:cViewPr varScale="1">
        <p:scale>
          <a:sx n="67" d="100"/>
          <a:sy n="67" d="100"/>
        </p:scale>
        <p:origin x="-17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30560"/>
    </p:cViewPr>
  </p:sorterViewPr>
  <p:notesViewPr>
    <p:cSldViewPr snapToGrid="0">
      <p:cViewPr varScale="1">
        <p:scale>
          <a:sx n="121" d="100"/>
          <a:sy n="121" d="100"/>
        </p:scale>
        <p:origin x="38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ABA-4D23-404A-9371-948324E92C90}" type="datetimeFigureOut">
              <a:rPr lang="de-DE" smtClean="0"/>
              <a:t>08/11/17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B7EE-497E-E04B-8B0E-2539696FB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7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C3ED-BE9A-4023-99C5-F930E274BAB0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CEAA-D318-4FEA-8471-B1D3D295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4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Jak</a:t>
            </a:r>
            <a:r>
              <a:rPr lang="en-US" dirty="0" smtClean="0"/>
              <a:t> w </a:t>
            </a:r>
            <a:r>
              <a:rPr lang="en-US" dirty="0" err="1" smtClean="0"/>
              <a:t>praktyce</a:t>
            </a:r>
            <a:r>
              <a:rPr lang="en-US" dirty="0" smtClean="0"/>
              <a:t> </a:t>
            </a:r>
            <a:r>
              <a:rPr lang="en-US" dirty="0" err="1" smtClean="0"/>
              <a:t>uzyskujemy</a:t>
            </a:r>
            <a:r>
              <a:rPr lang="en-US" dirty="0" smtClean="0"/>
              <a:t> </a:t>
            </a:r>
            <a:r>
              <a:rPr lang="en-US" dirty="0" err="1" smtClean="0"/>
              <a:t>asynchroniczność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Pierwszym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sposobów</a:t>
            </a:r>
            <a:r>
              <a:rPr lang="en-US" dirty="0" smtClean="0"/>
              <a:t> jest </a:t>
            </a:r>
            <a:r>
              <a:rPr lang="en-US" dirty="0" err="1" smtClean="0"/>
              <a:t>wykorzystanie</a:t>
            </a:r>
            <a:r>
              <a:rPr lang="en-US" dirty="0" smtClean="0"/>
              <a:t> </a:t>
            </a:r>
            <a:r>
              <a:rPr lang="en-US" dirty="0" err="1" smtClean="0"/>
              <a:t>wątków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</a:t>
            </a:r>
            <a:r>
              <a:rPr lang="en-US" dirty="0" err="1" smtClean="0"/>
              <a:t>operacyjnego</a:t>
            </a:r>
            <a:r>
              <a:rPr lang="en-US" dirty="0" smtClean="0"/>
              <a:t>. </a:t>
            </a:r>
            <a:r>
              <a:rPr lang="en-US" dirty="0" err="1" smtClean="0"/>
              <a:t>Jeśli</a:t>
            </a:r>
            <a:r>
              <a:rPr lang="en-US" dirty="0" smtClean="0"/>
              <a:t> </a:t>
            </a:r>
            <a:r>
              <a:rPr lang="en-US" dirty="0" err="1" smtClean="0"/>
              <a:t>chcemy</a:t>
            </a:r>
            <a:r>
              <a:rPr lang="en-US" dirty="0" smtClean="0"/>
              <a:t> </a:t>
            </a:r>
            <a:r>
              <a:rPr lang="en-US" dirty="0" err="1" smtClean="0"/>
              <a:t>wykonać</a:t>
            </a:r>
            <a:r>
              <a:rPr lang="en-US" dirty="0" smtClean="0"/>
              <a:t> </a:t>
            </a:r>
            <a:r>
              <a:rPr lang="en-US" dirty="0" err="1" smtClean="0"/>
              <a:t>operację</a:t>
            </a:r>
            <a:r>
              <a:rPr lang="en-US" dirty="0" smtClean="0"/>
              <a:t> </a:t>
            </a:r>
            <a:r>
              <a:rPr lang="en-US" dirty="0" err="1" smtClean="0"/>
              <a:t>asynchronicznie</a:t>
            </a:r>
            <a:r>
              <a:rPr lang="en-US" dirty="0" smtClean="0"/>
              <a:t>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wykonujemy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ją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osobnym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wątku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Drugim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sposobem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związanym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bezpośrednio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obsługą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wejścia-wyjścia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użycie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nieblokującego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Czyli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zamiast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czekać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weyjścia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wyjścia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sterowanie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natychmiast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miejsca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wywołania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Netflix </a:t>
            </a:r>
            <a:r>
              <a:rPr lang="en-US" baseline="0" dirty="0" err="1" smtClean="0"/>
              <a:t>opublikował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raport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porównał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wydajność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dwóch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serwerów</a:t>
            </a:r>
            <a:r>
              <a:rPr lang="en-US" baseline="0" dirty="0" smtClean="0"/>
              <a:t> : Tomcat I </a:t>
            </a:r>
            <a:r>
              <a:rPr lang="en-US" baseline="0" dirty="0" err="1" smtClean="0"/>
              <a:t>RxNetty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Pierwszy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nich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korzysta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blokujących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wejścia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wyjścia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drugi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nieblokujących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Można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dziś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dzień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powiedzieć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rozwiązania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oparte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nieblokująće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wejścia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wyjścai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bardziej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wydajne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skalowalne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reactive programming on both client and server</a:t>
            </a:r>
          </a:p>
          <a:p>
            <a:r>
              <a:rPr lang="en-US" baseline="0" dirty="0" smtClean="0"/>
              <a:t>Stream : Data Flow </a:t>
            </a:r>
            <a:r>
              <a:rPr lang="en-US" baseline="0" dirty="0" smtClean="0"/>
              <a:t>Computing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 to jest </a:t>
            </a:r>
            <a:r>
              <a:rPr lang="en-US" baseline="0" dirty="0" err="1" smtClean="0"/>
              <a:t>futura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abstrakcja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reprezentuje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operację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której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będzie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dostępny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przyszłości</a:t>
            </a:r>
            <a:r>
              <a:rPr lang="en-US" baseline="0" dirty="0" smtClean="0"/>
              <a:t> ; </a:t>
            </a:r>
            <a:r>
              <a:rPr lang="en-US" baseline="0" dirty="0" err="1" smtClean="0"/>
              <a:t>futura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osobnym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wątku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generuje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dwóch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zdarzeń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sukces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dostępny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 to jest </a:t>
            </a:r>
            <a:r>
              <a:rPr lang="en-US" baseline="0" dirty="0" err="1" smtClean="0"/>
              <a:t>strumień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abstrakcja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źródła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emituje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zdażenia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wartość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błąd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strumienia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W </a:t>
            </a:r>
            <a:r>
              <a:rPr lang="en-US" baseline="0" dirty="0" err="1" smtClean="0"/>
              <a:t>programowaniu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reaktywnym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odwrócony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przepływ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operacji</a:t>
            </a:r>
            <a:r>
              <a:rPr lang="en-US" baseline="0" dirty="0" smtClean="0"/>
              <a:t>. W </a:t>
            </a:r>
            <a:r>
              <a:rPr lang="en-US" baseline="0" dirty="0" err="1" smtClean="0"/>
              <a:t>tradycyjnym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podejściu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działamy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zasadzie</a:t>
            </a:r>
            <a:r>
              <a:rPr lang="en-US" baseline="0" dirty="0" smtClean="0"/>
              <a:t> pull. W </a:t>
            </a:r>
            <a:r>
              <a:rPr lang="en-US" baseline="0" dirty="0" err="1" smtClean="0"/>
              <a:t>podejściu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działamy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zasadzie</a:t>
            </a:r>
            <a:r>
              <a:rPr lang="en-US" baseline="0" dirty="0" smtClean="0"/>
              <a:t> push : </a:t>
            </a:r>
            <a:r>
              <a:rPr lang="en-US" baseline="0" dirty="0" err="1" smtClean="0"/>
              <a:t>futura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reaktywny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strumień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zdarzenia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które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zareagować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przykładach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użyję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dwu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bibliotek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vavr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RxJava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Vavr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biblioteka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wspomagająca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programowanie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stylu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funkcyjnym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javie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napisana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Polaków</a:t>
            </a:r>
            <a:r>
              <a:rPr lang="en-US" baseline="0" dirty="0" smtClean="0"/>
              <a:t>). </a:t>
            </a:r>
          </a:p>
          <a:p>
            <a:r>
              <a:rPr lang="en-US" baseline="0" dirty="0" err="1" smtClean="0"/>
              <a:t>Użyjemy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Futur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tej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biblioteki</a:t>
            </a:r>
            <a:r>
              <a:rPr lang="en-US" baseline="0" dirty="0" smtClean="0"/>
              <a:t>. Co </a:t>
            </a:r>
            <a:r>
              <a:rPr lang="en-US" baseline="0" dirty="0" err="1" smtClean="0"/>
              <a:t>prawda</a:t>
            </a:r>
            <a:r>
              <a:rPr lang="en-US" baseline="0" dirty="0" smtClean="0"/>
              <a:t> w JDK </a:t>
            </a:r>
            <a:r>
              <a:rPr lang="en-US" baseline="0" dirty="0" err="1" smtClean="0"/>
              <a:t>mamy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implementacje</a:t>
            </a:r>
            <a:r>
              <a:rPr lang="en-US" baseline="0" dirty="0" smtClean="0"/>
              <a:t> : Future (od </a:t>
            </a:r>
            <a:r>
              <a:rPr lang="en-US" baseline="0" dirty="0" err="1" smtClean="0"/>
              <a:t>Javy</a:t>
            </a:r>
            <a:r>
              <a:rPr lang="en-US" baseline="0" dirty="0" smtClean="0"/>
              <a:t> 5) I </a:t>
            </a:r>
            <a:r>
              <a:rPr lang="en-US" baseline="0" dirty="0" err="1" smtClean="0"/>
              <a:t>CompletableFuture</a:t>
            </a:r>
            <a:r>
              <a:rPr lang="en-US" baseline="0" dirty="0" smtClean="0"/>
              <a:t> (Java 8) ale </a:t>
            </a:r>
            <a:r>
              <a:rPr lang="en-US" baseline="0" dirty="0" err="1" smtClean="0"/>
              <a:t>wybrałem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przykład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implementację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vavra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która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specjalnie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przypada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gustu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programistom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Scali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RxJava</a:t>
            </a:r>
            <a:r>
              <a:rPr lang="en-US" baseline="0" dirty="0" smtClean="0"/>
              <a:t> jest to </a:t>
            </a:r>
            <a:r>
              <a:rPr lang="en-US" baseline="0" dirty="0" err="1" smtClean="0"/>
              <a:t>implementacja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specyfikacji</a:t>
            </a:r>
            <a:r>
              <a:rPr lang="en-US" baseline="0" dirty="0" smtClean="0"/>
              <a:t> Reactive Extensions (Microsoft). </a:t>
            </a:r>
            <a:r>
              <a:rPr lang="en-US" baseline="0" dirty="0" err="1" smtClean="0"/>
              <a:t>Dostępne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różnych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języków</a:t>
            </a:r>
            <a:r>
              <a:rPr lang="en-US" baseline="0" dirty="0" smtClean="0"/>
              <a:t>: C#, C++,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nawet</a:t>
            </a:r>
            <a:r>
              <a:rPr lang="en-US" baseline="0" dirty="0" smtClean="0"/>
              <a:t> 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1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1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1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Zobaczyliśmy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wygląda</a:t>
            </a:r>
            <a:r>
              <a:rPr lang="en-US" dirty="0" smtClean="0"/>
              <a:t> </a:t>
            </a:r>
            <a:r>
              <a:rPr lang="en-US" dirty="0" err="1" smtClean="0"/>
              <a:t>proste</a:t>
            </a:r>
            <a:r>
              <a:rPr lang="en-US" dirty="0" smtClean="0"/>
              <a:t> </a:t>
            </a:r>
            <a:r>
              <a:rPr lang="en-US" dirty="0" err="1" smtClean="0"/>
              <a:t>użycie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asynchronicznego</a:t>
            </a:r>
            <a:r>
              <a:rPr lang="en-US" dirty="0" smtClean="0"/>
              <a:t> a </a:t>
            </a:r>
            <a:r>
              <a:rPr lang="en-US" dirty="0" err="1" smtClean="0"/>
              <a:t>teraz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podsumujmy</a:t>
            </a:r>
            <a:r>
              <a:rPr lang="en-US" baseline="0" dirty="0" smtClean="0"/>
              <a:t> co z </a:t>
            </a:r>
            <a:r>
              <a:rPr lang="en-US" baseline="0" dirty="0" err="1" smtClean="0"/>
              <a:t>takim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można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zrobić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8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Ważne</a:t>
            </a:r>
            <a:r>
              <a:rPr lang="en-US" dirty="0" smtClean="0"/>
              <a:t> </a:t>
            </a:r>
            <a:r>
              <a:rPr lang="en-US" dirty="0" err="1" smtClean="0"/>
              <a:t>reaktywne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strumienie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domyślnie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linice</a:t>
            </a:r>
            <a:r>
              <a:rPr lang="en-US" baseline="0" dirty="0" smtClean="0"/>
              <a:t> : to </a:t>
            </a:r>
            <a:r>
              <a:rPr lang="en-US" baseline="0" dirty="0" err="1" smtClean="0"/>
              <a:t>znaczy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zostanie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uruchomione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zasubskrybowaniu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strumienia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e.g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producer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reads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data from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local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file system and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writes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to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remote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database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4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Ostatnie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przyniosły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bardzo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intensywny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rozwój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sprzętu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komputerowego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Wielordzeniowe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 </a:t>
            </a:r>
            <a:r>
              <a:rPr lang="en-US" baseline="0" dirty="0" err="1" smtClean="0"/>
              <a:t>standardem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Magazynowanie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dużych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ilości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bardzo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tanie</a:t>
            </a:r>
            <a:endParaRPr lang="en-US" baseline="0" dirty="0" smtClean="0"/>
          </a:p>
          <a:p>
            <a:r>
              <a:rPr lang="en-US" baseline="0" dirty="0" err="1" smtClean="0"/>
              <a:t>Łącza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internetowe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szybsze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lość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urządzeń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podłączonych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internetu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lawinowo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komputery</a:t>
            </a:r>
            <a:r>
              <a:rPr lang="en-US" baseline="0" dirty="0" smtClean="0"/>
              <a:t>, </a:t>
            </a:r>
          </a:p>
          <a:p>
            <a:endParaRPr lang="en-US" dirty="0" smtClean="0"/>
          </a:p>
          <a:p>
            <a:r>
              <a:rPr lang="en-US" dirty="0" err="1" smtClean="0"/>
              <a:t>Rozwój</a:t>
            </a:r>
            <a:r>
              <a:rPr lang="en-US" dirty="0" smtClean="0"/>
              <a:t> </a:t>
            </a:r>
            <a:r>
              <a:rPr lang="en-US" dirty="0" err="1" smtClean="0"/>
              <a:t>sprzętu</a:t>
            </a:r>
            <a:r>
              <a:rPr lang="en-US" dirty="0" smtClean="0"/>
              <a:t> </a:t>
            </a:r>
            <a:r>
              <a:rPr lang="en-US" dirty="0" err="1" smtClean="0"/>
              <a:t>zawsze</a:t>
            </a:r>
            <a:r>
              <a:rPr lang="en-US" dirty="0" smtClean="0"/>
              <a:t> </a:t>
            </a:r>
            <a:r>
              <a:rPr lang="en-US" dirty="0" err="1" smtClean="0"/>
              <a:t>stawia</a:t>
            </a:r>
            <a:r>
              <a:rPr lang="en-US" dirty="0" smtClean="0"/>
              <a:t> </a:t>
            </a:r>
            <a:r>
              <a:rPr lang="en-US" dirty="0" err="1" smtClean="0"/>
              <a:t>nowe</a:t>
            </a:r>
            <a:r>
              <a:rPr lang="en-US" dirty="0" smtClean="0"/>
              <a:t> </a:t>
            </a:r>
            <a:r>
              <a:rPr lang="en-US" dirty="0" err="1" smtClean="0"/>
              <a:t>wymagania</a:t>
            </a:r>
            <a:r>
              <a:rPr lang="en-US" dirty="0" smtClean="0"/>
              <a:t> </a:t>
            </a:r>
            <a:r>
              <a:rPr lang="en-US" dirty="0" err="1" smtClean="0"/>
              <a:t>względem</a:t>
            </a:r>
            <a:r>
              <a:rPr lang="en-US" dirty="0" smtClean="0"/>
              <a:t> </a:t>
            </a:r>
            <a:r>
              <a:rPr lang="en-US" dirty="0" err="1" smtClean="0"/>
              <a:t>oprogramowania</a:t>
            </a:r>
            <a:r>
              <a:rPr lang="en-US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TODO : </a:t>
            </a:r>
            <a:r>
              <a:rPr lang="en-US" baseline="0" dirty="0" err="1" smtClean="0"/>
              <a:t>wpleść</a:t>
            </a:r>
            <a:r>
              <a:rPr lang="en-US" baseline="0" dirty="0" smtClean="0"/>
              <a:t> 10K I 10M problem I </a:t>
            </a:r>
            <a:r>
              <a:rPr lang="en-US" baseline="0" dirty="0" err="1" smtClean="0"/>
              <a:t>generalnie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powiedzieć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dużej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liczbie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równoległych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połączeń</a:t>
            </a:r>
            <a:endParaRPr lang="en-US" baseline="0" dirty="0" smtClean="0"/>
          </a:p>
          <a:p>
            <a:r>
              <a:rPr lang="en-US" baseline="0" dirty="0" smtClean="0"/>
              <a:t>C10K problem 1999</a:t>
            </a:r>
          </a:p>
          <a:p>
            <a:r>
              <a:rPr lang="en-US" baseline="0" dirty="0" smtClean="0"/>
              <a:t>2010 handling millions of concurrent connections become possible</a:t>
            </a:r>
          </a:p>
          <a:p>
            <a:r>
              <a:rPr lang="en-US" baseline="0" dirty="0" smtClean="0"/>
              <a:t>Big data, high volume, high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There is a need for new architectural approaches and programming paradigms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Ze</a:t>
            </a:r>
            <a:r>
              <a:rPr lang="en-US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względu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upowszechnienie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procesorów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wielordzeniowych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programowanie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współbierzne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zyskało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znaczeniu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Warto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wspomnieć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żę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nowe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języki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programowania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mają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wbudowane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mechnizmy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współbierzności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jako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przykład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można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przytoczyć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Clojure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Go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czy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Rust).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Powstają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też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nowe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techniki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programistyczne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biblioteki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mające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celu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sprawne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pisanie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współbierznych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równoległych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Współbierzność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równoległość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 to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zagadnienia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których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autorzy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języków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bibliotek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prostu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mogą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zignorowac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Tak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samo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jak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mogą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zignorować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zwykli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programiści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Warto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też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dodać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że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coraz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bardziej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zmierzamy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w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kierunku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abstrakcji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zamiast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bezpośredniego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posługiwania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się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wątkami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mechanizmami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synchronizacji</a:t>
            </a:r>
            <a:endParaRPr lang="en-US" sz="1200" kern="0" baseline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Idąc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dalej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przetwarzamy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coraz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większe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ilości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danych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które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mieszczą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się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w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pamięci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pojedynczej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maszyny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Potrzebujemy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nowych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technik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obsługi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dużych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ilości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danych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Systemy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komputerowe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mają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coraz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bardziej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charakter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systemów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rozproszonych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W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świecie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mikroserwisów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mamy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czynienia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z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dzisiątkami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nawet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setkami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czy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tysiącami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serwerów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połączonych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ze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sobą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siecią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skłądających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się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kern="0" baseline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jeden</a:t>
            </a:r>
            <a:r>
              <a:rPr lang="en-US" sz="1200" kern="0" baseline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system.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1200" kern="0" baseline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1200" kern="0" baseline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1200" kern="0" baseline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Wielu</a:t>
            </a:r>
            <a:r>
              <a:rPr lang="en-US" dirty="0" smtClean="0"/>
              <a:t> </a:t>
            </a:r>
            <a:r>
              <a:rPr lang="en-US" dirty="0" err="1" smtClean="0"/>
              <a:t>ludzi</a:t>
            </a:r>
            <a:r>
              <a:rPr lang="en-US" dirty="0" smtClean="0"/>
              <a:t> w </a:t>
            </a:r>
            <a:r>
              <a:rPr lang="en-US" dirty="0" err="1" smtClean="0"/>
              <a:t>branży</a:t>
            </a:r>
            <a:r>
              <a:rPr lang="en-US" dirty="0" smtClean="0"/>
              <a:t> </a:t>
            </a:r>
            <a:r>
              <a:rPr lang="en-US" dirty="0" err="1" smtClean="0"/>
              <a:t>zaczeło</a:t>
            </a:r>
            <a:r>
              <a:rPr lang="en-US" dirty="0" smtClean="0"/>
              <a:t> </a:t>
            </a:r>
            <a:r>
              <a:rPr lang="en-US" dirty="0" err="1" smtClean="0"/>
              <a:t>zauważać</a:t>
            </a:r>
            <a:r>
              <a:rPr lang="en-US" dirty="0" smtClean="0"/>
              <a:t> </a:t>
            </a:r>
            <a:r>
              <a:rPr lang="en-US" dirty="0" err="1" smtClean="0"/>
              <a:t>potrzebę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opracowywania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nowych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podejść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budowy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systemów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komputerowych</a:t>
            </a:r>
            <a:r>
              <a:rPr lang="en-US" baseline="0" dirty="0" smtClean="0"/>
              <a:t>. W </a:t>
            </a:r>
            <a:r>
              <a:rPr lang="en-US" baseline="0" dirty="0" err="1" smtClean="0"/>
              <a:t>efekcie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powstał</a:t>
            </a:r>
            <a:r>
              <a:rPr lang="en-US" baseline="0" dirty="0" smtClean="0"/>
              <a:t> Reactive Manifesto, </a:t>
            </a:r>
            <a:r>
              <a:rPr lang="en-US" baseline="0" dirty="0" err="1" smtClean="0"/>
              <a:t>który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porządanych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rozproszonego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komputerowego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dostępnego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pośrednictwem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internetu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Responsive. System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odpowiadać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ściśle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określonym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czasie</a:t>
            </a:r>
            <a:r>
              <a:rPr lang="en-US" baseline="0" dirty="0" smtClean="0"/>
              <a:t>. W </a:t>
            </a:r>
            <a:r>
              <a:rPr lang="en-US" baseline="0" dirty="0" err="1" smtClean="0"/>
              <a:t>systemach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chmurowych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często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możemy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napotkać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</a:t>
            </a:r>
            <a:r>
              <a:rPr lang="en-US" baseline="0" dirty="0" smtClean="0"/>
              <a:t> SLA </a:t>
            </a:r>
            <a:r>
              <a:rPr lang="en-US" baseline="0" dirty="0" err="1" smtClean="0"/>
              <a:t>czyli</a:t>
            </a:r>
            <a:r>
              <a:rPr lang="en-US" baseline="0" dirty="0" smtClean="0"/>
              <a:t> Service Level Agreement. W </a:t>
            </a:r>
            <a:r>
              <a:rPr lang="en-US" baseline="0" dirty="0" err="1" smtClean="0"/>
              <a:t>ramach</a:t>
            </a:r>
            <a:r>
              <a:rPr lang="en-US" baseline="0" dirty="0" smtClean="0"/>
              <a:t> SLA jest </a:t>
            </a:r>
            <a:r>
              <a:rPr lang="en-US" baseline="0" dirty="0" err="1" smtClean="0"/>
              <a:t>określone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charakterystyka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wydajnościowa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. Na </a:t>
            </a:r>
            <a:r>
              <a:rPr lang="en-US" baseline="0" dirty="0" err="1" smtClean="0"/>
              <a:t>przykłąd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99.5% </a:t>
            </a:r>
            <a:r>
              <a:rPr lang="en-US" baseline="0" dirty="0" err="1" smtClean="0"/>
              <a:t>procent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rządań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wysyłanych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serwera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obsługiwane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poniżej</a:t>
            </a:r>
            <a:r>
              <a:rPr lang="en-US" baseline="0" dirty="0" smtClean="0"/>
              <a:t> 200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Bardzo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istotny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tutaj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ekonomiczny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dłuższy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dopowiedzi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większa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szansa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użytkownik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zirytuje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przełoży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firmy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przykład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można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podać</a:t>
            </a:r>
            <a:r>
              <a:rPr lang="en-US" baseline="0" dirty="0" smtClean="0"/>
              <a:t> Amazon, </a:t>
            </a:r>
            <a:r>
              <a:rPr lang="en-US" baseline="0" dirty="0" err="1" smtClean="0"/>
              <a:t>który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zaobserwował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wzrost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odpowiedzi</a:t>
            </a:r>
            <a:r>
              <a:rPr lang="en-US" baseline="0" dirty="0" smtClean="0"/>
              <a:t> o 100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zmiejszył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sprzedaż</a:t>
            </a:r>
            <a:r>
              <a:rPr lang="en-US" baseline="0" dirty="0" smtClean="0"/>
              <a:t> o 1%.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Resilent</a:t>
            </a:r>
            <a:r>
              <a:rPr lang="en-US" baseline="0" dirty="0" smtClean="0"/>
              <a:t> . System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odporny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błędy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Awaria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komponentu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powodować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awari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całego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antywzorzec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możemy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wspóldzieloną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Jeśli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serwisy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rozlokowane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różnych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maszynach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korzystają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jednego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wspólnego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awaria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unieruchamia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system. </a:t>
            </a:r>
            <a:r>
              <a:rPr lang="en-US" baseline="0" dirty="0" err="1" smtClean="0"/>
              <a:t>Dlatego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serwisy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obłsugujące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zamówienia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powinny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korzystać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innej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produktów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rejestr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klientów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System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elastyczny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automatycznie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wzmożony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przydzielając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więcej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zasobów</a:t>
            </a:r>
            <a:r>
              <a:rPr lang="en-US" baseline="0" dirty="0" smtClean="0"/>
              <a:t>. Na </a:t>
            </a:r>
            <a:r>
              <a:rPr lang="en-US" baseline="0" dirty="0" err="1" smtClean="0"/>
              <a:t>przykład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odpalając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maszyny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spadki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zwalniając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nieużywane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zasoby</a:t>
            </a:r>
            <a:r>
              <a:rPr lang="en-US" baseline="0" dirty="0" smtClean="0"/>
              <a:t> co ma </a:t>
            </a:r>
            <a:r>
              <a:rPr lang="en-US" baseline="0" dirty="0" err="1" smtClean="0"/>
              <a:t>przełożenie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mniejsze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rachunki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insfrastrukturę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serwerową</a:t>
            </a:r>
            <a:r>
              <a:rPr lang="en-US" baseline="0" dirty="0" smtClean="0"/>
              <a:t>.  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NA </a:t>
            </a:r>
            <a:r>
              <a:rPr lang="en-US" baseline="0" dirty="0" err="1" smtClean="0"/>
              <a:t>koniec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oparty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asynchroniczne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przesyłanie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wiadomości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Innymi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słowy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poszczególne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wchodzące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skłąd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powinny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lużno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powiązane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Powiedzieliśmy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sobieo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całości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skupmy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jednymserwerze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jednej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Reactive</a:t>
            </a:r>
            <a:r>
              <a:rPr lang="en-US" baseline="0" dirty="0" smtClean="0"/>
              <a:t> Manifesto </a:t>
            </a:r>
            <a:r>
              <a:rPr lang="en-US" baseline="0" dirty="0" err="1" smtClean="0"/>
              <a:t>definiuje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wymagań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powinien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spełniać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komputerowy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Systemy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rozproszone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przykłąd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mikroserwisy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TODO : </a:t>
            </a:r>
            <a:r>
              <a:rPr lang="en-US" baseline="0" dirty="0" err="1" smtClean="0"/>
              <a:t>wspomnieć</a:t>
            </a:r>
            <a:r>
              <a:rPr lang="en-US" baseline="0" dirty="0" smtClean="0"/>
              <a:t> o SLA, </a:t>
            </a:r>
            <a:r>
              <a:rPr lang="en-US" baseline="0" dirty="0" err="1" smtClean="0"/>
              <a:t>aspekcie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ekonomicznym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przykłady</a:t>
            </a:r>
            <a:r>
              <a:rPr lang="en-US" baseline="0" dirty="0" smtClean="0"/>
              <a:t> z Data Intensive Applications)</a:t>
            </a:r>
          </a:p>
          <a:p>
            <a:r>
              <a:rPr lang="en-US" baseline="0" dirty="0" smtClean="0"/>
              <a:t>TODO : </a:t>
            </a:r>
            <a:r>
              <a:rPr lang="en-US" baseline="0" dirty="0" err="1" smtClean="0"/>
              <a:t>wspomnieć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jakiego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rodzaju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reaktywny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aplikacja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Intranecie</a:t>
            </a:r>
            <a:r>
              <a:rPr lang="en-US" baseline="0" dirty="0" smtClean="0"/>
              <a:t>, system </a:t>
            </a:r>
            <a:r>
              <a:rPr lang="en-US" baseline="0" dirty="0" err="1" smtClean="0"/>
              <a:t>wyborczy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ściśle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określonym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przewidywalnym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ruchem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dirty="0" smtClean="0"/>
              <a:t>Amazon has also observed that a 100 </a:t>
            </a:r>
            <a:r>
              <a:rPr lang="en-US" dirty="0" err="1" smtClean="0"/>
              <a:t>ms</a:t>
            </a:r>
            <a:r>
              <a:rPr lang="en-US" dirty="0" smtClean="0"/>
              <a:t> increase in response time reduces sales by 1% [20], and others report that a 1-second slowdown reduces a customer satisfaction metric by 16%</a:t>
            </a:r>
          </a:p>
          <a:p>
            <a:r>
              <a:rPr lang="en-US" dirty="0" smtClean="0"/>
              <a:t>Eric Meer created the term reactive programming, Microsoft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 </a:t>
            </a:r>
            <a:r>
              <a:rPr lang="en-US" baseline="0" dirty="0" err="1" smtClean="0"/>
              <a:t>programowanie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inwestował</a:t>
            </a:r>
            <a:r>
              <a:rPr lang="en-US" baseline="0" dirty="0" smtClean="0"/>
              <a:t> Microsoft, </a:t>
            </a:r>
            <a:r>
              <a:rPr lang="en-US" baseline="0" dirty="0" err="1" smtClean="0"/>
              <a:t>jako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jedna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pierwszych</a:t>
            </a:r>
            <a:r>
              <a:rPr lang="en-US" baseline="0" dirty="0" smtClean="0"/>
              <a:t> firm </a:t>
            </a:r>
            <a:r>
              <a:rPr lang="en-US" baseline="0" dirty="0" err="1" smtClean="0"/>
              <a:t>Netfliks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wdrożył</a:t>
            </a:r>
            <a:r>
              <a:rPr lang="en-US" baseline="0" dirty="0" smtClean="0"/>
              <a:t> ten model. </a:t>
            </a:r>
            <a:r>
              <a:rPr lang="en-US" baseline="0" dirty="0" err="1" smtClean="0"/>
              <a:t>Programowanie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podzbiór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programowania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asynchronicznego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opiera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przetwarzaniu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zdarzeń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Zanim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omówimy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programowania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reaktywnego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skupmy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kluczowym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zagadnieniu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czyli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asynchroniczności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It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supports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decomposing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 problem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multiple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discrete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steps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where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each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can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be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executed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an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asynchronous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and non-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blocking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fashion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and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be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composed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to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produce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pl-PL" sz="12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workflow</a:t>
            </a:r>
            <a:r>
              <a:rPr lang="pl-PL" sz="12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2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Przyjrzyjmy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początek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diagramu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obrazującej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przytwarzanie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wysyła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żadanie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serwera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czasie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zablokowany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czeka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odpowiedź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Dopiero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zwrócił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możę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kontynuować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pracę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Teraz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spójrzmy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prawą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diagramu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obrazującą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asynchroniczne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wysyła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żądanie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serwera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kontynuuje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Serwer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żądanie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kiedy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gotowy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wysyła</a:t>
            </a:r>
            <a:r>
              <a:rPr lang="en-US" baseline="0" dirty="0" smtClean="0"/>
              <a:t> go do </a:t>
            </a:r>
            <a:r>
              <a:rPr lang="en-US" baseline="0" dirty="0" err="1" smtClean="0"/>
              <a:t>klienta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widać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serwer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pracują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jednocześnie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teraz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zastanówmy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kwestią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zależności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zadań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Jeśli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zadania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które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siebie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zależne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trzeba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wykonać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Natomiast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jeśli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niezależne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można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wykonać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aynchronicznie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czyli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równolegle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Weżmy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przykład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niadania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Żeby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zrobić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kanapkę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trzeba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czekać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zagotuje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 </a:t>
            </a:r>
            <a:r>
              <a:rPr lang="en-US" baseline="0" dirty="0" err="1" smtClean="0"/>
              <a:t>woda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herbatę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Przykład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kinem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restauracją</a:t>
            </a:r>
            <a:r>
              <a:rPr lang="en-US" baseline="0" dirty="0" smtClean="0"/>
              <a:t>: w </a:t>
            </a:r>
            <a:r>
              <a:rPr lang="en-US" baseline="0" dirty="0" err="1" smtClean="0"/>
              <a:t>kinie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obłsuga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kasie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synchroniczna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składanie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zamówień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restauracji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asynchroniczne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Jakie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wady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przetwarzania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synchronicznego</a:t>
            </a:r>
            <a:r>
              <a:rPr lang="en-US" baseline="0" dirty="0" smtClean="0"/>
              <a:t>? </a:t>
            </a:r>
          </a:p>
          <a:p>
            <a:r>
              <a:rPr lang="en-US" baseline="0" dirty="0" err="1" smtClean="0"/>
              <a:t>Wyobrażmy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piszemy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desktopową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mobilną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Chcemy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oprogramować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kliknięcie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klawisz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służący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zapisu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serwerze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Jeśli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wysłanie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żądania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serwera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będzie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przestanie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odpowiadać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dlatego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wątek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który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obsługuje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interfejst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użytkownika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będzie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czekał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zwróci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wynik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Kolejnym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problememe</a:t>
            </a:r>
            <a:r>
              <a:rPr lang="en-US" baseline="0" dirty="0" smtClean="0"/>
              <a:t> jest </a:t>
            </a:r>
            <a:r>
              <a:rPr lang="en-US" baseline="0" dirty="0" err="1" smtClean="0"/>
              <a:t>efektywność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środowisku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serwerowych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Załóżmy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że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piszemy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aplikację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uruchamianą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serwerze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ramach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obsługi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rządania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zapisuje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dysky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Jeśli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będzie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realizowany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sposób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synchroniczny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marnotrawimy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rdzeń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będzie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zajęty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czekaniem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zostaną</a:t>
            </a:r>
            <a:r>
              <a:rPr lang="en-US" baseline="0" dirty="0" smtClean="0"/>
              <a:t> </a:t>
            </a:r>
            <a:r>
              <a:rPr lang="en-US" baseline="0" dirty="0" err="1" smtClean="0"/>
              <a:t>zapisane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podczas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gdy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operacyjny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mógłby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wykorzystać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czas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obsługę</a:t>
            </a:r>
            <a:r>
              <a:rPr lang="en-US" baseline="0" dirty="0" smtClean="0"/>
              <a:t> </a:t>
            </a:r>
            <a:r>
              <a:rPr lang="en-US" baseline="0" dirty="0" err="1" smtClean="0"/>
              <a:t>innych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wątków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Powinniśmy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dążyć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maksymalnego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wykorzystania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procesorów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wielordzeniowych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.sap.com/corporate-en/legal/copyright/index.epx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48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07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2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81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1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2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29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5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5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61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91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0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30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17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Bild 19" descr="(y)_blue_transparent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17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52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4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257259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8255425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4241024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8240136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5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3272288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6285481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3255736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6269560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idx="12" hasCustomPrompt="1"/>
          </p:nvPr>
        </p:nvSpPr>
        <p:spPr bwMode="gray">
          <a:xfrm>
            <a:off x="9298673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4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9283383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3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90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72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7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32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/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4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259094" y="1200044"/>
            <a:ext cx="11348711" cy="484676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2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7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11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74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9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2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6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9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49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1" cy="23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 </a:t>
            </a:r>
            <a:r>
              <a:rPr lang="de-DE" sz="1300" u="none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2"/>
              </a:rPr>
              <a:t>for additional trademark information and notices.</a:t>
            </a:r>
            <a:endParaRPr lang="en-US" sz="1300" u="none" dirty="0" smtClean="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9094" y="238708"/>
            <a:ext cx="10761600" cy="41540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defTabSz="1218960"/>
            <a:r>
              <a:rPr lang="en-US" sz="2700" b="1" dirty="0" smtClean="0">
                <a:solidFill>
                  <a:srgbClr val="606669"/>
                </a:solidFill>
                <a:latin typeface="+mn-lt"/>
              </a:rPr>
              <a:t>© 2016 SAP SE or an SAP affiliate company. All rights reserved.</a:t>
            </a:r>
            <a:endParaRPr lang="de-DE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8958313" y="6258941"/>
            <a:ext cx="3023904" cy="30992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0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18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6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9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32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2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98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80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5476" y="4319078"/>
            <a:ext cx="11301212" cy="1008000"/>
          </a:xfrm>
        </p:spPr>
        <p:txBody>
          <a:bodyPr anchor="b" anchorCtr="0">
            <a:noAutofit/>
          </a:bodyPr>
          <a:lstStyle>
            <a:lvl1pPr>
              <a:defRPr sz="3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</a:t>
            </a:r>
            <a:br>
              <a:rPr lang="en-US" sz="4000" dirty="0" smtClean="0"/>
            </a:br>
            <a:r>
              <a:rPr lang="en-US" sz="4000" dirty="0" smtClean="0"/>
              <a:t>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5476" y="5526013"/>
            <a:ext cx="113012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Bild 13" descr="graphic_2016_example_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5" y="497573"/>
            <a:ext cx="11587134" cy="3862378"/>
          </a:xfrm>
          <a:prstGeom prst="rect">
            <a:avLst/>
          </a:prstGeom>
        </p:spPr>
      </p:pic>
      <p:pic>
        <p:nvPicPr>
          <p:cNvPr id="15" name="Bild 14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88" y="261059"/>
            <a:ext cx="1814310" cy="3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01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67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microsoft.com/office/2007/relationships/hdphoto" Target="../media/hdphoto1.wdp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microsoft.com/office/2007/relationships/hdphoto" Target="../media/hdphoto1.wdp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image" Target="../media/image3.png"/><Relationship Id="rId13" Type="http://schemas.microsoft.com/office/2007/relationships/hdphoto" Target="../media/hdphoto1.wdp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theme" Target="../theme/theme3.xml"/><Relationship Id="rId10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theme" Target="../theme/theme4.xml"/><Relationship Id="rId10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theme" Target="../theme/theme5.xml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microsoft.com/office/2007/relationships/hdphoto" Target="../media/hdphoto1.wdp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1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84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3" r:id="rId2"/>
    <p:sldLayoutId id="2147483800" r:id="rId3"/>
    <p:sldLayoutId id="2147483801" r:id="rId4"/>
    <p:sldLayoutId id="2147483768" r:id="rId5"/>
    <p:sldLayoutId id="2147483770" r:id="rId6"/>
    <p:sldLayoutId id="2147483893" r:id="rId7"/>
    <p:sldLayoutId id="2147483871" r:id="rId8"/>
    <p:sldLayoutId id="2147483870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7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4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94" r:id="rId2"/>
    <p:sldLayoutId id="2147483877" r:id="rId3"/>
    <p:sldLayoutId id="2147483766" r:id="rId4"/>
    <p:sldLayoutId id="2147483797" r:id="rId5"/>
    <p:sldLayoutId id="2147483776" r:id="rId6"/>
    <p:sldLayoutId id="2147483796" r:id="rId7"/>
    <p:sldLayoutId id="2147483679" r:id="rId8"/>
    <p:sldLayoutId id="2147483892" r:id="rId9"/>
    <p:sldLayoutId id="2147483878" r:id="rId10"/>
    <p:sldLayoutId id="214748376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ackground2014.jp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4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3" r:id="rId2"/>
    <p:sldLayoutId id="2147483804" r:id="rId3"/>
    <p:sldLayoutId id="2147483805" r:id="rId4"/>
    <p:sldLayoutId id="2147483806" r:id="rId5"/>
    <p:sldLayoutId id="2147483884" r:id="rId6"/>
    <p:sldLayoutId id="2147483808" r:id="rId7"/>
    <p:sldLayoutId id="214748387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4" y="1210301"/>
            <a:ext cx="11670203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9" name="image9.png"/>
          <p:cNvPicPr/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6248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7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74" r:id="rId2"/>
    <p:sldLayoutId id="2147483875" r:id="rId3"/>
    <p:sldLayoutId id="2147483820" r:id="rId4"/>
    <p:sldLayoutId id="2147483876" r:id="rId5"/>
    <p:sldLayoutId id="2147483821" r:id="rId6"/>
    <p:sldLayoutId id="2147483882" r:id="rId7"/>
    <p:sldLayoutId id="2147483827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868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1218868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8868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38" indent="-241235" algn="l" defTabSz="1218868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596737" indent="-237001" algn="l" defTabSz="1218868" rtl="0" eaLnBrk="1" latinLnBrk="0" hangingPunct="1">
        <a:spcBef>
          <a:spcPts val="560"/>
        </a:spcBef>
        <a:buClr>
          <a:schemeClr val="accent2"/>
        </a:buClr>
        <a:buSzPct val="100000"/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58" indent="-239119" algn="l" defTabSz="1218868" rtl="0" eaLnBrk="1" latinLnBrk="0" hangingPunct="1">
        <a:spcBef>
          <a:spcPts val="336"/>
        </a:spcBef>
        <a:buClr>
          <a:schemeClr val="accent2"/>
        </a:buClr>
        <a:buSzPct val="100000"/>
        <a:buFont typeface="Courier New" pitchFamily="49" charset="0"/>
        <a:buChar char="o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9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3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4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6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4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7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3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9" r:id="rId2"/>
    <p:sldLayoutId id="2147483890" r:id="rId3"/>
    <p:sldLayoutId id="21474838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mailto:arkadiusz.galwas@sap.com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6" y="219472"/>
            <a:ext cx="8247185" cy="5478487"/>
          </a:xfrm>
          <a:prstGeom prst="rect">
            <a:avLst/>
          </a:prstGeom>
        </p:spPr>
      </p:pic>
      <p:pic>
        <p:nvPicPr>
          <p:cNvPr id="3" name="Bild 3" descr="SAP_Hybris_white_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4" y="5697415"/>
            <a:ext cx="4186600" cy="1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: 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asynchronous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calls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implemented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By </a:t>
            </a:r>
            <a:r>
              <a:rPr lang="pl-PL" sz="2400" kern="0" dirty="0" err="1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xecuting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operations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on a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separate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thread</a:t>
            </a:r>
            <a:endParaRPr lang="pl-PL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By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using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 non-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blocking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I/O API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7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We will  take a look at two </a:t>
            </a: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declarative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approaches to reactive programming: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Futures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61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102696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does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it look from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API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perspective?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Note: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vavr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libraries will be used in examples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31518"/>
              </p:ext>
            </p:extLst>
          </p:nvPr>
        </p:nvGraphicFramePr>
        <p:xfrm>
          <a:off x="543420" y="2098776"/>
          <a:ext cx="109964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33"/>
                <a:gridCol w="3717730"/>
                <a:gridCol w="46762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Future&lt;String&gt; </a:t>
                      </a:r>
                      <a:r>
                        <a:rPr lang="en-US" dirty="0" err="1" smtClean="0"/>
                        <a:t>getData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Many 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List&lt;String&gt; </a:t>
                      </a:r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Observable&lt;String&gt; </a:t>
                      </a:r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7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 we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result returned from synchronous API?</a:t>
            </a: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028247"/>
            <a:ext cx="1100137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2051050"/>
            <a:ext cx="7721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 we access actual result from Future?</a:t>
            </a: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028247"/>
            <a:ext cx="1100137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2089150"/>
            <a:ext cx="10058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1" y="1270480"/>
            <a:ext cx="10245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 we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collection of items returned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from synchronous API?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028247"/>
            <a:ext cx="11001375" cy="42011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073275"/>
            <a:ext cx="668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011" y="1270480"/>
            <a:ext cx="10245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do we access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actual results from Observable?</a:t>
            </a: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2028247"/>
            <a:ext cx="11001375" cy="42011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098675"/>
            <a:ext cx="9906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4012" y="1270480"/>
            <a:ext cx="8463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do we work with those APIs?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Programmer needs to define callback function to be  executed on certain events (success or failure)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Both Future and Observable can </a:t>
            </a: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transform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values using </a:t>
            </a: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functional programming principles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Both Future and Observable can be </a:t>
            </a: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composed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4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4012" y="1270480"/>
            <a:ext cx="8463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i="1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Higher order function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does at least one of the following: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Takes one or more functions as arguments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Returns a function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14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4012" y="1270480"/>
            <a:ext cx="8463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Examples of higher order functions used for transformation: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i="1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map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i="1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filter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i="1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reduce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2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3" descr="SAP_Hybris_white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4" y="5697415"/>
            <a:ext cx="4186600" cy="104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547" y="1637808"/>
            <a:ext cx="9373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400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Introduction to reactive programming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3027" y="3413435"/>
            <a:ext cx="105222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Arkadiusz Galwas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a</a:t>
            </a:r>
            <a:r>
              <a:rPr lang="en-US" sz="24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rkadiusz.galwas@sap.com</a:t>
            </a:r>
            <a:endParaRPr lang="en-US" sz="24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Piotr</a:t>
            </a:r>
            <a:r>
              <a:rPr lang="en-US" sz="2400" b="1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kern="0" dirty="0" err="1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Wittchen</a:t>
            </a:r>
            <a:endParaRPr lang="en-US" sz="2400" b="1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p</a:t>
            </a:r>
            <a:r>
              <a:rPr lang="en-US" sz="24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iotr.wittchen@</a:t>
            </a:r>
            <a:r>
              <a:rPr lang="en-US" sz="2400" b="1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sap.com</a:t>
            </a:r>
            <a:endParaRPr lang="en-US" sz="2400" b="1" kern="0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b="1" kern="0" dirty="0" smtClean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382" y="927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65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375" y="793749"/>
            <a:ext cx="11398250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815975"/>
            <a:ext cx="11226800" cy="2152650"/>
          </a:xfrm>
          <a:prstGeom prst="rect">
            <a:avLst/>
          </a:prstGeom>
        </p:spPr>
      </p:pic>
      <p:pic>
        <p:nvPicPr>
          <p:cNvPr id="8" name="Picture 7" descr="Screen Shot 2017-10-30 at 12.32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3" y="2869354"/>
            <a:ext cx="10350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50088" y="868604"/>
            <a:ext cx="11102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375" y="793749"/>
            <a:ext cx="11398250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796925"/>
            <a:ext cx="11176000" cy="2184400"/>
          </a:xfrm>
          <a:prstGeom prst="rect">
            <a:avLst/>
          </a:prstGeom>
        </p:spPr>
      </p:pic>
      <p:pic>
        <p:nvPicPr>
          <p:cNvPr id="9" name="Picture 8" descr="Screen Shot 2017-10-30 at 12.34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897065"/>
            <a:ext cx="10312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33375" y="793749"/>
            <a:ext cx="11398250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15975"/>
            <a:ext cx="11125200" cy="2082800"/>
          </a:xfrm>
          <a:prstGeom prst="rect">
            <a:avLst/>
          </a:prstGeom>
        </p:spPr>
      </p:pic>
      <p:pic>
        <p:nvPicPr>
          <p:cNvPr id="9" name="Picture 8" descr="Screen Shot 2017-10-30 at 12.3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888185"/>
            <a:ext cx="1031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Futures and 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Reactive Streams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943704" y="2158026"/>
            <a:ext cx="104323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40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0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Let’s see how it works together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40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40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78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threading model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17936" y="884679"/>
            <a:ext cx="846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there is a concept of schedulers which are responsible for controlling concurrency.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 scheduler creates instances of workers responsible for scheduling and running the code.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99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threading model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17936" y="884679"/>
            <a:ext cx="846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There are two important methods: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subscribeOn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allowing to specify scheduler used for consuming stream events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observeOn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allowing to specify scheduler used for transforming stream events  </a:t>
            </a:r>
          </a:p>
        </p:txBody>
      </p:sp>
    </p:spTree>
    <p:extLst>
      <p:ext uri="{BB962C8B-B14F-4D97-AF65-F5344CB8AC3E}">
        <p14:creationId xmlns:p14="http://schemas.microsoft.com/office/powerpoint/2010/main" val="3841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threading model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17936" y="884679"/>
            <a:ext cx="8463848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Some examples of schedulers: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err="1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Schedulers.newThread</a:t>
            </a:r>
            <a:r>
              <a:rPr lang="en-US" sz="2400" kern="0" dirty="0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()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mr-IN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creates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ew thread each time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err="1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Schedulers.io</a:t>
            </a:r>
            <a:r>
              <a:rPr lang="en-US" sz="2400" kern="0" dirty="0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()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mr-IN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meant for blocking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io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operations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err="1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Schedulers.computation</a:t>
            </a:r>
            <a:r>
              <a:rPr lang="en-US" sz="2400" kern="0" dirty="0" smtClean="0">
                <a:solidFill>
                  <a:srgbClr val="F0AB00"/>
                </a:solidFill>
                <a:latin typeface="Consolas"/>
                <a:ea typeface="Arial Unicode MS" pitchFamily="34" charset="-128"/>
                <a:cs typeface="Consolas"/>
              </a:rPr>
              <a:t>()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mr-IN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meant for heavy CPU usage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4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controlling events flow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17936" y="884679"/>
            <a:ext cx="8463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It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very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common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case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when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data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much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slower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producer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We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need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to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protect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from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being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overloaded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by data from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producer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763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controlling events flow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17936" y="884679"/>
            <a:ext cx="8463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There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following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strategies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to not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overload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with data: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Slowing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down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so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that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emits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events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to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producer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with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delay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backpressure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Droping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some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data from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consumer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4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err="1" smtClean="0">
                <a:ea typeface="Arial Unicode MS" pitchFamily="34" charset="-128"/>
                <a:cs typeface="Arial Unicode MS" pitchFamily="34" charset="-128"/>
              </a:rPr>
              <a:t>RxJava</a:t>
            </a:r>
            <a:r>
              <a:rPr lang="en-US" kern="0" dirty="0" smtClean="0">
                <a:ea typeface="Arial Unicode MS" pitchFamily="34" charset="-128"/>
                <a:cs typeface="Arial Unicode MS" pitchFamily="34" charset="-128"/>
              </a:rPr>
              <a:t> : wrapping up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17936" y="884679"/>
            <a:ext cx="8463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Reactive programming is about asynchronous processing and reacting to events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Futures and Reactive Streams are tools for writing reactive software (but not the only ones)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Streams may be used to expose data from various data sources  </a:t>
            </a:r>
          </a:p>
        </p:txBody>
      </p:sp>
    </p:spTree>
    <p:extLst>
      <p:ext uri="{BB962C8B-B14F-4D97-AF65-F5344CB8AC3E}">
        <p14:creationId xmlns:p14="http://schemas.microsoft.com/office/powerpoint/2010/main" val="198671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pl-PL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AutoNum type="arabicPeriod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Futures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Reactive Streams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 closer look at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RxJava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04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2" y="254641"/>
            <a:ext cx="8247185" cy="54784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5757" y="5969675"/>
            <a:ext cx="11502514" cy="1323143"/>
          </a:xfrm>
        </p:spPr>
        <p:txBody>
          <a:bodyPr/>
          <a:lstStyle/>
          <a:p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06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How the hardware developed in the recent years?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ulticore processor architectures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Cheaper data storage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Faster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Internet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connections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Growing number of various devices connected to the Internet  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64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paradigms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Consequences of hardware development: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Growing importance of concurrency and parallelism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Increasing data volume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Transition towards distributed architectures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3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/>
              <a:t>R</a:t>
            </a:r>
            <a:r>
              <a:rPr lang="de-DE" dirty="0" err="1" smtClean="0"/>
              <a:t>eactive</a:t>
            </a:r>
            <a:r>
              <a:rPr lang="de-DE" dirty="0" smtClean="0"/>
              <a:t> </a:t>
            </a:r>
            <a:r>
              <a:rPr lang="de-DE" dirty="0" err="1" smtClean="0"/>
              <a:t>Manifesto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 descr="reactive_programm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51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/>
              <a:t>R</a:t>
            </a:r>
            <a:r>
              <a:rPr lang="de-DE" dirty="0" err="1" smtClean="0"/>
              <a:t>eactive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1" y="1270480"/>
            <a:ext cx="10186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Reactive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programming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based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on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asynchronous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events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processing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endParaRPr lang="pl-PL" sz="2400" kern="0" dirty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AutoNum type="arabicPeriod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46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: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558800"/>
            <a:ext cx="8509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: 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Synchronous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calls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have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following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drawbacks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May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make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application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unresponsive</a:t>
            </a:r>
            <a:endParaRPr lang="pl-PL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May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decrease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multicore</a:t>
            </a:r>
            <a:r>
              <a:rPr lang="pl-PL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CPU </a:t>
            </a:r>
            <a:r>
              <a:rPr lang="pl-PL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utilization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90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P Hybris Title Slides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AP Hybris Black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AP Hybris Blu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AP Hybris Whit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AP Hybris Yellow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24096</TotalTime>
  <Words>1775</Words>
  <Application>Microsoft Macintosh PowerPoint</Application>
  <PresentationFormat>Custom</PresentationFormat>
  <Paragraphs>276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SAP Hybris Title Slides</vt:lpstr>
      <vt:lpstr>SAP Hybris Black</vt:lpstr>
      <vt:lpstr>SAP Hybris Blue</vt:lpstr>
      <vt:lpstr>SAP Hybris White</vt:lpstr>
      <vt:lpstr>SAP Hybris Yellow</vt:lpstr>
      <vt:lpstr>PowerPoint Presentation</vt:lpstr>
      <vt:lpstr>PowerPoint Presentation</vt:lpstr>
      <vt:lpstr>Agenda</vt:lpstr>
      <vt:lpstr>Introduction: hardware development</vt:lpstr>
      <vt:lpstr>Introduction: need for new programming paradigms </vt:lpstr>
      <vt:lpstr>Introduction: Reactive Manifesto</vt:lpstr>
      <vt:lpstr>Introduction: Reactive Programming</vt:lpstr>
      <vt:lpstr>Introduction : synchronous vs asynchronous</vt:lpstr>
      <vt:lpstr>Introduction : synchronous vs asynchronous</vt:lpstr>
      <vt:lpstr>Introduction : synchronous vs asynchronous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Futures and Reactive Streams</vt:lpstr>
      <vt:lpstr>RxJava : threading model</vt:lpstr>
      <vt:lpstr>RxJava : threading model</vt:lpstr>
      <vt:lpstr>RxJava : threading model</vt:lpstr>
      <vt:lpstr>RxJava : controlling events flow</vt:lpstr>
      <vt:lpstr>RxJava : controlling events flow</vt:lpstr>
      <vt:lpstr>RxJava : wrapping up</vt:lpstr>
      <vt:lpstr>THANK YOU</vt:lpstr>
    </vt:vector>
  </TitlesOfParts>
  <Manager/>
  <Company>hybris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summit2015</dc:title>
  <dc:subject/>
  <dc:creator/>
  <cp:keywords/>
  <dc:description/>
  <cp:lastModifiedBy>Arkadiusz Galwas</cp:lastModifiedBy>
  <cp:revision>522</cp:revision>
  <dcterms:created xsi:type="dcterms:W3CDTF">2014-07-14T15:12:49Z</dcterms:created>
  <dcterms:modified xsi:type="dcterms:W3CDTF">2017-11-08T12:31:50Z</dcterms:modified>
  <cp:category/>
</cp:coreProperties>
</file>