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9"/>
  </p:notesMasterIdLst>
  <p:handoutMasterIdLst>
    <p:handoutMasterId r:id="rId20"/>
  </p:handoutMasterIdLst>
  <p:sldIdLst>
    <p:sldId id="434" r:id="rId2"/>
    <p:sldId id="344" r:id="rId3"/>
    <p:sldId id="430" r:id="rId4"/>
    <p:sldId id="364" r:id="rId5"/>
    <p:sldId id="440" r:id="rId6"/>
    <p:sldId id="388" r:id="rId7"/>
    <p:sldId id="441" r:id="rId8"/>
    <p:sldId id="380" r:id="rId9"/>
    <p:sldId id="379" r:id="rId10"/>
    <p:sldId id="387" r:id="rId11"/>
    <p:sldId id="390" r:id="rId12"/>
    <p:sldId id="420" r:id="rId13"/>
    <p:sldId id="421" r:id="rId14"/>
    <p:sldId id="422" r:id="rId15"/>
    <p:sldId id="413" r:id="rId16"/>
    <p:sldId id="265" r:id="rId17"/>
    <p:sldId id="435" r:id="rId18"/>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59" autoAdjust="0"/>
    <p:restoredTop sz="96619" autoAdjust="0"/>
  </p:normalViewPr>
  <p:slideViewPr>
    <p:cSldViewPr snapToGrid="0" showGuides="1">
      <p:cViewPr varScale="1">
        <p:scale>
          <a:sx n="131" d="100"/>
          <a:sy n="131" d="100"/>
        </p:scale>
        <p:origin x="776" y="184"/>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s://www.facebook.com/SAP" TargetMode="External"/><Relationship Id="rId3" Type="http://schemas.openxmlformats.org/officeDocument/2006/relationships/hyperlink" Target="http://www.sap.com/corporate-en/legal/copyright/index.epx" TargetMode="External"/><Relationship Id="rId7" Type="http://schemas.openxmlformats.org/officeDocument/2006/relationships/hyperlink" Target="https://www.linkedin.com/company/sap"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5" Type="http://schemas.openxmlformats.org/officeDocument/2006/relationships/image" Target="../media/image2.png"/><Relationship Id="rId10" Type="http://schemas.openxmlformats.org/officeDocument/2006/relationships/image" Target="../media/image5.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s://www.facebook.com/SAP" TargetMode="External"/><Relationship Id="rId3" Type="http://schemas.openxmlformats.org/officeDocument/2006/relationships/hyperlink" Target="https://www.sap.com/corporate/de/legal/copyright.html" TargetMode="External"/><Relationship Id="rId7" Type="http://schemas.openxmlformats.org/officeDocument/2006/relationships/hyperlink" Target="https://www.linkedin.com/company/sap"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5" Type="http://schemas.openxmlformats.org/officeDocument/2006/relationships/image" Target="../media/image2.png"/><Relationship Id="rId10" Type="http://schemas.openxmlformats.org/officeDocument/2006/relationships/image" Target="../media/image5.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12"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pic>
        <p:nvPicPr>
          <p:cNvPr id="11" name="SAP Hybris Logo"/>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bwMode="invGray">
          <a:xfrm>
            <a:off x="288000" y="3646672"/>
            <a:ext cx="1100105" cy="216000"/>
          </a:xfrm>
          <a:prstGeom prst="rect">
            <a:avLst/>
          </a:prstGeom>
        </p:spPr>
      </p:pic>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28401980"/>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133" userDrawn="1">
          <p15:clr>
            <a:srgbClr val="FBAE40"/>
          </p15:clr>
        </p15:guide>
        <p15:guide id="5" orient="horz" pos="3204" userDrawn="1">
          <p15:clr>
            <a:srgbClr val="FBAE40"/>
          </p15:clr>
        </p15:guide>
        <p15:guide id="6" pos="736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p:spTree>
      <p:nvGrpSpPr>
        <p:cNvPr id="1" name=""/>
        <p:cNvGrpSpPr/>
        <p:nvPr/>
      </p:nvGrpSpPr>
      <p:grpSpPr>
        <a:xfrm>
          <a:off x="0" y="0"/>
          <a:ext cx="0" cy="0"/>
          <a:chOff x="0" y="0"/>
          <a:chExt cx="0" cy="0"/>
        </a:xfrm>
      </p:grpSpPr>
      <p:pic>
        <p:nvPicPr>
          <p:cNvPr id="8"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7" name="SAP Hybris Logo"/>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bwMode="invGray">
          <a:xfrm>
            <a:off x="288000" y="3646672"/>
            <a:ext cx="1100105" cy="216000"/>
          </a:xfrm>
          <a:prstGeom prst="rect">
            <a:avLst/>
          </a:prstGeom>
        </p:spPr>
      </p:pic>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181" userDrawn="1">
          <p15:clr>
            <a:srgbClr val="FBAE40"/>
          </p15:clr>
        </p15:guide>
        <p15:guide id="3" orient="horz" pos="4145" userDrawn="1">
          <p15:clr>
            <a:srgbClr val="FBAE40"/>
          </p15:clr>
        </p15:guide>
        <p15:guide id="4" orient="horz" pos="2534" userDrawn="1">
          <p15:clr>
            <a:srgbClr val="FBAE40"/>
          </p15:clr>
        </p15:guide>
        <p15:guide id="5" orient="horz" pos="3164" userDrawn="1">
          <p15:clr>
            <a:srgbClr val="FBAE40"/>
          </p15:clr>
        </p15:guide>
        <p15:guide id="6" orient="horz" pos="3233" userDrawn="1">
          <p15:clr>
            <a:srgbClr val="FBAE40"/>
          </p15:clr>
        </p15:guide>
        <p15:guide id="7" orient="horz" pos="3505"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Pusty">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6714"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5" name="SAP Hybris Logo"/>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bwMode="invGray">
          <a:xfrm>
            <a:off x="504000" y="504000"/>
            <a:ext cx="1100105" cy="216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0" name="SAP Logo" descr="SAP Logo" title="SAP Logo"/>
          <p:cNvPicPr>
            <a:picLocks noChangeAspect="1"/>
          </p:cNvPicPr>
          <p:nvPr userDrawn="1"/>
        </p:nvPicPr>
        <p:blipFill>
          <a:blip r:embed="rId2"/>
          <a:stretch>
            <a:fillRect/>
          </a:stretch>
        </p:blipFill>
        <p:spPr>
          <a:xfrm>
            <a:off x="9726714" y="5994000"/>
            <a:ext cx="1963636" cy="360000"/>
          </a:xfrm>
          <a:prstGeom prst="rect">
            <a:avLst/>
          </a:prstGeom>
        </p:spPr>
      </p:pic>
      <p:sp>
        <p:nvSpPr>
          <p:cNvPr id="11"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2"/>
                </a:solidFill>
                <a:latin typeface="Arial"/>
                <a:ea typeface="Arial Unicode MS" panose="020B0604020202020204" pitchFamily="34" charset="-128"/>
                <a:cs typeface="+mn-cs"/>
                <a:hlinkClick r:id="rId3"/>
              </a:rPr>
              <a:t>www.sap.com/corporate-en/legal/copyright/index.epx</a:t>
            </a:r>
            <a:r>
              <a:rPr lang="en-US" sz="800" kern="1200" dirty="0">
                <a:solidFill>
                  <a:schemeClr val="tx2"/>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for additional trademark information and notices.</a:t>
            </a:r>
          </a:p>
        </p:txBody>
      </p:sp>
      <p:sp>
        <p:nvSpPr>
          <p:cNvPr id="12"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Plus Google com icon with link">
            <a:hlinkClick r:id="rId5"/>
          </p:cNvPr>
          <p:cNvPicPr>
            <a:picLocks noChangeAspect="1"/>
          </p:cNvPicPr>
          <p:nvPr userDrawn="1"/>
        </p:nvPicPr>
        <p:blipFill>
          <a:blip r:embed="rId6"/>
          <a:stretch>
            <a:fillRect/>
          </a:stretch>
        </p:blipFill>
        <p:spPr>
          <a:xfrm>
            <a:off x="2862557" y="1751480"/>
            <a:ext cx="363600" cy="363600"/>
          </a:xfrm>
          <a:prstGeom prst="rect">
            <a:avLst/>
          </a:prstGeom>
        </p:spPr>
      </p:pic>
      <p:pic>
        <p:nvPicPr>
          <p:cNvPr id="14" name="Linkedin icon with link" descr="Linkedin icon " title="Linkedin icon ">
            <a:hlinkClick r:id="rId7"/>
          </p:cNvPr>
          <p:cNvPicPr>
            <a:picLocks noChangeAspect="1"/>
          </p:cNvPicPr>
          <p:nvPr userDrawn="1"/>
        </p:nvPicPr>
        <p:blipFill>
          <a:blip r:embed="rId8"/>
          <a:stretch>
            <a:fillRect/>
          </a:stretch>
        </p:blipFill>
        <p:spPr>
          <a:xfrm>
            <a:off x="2273143" y="1751480"/>
            <a:ext cx="363600" cy="363600"/>
          </a:xfrm>
          <a:prstGeom prst="ellipse">
            <a:avLst/>
          </a:prstGeom>
        </p:spPr>
      </p:pic>
      <p:pic>
        <p:nvPicPr>
          <p:cNvPr id="15" name="YouTube icon with link">
            <a:hlinkClick r:id="rId9"/>
          </p:cNvPr>
          <p:cNvPicPr>
            <a:picLocks noChangeAspect="1"/>
          </p:cNvPicPr>
          <p:nvPr userDrawn="1"/>
        </p:nvPicPr>
        <p:blipFill rotWithShape="1">
          <a:blip r:embed="rId10">
            <a:extLst>
              <a:ext uri="{28A0092B-C50C-407E-A947-70E740481C1C}">
                <a14:useLocalDpi xmlns:a14="http://schemas.microsoft.com/office/drawing/2010/main"/>
              </a:ext>
            </a:extLst>
          </a:blip>
          <a:srcRect l="13793" t="1405" r="17847" b="2165"/>
          <a:stretch/>
        </p:blipFill>
        <p:spPr>
          <a:xfrm>
            <a:off x="1682827" y="1751480"/>
            <a:ext cx="364501" cy="363600"/>
          </a:xfrm>
          <a:prstGeom prst="ellipse">
            <a:avLst/>
          </a:prstGeom>
        </p:spPr>
      </p:pic>
      <p:pic>
        <p:nvPicPr>
          <p:cNvPr id="16" name="Twitter icon with link" descr="Twitter icon" title="Twitter icon">
            <a:hlinkClick r:id="rId11"/>
          </p:cNvPr>
          <p:cNvPicPr>
            <a:picLocks noChangeAspect="1"/>
          </p:cNvPicPr>
          <p:nvPr userDrawn="1"/>
        </p:nvPicPr>
        <p:blipFill>
          <a:blip r:embed="rId12"/>
          <a:stretch>
            <a:fillRect/>
          </a:stretch>
        </p:blipFill>
        <p:spPr>
          <a:xfrm>
            <a:off x="1093412" y="1751480"/>
            <a:ext cx="363600" cy="363600"/>
          </a:xfrm>
          <a:prstGeom prst="ellipse">
            <a:avLst/>
          </a:prstGeom>
        </p:spPr>
      </p:pic>
      <p:pic>
        <p:nvPicPr>
          <p:cNvPr id="17" name="Facebook icon with link">
            <a:hlinkClick r:id="rId13"/>
          </p:cNvPr>
          <p:cNvPicPr>
            <a:picLocks noChangeAspect="1"/>
          </p:cNvPicPr>
          <p:nvPr userDrawn="1"/>
        </p:nvPicPr>
        <p:blipFill>
          <a:blip r:embed="rId14">
            <a:extLst>
              <a:ext uri="{28A0092B-C50C-407E-A947-70E740481C1C}">
                <a14:useLocalDpi xmlns:a14="http://schemas.microsoft.com/office/drawing/2010/main"/>
              </a:ext>
            </a:extLst>
          </a:blip>
          <a:stretch>
            <a:fillRect/>
          </a:stretch>
        </p:blipFill>
        <p:spPr>
          <a:xfrm>
            <a:off x="503997" y="1751480"/>
            <a:ext cx="363600" cy="363600"/>
          </a:xfrm>
          <a:prstGeom prst="rect">
            <a:avLst/>
          </a:prstGeom>
        </p:spPr>
      </p:pic>
      <p:sp>
        <p:nvSpPr>
          <p:cNvPr id="18"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all of</a:t>
            </a:r>
            <a:r>
              <a:rPr lang="en-US" sz="1100" b="0" kern="1200" baseline="0" dirty="0">
                <a:solidFill>
                  <a:schemeClr val="tx1"/>
                </a:solidFill>
                <a:latin typeface="Arial"/>
                <a:ea typeface="Arial Unicode MS" panose="020B0604020202020204" pitchFamily="34" charset="-128"/>
                <a:cs typeface="+mn-cs"/>
              </a:rPr>
              <a:t> SAP</a:t>
            </a:r>
            <a:endParaRPr lang="en-US" sz="1100" b="0" kern="1200" dirty="0">
              <a:solidFill>
                <a:schemeClr val="tx1"/>
              </a:solidFill>
              <a:latin typeface="Arial"/>
              <a:ea typeface="Arial Unicode MS" panose="020B0604020202020204" pitchFamily="34" charset="-128"/>
              <a:cs typeface="+mn-cs"/>
            </a:endParaRPr>
          </a:p>
        </p:txBody>
      </p:sp>
      <p:pic>
        <p:nvPicPr>
          <p:cNvPr id="19" name="SAP Hybris Logo"/>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bwMode="invGray">
          <a:xfrm>
            <a:off x="504000" y="504000"/>
            <a:ext cx="1100105" cy="216000"/>
          </a:xfrm>
          <a:prstGeom prst="rect">
            <a:avLst/>
          </a:prstGeom>
        </p:spPr>
      </p:pic>
    </p:spTree>
    <p:extLst>
      <p:ext uri="{BB962C8B-B14F-4D97-AF65-F5344CB8AC3E}">
        <p14:creationId xmlns:p14="http://schemas.microsoft.com/office/powerpoint/2010/main" val="451925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726714" y="5994000"/>
            <a:ext cx="1963636" cy="360000"/>
          </a:xfrm>
          <a:prstGeom prst="rect">
            <a:avLst/>
          </a:prstGeom>
        </p:spPr>
      </p:pic>
      <p:sp>
        <p:nvSpPr>
          <p:cNvPr id="12"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https://www.sap.com/corporate/de/legal/copyright.html</a:t>
            </a:r>
            <a:r>
              <a:rPr lang="de-DE" sz="800" kern="1200" noProof="0" dirty="0">
                <a:solidFill>
                  <a:schemeClr val="tx1"/>
                </a:solidFill>
                <a:effectLst/>
                <a:latin typeface="Arial"/>
                <a:ea typeface="+mn-ea"/>
                <a:cs typeface="+mn-cs"/>
              </a:rPr>
              <a:t>.</a:t>
            </a:r>
          </a:p>
        </p:txBody>
      </p:sp>
      <p:sp>
        <p:nvSpPr>
          <p:cNvPr id="13"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4" name="Plus Google com icon with link">
            <a:hlinkClick r:id="rId5"/>
          </p:cNvPr>
          <p:cNvPicPr>
            <a:picLocks noChangeAspect="1"/>
          </p:cNvPicPr>
          <p:nvPr userDrawn="1"/>
        </p:nvPicPr>
        <p:blipFill>
          <a:blip r:embed="rId6"/>
          <a:stretch>
            <a:fillRect/>
          </a:stretch>
        </p:blipFill>
        <p:spPr>
          <a:xfrm>
            <a:off x="2862557" y="1751480"/>
            <a:ext cx="363600" cy="363600"/>
          </a:xfrm>
          <a:prstGeom prst="rect">
            <a:avLst/>
          </a:prstGeom>
        </p:spPr>
      </p:pic>
      <p:pic>
        <p:nvPicPr>
          <p:cNvPr id="15" name="Linkedin icon with link" descr="Linkedin icon " title="Linkedin icon ">
            <a:hlinkClick r:id="rId7"/>
          </p:cNvPr>
          <p:cNvPicPr>
            <a:picLocks noChangeAspect="1"/>
          </p:cNvPicPr>
          <p:nvPr userDrawn="1"/>
        </p:nvPicPr>
        <p:blipFill>
          <a:blip r:embed="rId8"/>
          <a:stretch>
            <a:fillRect/>
          </a:stretch>
        </p:blipFill>
        <p:spPr>
          <a:xfrm>
            <a:off x="2273143" y="1751480"/>
            <a:ext cx="363600" cy="363600"/>
          </a:xfrm>
          <a:prstGeom prst="ellipse">
            <a:avLst/>
          </a:prstGeom>
        </p:spPr>
      </p:pic>
      <p:pic>
        <p:nvPicPr>
          <p:cNvPr id="16" name="YouTube icon with link">
            <a:hlinkClick r:id="rId9"/>
          </p:cNvPr>
          <p:cNvPicPr>
            <a:picLocks noChangeAspect="1"/>
          </p:cNvPicPr>
          <p:nvPr userDrawn="1"/>
        </p:nvPicPr>
        <p:blipFill rotWithShape="1">
          <a:blip r:embed="rId10">
            <a:extLst>
              <a:ext uri="{28A0092B-C50C-407E-A947-70E740481C1C}">
                <a14:useLocalDpi xmlns:a14="http://schemas.microsoft.com/office/drawing/2010/main"/>
              </a:ext>
            </a:extLst>
          </a:blip>
          <a:srcRect l="13793" t="1405" r="17847" b="2165"/>
          <a:stretch/>
        </p:blipFill>
        <p:spPr>
          <a:xfrm>
            <a:off x="1682827" y="1751480"/>
            <a:ext cx="364501" cy="363600"/>
          </a:xfrm>
          <a:prstGeom prst="ellipse">
            <a:avLst/>
          </a:prstGeom>
        </p:spPr>
      </p:pic>
      <p:pic>
        <p:nvPicPr>
          <p:cNvPr id="17" name="Twitter icon with link" descr="Twitter icon" title="Twitter icon">
            <a:hlinkClick r:id="rId11"/>
          </p:cNvPr>
          <p:cNvPicPr>
            <a:picLocks noChangeAspect="1"/>
          </p:cNvPicPr>
          <p:nvPr userDrawn="1"/>
        </p:nvPicPr>
        <p:blipFill>
          <a:blip r:embed="rId12"/>
          <a:stretch>
            <a:fillRect/>
          </a:stretch>
        </p:blipFill>
        <p:spPr>
          <a:xfrm>
            <a:off x="1093412" y="1751480"/>
            <a:ext cx="363600" cy="363600"/>
          </a:xfrm>
          <a:prstGeom prst="ellipse">
            <a:avLst/>
          </a:prstGeom>
        </p:spPr>
      </p:pic>
      <p:pic>
        <p:nvPicPr>
          <p:cNvPr id="18" name="Facebook icon with link">
            <a:hlinkClick r:id="rId13"/>
          </p:cNvPr>
          <p:cNvPicPr>
            <a:picLocks noChangeAspect="1"/>
          </p:cNvPicPr>
          <p:nvPr userDrawn="1"/>
        </p:nvPicPr>
        <p:blipFill>
          <a:blip r:embed="rId14">
            <a:extLst>
              <a:ext uri="{28A0092B-C50C-407E-A947-70E740481C1C}">
                <a14:useLocalDpi xmlns:a14="http://schemas.microsoft.com/office/drawing/2010/main"/>
              </a:ext>
            </a:extLst>
          </a:blip>
          <a:stretch>
            <a:fillRect/>
          </a:stretch>
        </p:blipFill>
        <p:spPr>
          <a:xfrm>
            <a:off x="503997" y="1751480"/>
            <a:ext cx="363600" cy="363600"/>
          </a:xfrm>
          <a:prstGeom prst="rect">
            <a:avLst/>
          </a:prstGeom>
        </p:spPr>
      </p:pic>
      <p:sp>
        <p:nvSpPr>
          <p:cNvPr id="19"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20" name="SAP Hybris Logo"/>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bwMode="invGray">
          <a:xfrm>
            <a:off x="504000" y="504000"/>
            <a:ext cx="1100105" cy="216000"/>
          </a:xfrm>
          <a:prstGeom prst="rect">
            <a:avLst/>
          </a:prstGeom>
        </p:spPr>
      </p:pic>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6921602" y="6217668"/>
            <a:ext cx="1963636"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Hybris Logo"/>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bwMode="invGray">
          <a:xfrm>
            <a:off x="288000" y="1880235"/>
            <a:ext cx="1100105" cy="216000"/>
          </a:xfrm>
          <a:prstGeom prst="rect">
            <a:avLst/>
          </a:prstGeom>
        </p:spPr>
      </p:pic>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5597" userDrawn="1">
          <p15:clr>
            <a:srgbClr val="FBAE40"/>
          </p15:clr>
        </p15:guide>
        <p15:guide id="7" orient="horz" pos="41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10"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Hybris Logo"/>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bwMode="invGray">
          <a:xfrm>
            <a:off x="288000" y="1880235"/>
            <a:ext cx="1100105" cy="216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pl-PL"/>
              <a:t>Kliknij ikonę, aby dodać obraz</a:t>
            </a:r>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ylko tytuł">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ytuł i teks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77"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55"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a:xfrm>
            <a:off x="288001" y="2706317"/>
            <a:ext cx="6531088" cy="997196"/>
          </a:xfrm>
        </p:spPr>
        <p:txBody>
          <a:bodyPr/>
          <a:lstStyle/>
          <a:p>
            <a:r>
              <a:rPr lang="en-US" dirty="0" err="1"/>
              <a:t>Devops</a:t>
            </a:r>
            <a:r>
              <a:rPr lang="en-US" dirty="0"/>
              <a:t> Community Chapter 2</a:t>
            </a:r>
            <a:br>
              <a:rPr lang="en-US" dirty="0"/>
            </a:br>
            <a:r>
              <a:rPr lang="en-US" dirty="0" err="1">
                <a:solidFill>
                  <a:schemeClr val="accent1"/>
                </a:solidFill>
              </a:rPr>
              <a:t>Czyli</a:t>
            </a:r>
            <a:r>
              <a:rPr lang="en-US" dirty="0">
                <a:solidFill>
                  <a:schemeClr val="accent1"/>
                </a:solidFill>
              </a:rPr>
              <a:t>: </a:t>
            </a:r>
            <a:r>
              <a:rPr lang="en-US" dirty="0" err="1">
                <a:solidFill>
                  <a:schemeClr val="accent1"/>
                </a:solidFill>
              </a:rPr>
              <a:t>jak</a:t>
            </a:r>
            <a:r>
              <a:rPr lang="en-US" dirty="0">
                <a:solidFill>
                  <a:schemeClr val="accent1"/>
                </a:solidFill>
              </a:rPr>
              <a:t> </a:t>
            </a:r>
            <a:r>
              <a:rPr lang="en-US" dirty="0" err="1">
                <a:solidFill>
                  <a:schemeClr val="accent1"/>
                </a:solidFill>
              </a:rPr>
              <a:t>przestałem</a:t>
            </a:r>
            <a:r>
              <a:rPr lang="en-US" dirty="0">
                <a:solidFill>
                  <a:schemeClr val="accent1"/>
                </a:solidFill>
              </a:rPr>
              <a:t> </a:t>
            </a:r>
            <a:r>
              <a:rPr lang="en-US" dirty="0" err="1">
                <a:solidFill>
                  <a:schemeClr val="accent1"/>
                </a:solidFill>
              </a:rPr>
              <a:t>klikać</a:t>
            </a:r>
            <a:r>
              <a:rPr lang="en-US" dirty="0">
                <a:solidFill>
                  <a:schemeClr val="accent1"/>
                </a:solidFill>
              </a:rPr>
              <a:t> I </a:t>
            </a:r>
            <a:r>
              <a:rPr lang="en-US" dirty="0" err="1">
                <a:solidFill>
                  <a:schemeClr val="accent1"/>
                </a:solidFill>
              </a:rPr>
              <a:t>pokochałem</a:t>
            </a:r>
            <a:r>
              <a:rPr lang="en-US" dirty="0">
                <a:solidFill>
                  <a:schemeClr val="accent1"/>
                </a:solidFill>
              </a:rPr>
              <a:t> </a:t>
            </a:r>
            <a:r>
              <a:rPr lang="en-US" dirty="0" err="1">
                <a:solidFill>
                  <a:schemeClr val="accent1"/>
                </a:solidFill>
              </a:rPr>
              <a:t>automatyzację</a:t>
            </a:r>
            <a:endParaRPr lang="de-DE" dirty="0">
              <a:solidFill>
                <a:schemeClr val="accent1"/>
              </a:solidFill>
            </a:endParaRPr>
          </a:p>
        </p:txBody>
      </p:sp>
      <p:pic>
        <p:nvPicPr>
          <p:cNvPr id="5" name="Pictogram" descr="Example of an pictogram" title="Pictogram for title slide"/>
          <p:cNvPicPr>
            <a:picLocks noGrp="1" noChangeAspect="1"/>
          </p:cNvPicPr>
          <p:nvPr>
            <p:ph type="pic" sz="quarter" idx="16"/>
          </p:nvPr>
        </p:nvPicPr>
        <p:blipFill>
          <a:blip r:embed="rId2">
            <a:extLst>
              <a:ext uri="{28A0092B-C50C-407E-A947-70E740481C1C}">
                <a14:useLocalDpi xmlns:a14="http://schemas.microsoft.com/office/drawing/2010/main"/>
              </a:ext>
            </a:extLst>
          </a:blip>
          <a:srcRect/>
          <a:stretch>
            <a:fillRect/>
          </a:stretch>
        </p:blipFill>
        <p:spPr bwMode="invGray"/>
      </p:pic>
      <p:sp>
        <p:nvSpPr>
          <p:cNvPr id="3" name="Podtytuł 2">
            <a:extLst>
              <a:ext uri="{FF2B5EF4-FFF2-40B4-BE49-F238E27FC236}">
                <a16:creationId xmlns:a16="http://schemas.microsoft.com/office/drawing/2014/main" id="{DFB30214-7BDA-324A-AE65-3C225272CD8D}"/>
              </a:ext>
            </a:extLst>
          </p:cNvPr>
          <p:cNvSpPr>
            <a:spLocks noGrp="1"/>
          </p:cNvSpPr>
          <p:nvPr>
            <p:ph type="subTitle" idx="1"/>
          </p:nvPr>
        </p:nvSpPr>
        <p:spPr/>
        <p:txBody>
          <a:bodyPr/>
          <a:lstStyle/>
          <a:p>
            <a:endParaRPr lang="pl-PL"/>
          </a:p>
        </p:txBody>
      </p:sp>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p:cNvSpPr>
            <a:spLocks noGrp="1"/>
          </p:cNvSpPr>
          <p:nvPr>
            <p:ph type="ctrTitle"/>
          </p:nvPr>
        </p:nvSpPr>
        <p:spPr/>
        <p:txBody>
          <a:bodyPr/>
          <a:lstStyle/>
          <a:p>
            <a:r>
              <a:rPr lang="en-US" dirty="0"/>
              <a:t>Lets </a:t>
            </a:r>
            <a:r>
              <a:rPr lang="en-US" dirty="0">
                <a:solidFill>
                  <a:schemeClr val="accent1"/>
                </a:solidFill>
              </a:rPr>
              <a:t>improve</a:t>
            </a:r>
            <a:r>
              <a:rPr lang="en-US" dirty="0"/>
              <a:t> the previous deployment – Rolling Release</a:t>
            </a:r>
          </a:p>
        </p:txBody>
      </p:sp>
    </p:spTree>
    <p:extLst>
      <p:ext uri="{BB962C8B-B14F-4D97-AF65-F5344CB8AC3E}">
        <p14:creationId xmlns:p14="http://schemas.microsoft.com/office/powerpoint/2010/main" val="854015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column 3"/>
          <p:cNvSpPr>
            <a:spLocks noGrp="1"/>
          </p:cNvSpPr>
          <p:nvPr>
            <p:ph type="body" sz="quarter" idx="13"/>
          </p:nvPr>
        </p:nvSpPr>
        <p:spPr/>
        <p:txBody>
          <a:bodyPr/>
          <a:lstStyle/>
          <a:p>
            <a:pPr lvl="0"/>
            <a:r>
              <a:rPr lang="en-US"/>
              <a:t>First level</a:t>
            </a:r>
          </a:p>
          <a:p>
            <a:pPr lvl="1"/>
            <a:r>
              <a:rPr lang="en-US"/>
              <a:t>Second level</a:t>
            </a:r>
          </a:p>
          <a:p>
            <a:pPr lvl="2"/>
            <a:r>
              <a:rPr lang="en-US"/>
              <a:t>Third level</a:t>
            </a:r>
            <a:endParaRPr lang="en-US" dirty="0"/>
          </a:p>
        </p:txBody>
      </p:sp>
      <p:sp>
        <p:nvSpPr>
          <p:cNvPr id="4" name="Text Placeholder column 2"/>
          <p:cNvSpPr>
            <a:spLocks noGrp="1"/>
          </p:cNvSpPr>
          <p:nvPr>
            <p:ph type="body" sz="quarter" idx="12"/>
          </p:nvPr>
        </p:nvSpPr>
        <p:spPr/>
        <p:txBody>
          <a:bodyPr/>
          <a:lstStyle/>
          <a:p>
            <a:pPr lvl="0"/>
            <a:r>
              <a:rPr lang="en-US"/>
              <a:t>First level</a:t>
            </a:r>
          </a:p>
          <a:p>
            <a:pPr lvl="1"/>
            <a:r>
              <a:rPr lang="en-US"/>
              <a:t>Second level</a:t>
            </a:r>
          </a:p>
          <a:p>
            <a:pPr lvl="2"/>
            <a:r>
              <a:rPr lang="en-US"/>
              <a:t>Third level</a:t>
            </a:r>
            <a:endParaRPr lang="en-US" dirty="0"/>
          </a:p>
        </p:txBody>
      </p:sp>
      <p:sp>
        <p:nvSpPr>
          <p:cNvPr id="3" name="Text Placeholder column 1"/>
          <p:cNvSpPr>
            <a:spLocks noGrp="1"/>
          </p:cNvSpPr>
          <p:nvPr>
            <p:ph type="body" sz="quarter" idx="10"/>
          </p:nvPr>
        </p:nvSpPr>
        <p:spPr/>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94846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column 2"/>
          <p:cNvSpPr>
            <a:spLocks noGrp="1"/>
          </p:cNvSpPr>
          <p:nvPr>
            <p:ph type="body" sz="quarter" idx="13"/>
          </p:nvPr>
        </p:nvSpPr>
        <p:spPr/>
        <p:txBody>
          <a:bodyPr/>
          <a:lstStyle/>
          <a:p>
            <a:pPr lvl="0"/>
            <a:r>
              <a:rPr lang="en-US" dirty="0"/>
              <a:t>First level</a:t>
            </a:r>
          </a:p>
          <a:p>
            <a:pPr lvl="1"/>
            <a:r>
              <a:rPr lang="en-US" dirty="0"/>
              <a:t>Second level</a:t>
            </a:r>
          </a:p>
        </p:txBody>
      </p:sp>
      <p:sp>
        <p:nvSpPr>
          <p:cNvPr id="16" name="Picture Placeholder 2" descr="Image placeholder right" title="Image placeholder"/>
          <p:cNvSpPr>
            <a:spLocks noGrp="1"/>
          </p:cNvSpPr>
          <p:nvPr>
            <p:ph type="pic" sz="quarter" idx="14"/>
          </p:nvPr>
        </p:nvSpPr>
        <p:spPr/>
      </p:sp>
      <p:sp>
        <p:nvSpPr>
          <p:cNvPr id="3" name="Text Placeholder column 1"/>
          <p:cNvSpPr>
            <a:spLocks noGrp="1"/>
          </p:cNvSpPr>
          <p:nvPr>
            <p:ph type="body" sz="quarter" idx="10"/>
          </p:nvPr>
        </p:nvSpPr>
        <p:spPr/>
        <p:txBody>
          <a:bodyPr/>
          <a:lstStyle/>
          <a:p>
            <a:pPr lvl="0"/>
            <a:r>
              <a:rPr lang="en-US" dirty="0"/>
              <a:t>First level</a:t>
            </a:r>
          </a:p>
          <a:p>
            <a:pPr lvl="1"/>
            <a:r>
              <a:rPr lang="en-US" dirty="0"/>
              <a:t>Second level</a:t>
            </a:r>
          </a:p>
        </p:txBody>
      </p:sp>
      <p:sp>
        <p:nvSpPr>
          <p:cNvPr id="15" name="Picture Placeholder 1" descr="Image placeholder left" title="Image placeholde"/>
          <p:cNvSpPr>
            <a:spLocks noGrp="1"/>
          </p:cNvSpPr>
          <p:nvPr>
            <p:ph type="pic" sz="quarter" idx="12"/>
          </p:nvPr>
        </p:nvSpPr>
        <p:spPr/>
      </p:sp>
      <p:sp>
        <p:nvSpPr>
          <p:cNvPr id="8" name="Title"/>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1504049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column 3"/>
          <p:cNvSpPr>
            <a:spLocks noGrp="1"/>
          </p:cNvSpPr>
          <p:nvPr>
            <p:ph type="body" sz="quarter" idx="13"/>
          </p:nvPr>
        </p:nvSpPr>
        <p:spPr/>
        <p:txBody>
          <a:bodyPr/>
          <a:lstStyle/>
          <a:p>
            <a:pPr lvl="0"/>
            <a:r>
              <a:rPr lang="en-US" dirty="0"/>
              <a:t>First level</a:t>
            </a:r>
          </a:p>
          <a:p>
            <a:pPr lvl="1"/>
            <a:r>
              <a:rPr lang="en-US" dirty="0"/>
              <a:t>Second level</a:t>
            </a:r>
          </a:p>
        </p:txBody>
      </p:sp>
      <p:sp>
        <p:nvSpPr>
          <p:cNvPr id="13" name="Picture Placeholder 3" descr="Image placeholder 3/3" title="Image placeholder 3/3"/>
          <p:cNvSpPr>
            <a:spLocks noGrp="1"/>
          </p:cNvSpPr>
          <p:nvPr>
            <p:ph type="pic" sz="quarter" idx="14"/>
          </p:nvPr>
        </p:nvSpPr>
        <p:spPr/>
      </p:sp>
      <p:sp>
        <p:nvSpPr>
          <p:cNvPr id="14" name="Text Placeholder column 2"/>
          <p:cNvSpPr>
            <a:spLocks noGrp="1"/>
          </p:cNvSpPr>
          <p:nvPr>
            <p:ph type="body" sz="quarter" idx="15"/>
          </p:nvPr>
        </p:nvSpPr>
        <p:spPr/>
        <p:txBody>
          <a:bodyPr/>
          <a:lstStyle/>
          <a:p>
            <a:pPr lvl="0"/>
            <a:r>
              <a:rPr lang="en-US" dirty="0"/>
              <a:t>First level</a:t>
            </a:r>
          </a:p>
          <a:p>
            <a:pPr lvl="1"/>
            <a:r>
              <a:rPr lang="en-US" dirty="0"/>
              <a:t>Second level</a:t>
            </a:r>
          </a:p>
        </p:txBody>
      </p:sp>
      <p:sp>
        <p:nvSpPr>
          <p:cNvPr id="15" name="Picture Placeholder 2" descr="Image placeholder 2/3" title="Image placeholder 2/3"/>
          <p:cNvSpPr>
            <a:spLocks noGrp="1"/>
          </p:cNvSpPr>
          <p:nvPr>
            <p:ph type="pic" sz="quarter" idx="16"/>
          </p:nvPr>
        </p:nvSpPr>
        <p:spPr/>
      </p:sp>
      <p:sp>
        <p:nvSpPr>
          <p:cNvPr id="10" name="Text Placeholder column 1"/>
          <p:cNvSpPr>
            <a:spLocks noGrp="1"/>
          </p:cNvSpPr>
          <p:nvPr>
            <p:ph type="body" sz="quarter" idx="10"/>
          </p:nvPr>
        </p:nvSpPr>
        <p:spPr/>
        <p:txBody>
          <a:bodyPr/>
          <a:lstStyle/>
          <a:p>
            <a:pPr lvl="0"/>
            <a:r>
              <a:rPr lang="en-US" dirty="0"/>
              <a:t>First level</a:t>
            </a:r>
          </a:p>
          <a:p>
            <a:pPr lvl="1"/>
            <a:r>
              <a:rPr lang="en-US" dirty="0"/>
              <a:t>Second level</a:t>
            </a:r>
          </a:p>
        </p:txBody>
      </p:sp>
      <p:sp>
        <p:nvSpPr>
          <p:cNvPr id="11" name="Picture Placeholder 1" descr="Image placeholder 1/3" title="Image placeholder 1/3"/>
          <p:cNvSpPr>
            <a:spLocks noGrp="1"/>
          </p:cNvSpPr>
          <p:nvPr>
            <p:ph type="pic" sz="quarter" idx="12"/>
          </p:nvPr>
        </p:nvSpPr>
        <p:spPr/>
      </p:sp>
      <p:sp>
        <p:nvSpPr>
          <p:cNvPr id="2" name="Title"/>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1175416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column 4"/>
          <p:cNvSpPr>
            <a:spLocks noGrp="1"/>
          </p:cNvSpPr>
          <p:nvPr>
            <p:ph type="body" sz="quarter" idx="13"/>
          </p:nvPr>
        </p:nvSpPr>
        <p:spPr/>
        <p:txBody>
          <a:bodyPr/>
          <a:lstStyle/>
          <a:p>
            <a:pPr lvl="0"/>
            <a:r>
              <a:rPr lang="en-US" dirty="0"/>
              <a:t>First level</a:t>
            </a:r>
          </a:p>
          <a:p>
            <a:pPr lvl="1"/>
            <a:r>
              <a:rPr lang="en-US" dirty="0"/>
              <a:t>Second level</a:t>
            </a:r>
          </a:p>
        </p:txBody>
      </p:sp>
      <p:sp>
        <p:nvSpPr>
          <p:cNvPr id="6" name="Picture Placeholder 4" descr="Image placeholder 4/4" title="Image placeholder 4/4"/>
          <p:cNvSpPr>
            <a:spLocks noGrp="1"/>
          </p:cNvSpPr>
          <p:nvPr>
            <p:ph type="pic" sz="quarter" idx="14"/>
          </p:nvPr>
        </p:nvSpPr>
        <p:spPr/>
      </p:sp>
      <p:sp>
        <p:nvSpPr>
          <p:cNvPr id="9" name="Text Placeholder column 3"/>
          <p:cNvSpPr>
            <a:spLocks noGrp="1"/>
          </p:cNvSpPr>
          <p:nvPr>
            <p:ph type="body" sz="quarter" idx="17"/>
          </p:nvPr>
        </p:nvSpPr>
        <p:spPr/>
        <p:txBody>
          <a:bodyPr/>
          <a:lstStyle/>
          <a:p>
            <a:pPr lvl="0"/>
            <a:r>
              <a:rPr lang="en-US" dirty="0"/>
              <a:t>First level</a:t>
            </a:r>
          </a:p>
          <a:p>
            <a:pPr lvl="1"/>
            <a:r>
              <a:rPr lang="en-US" dirty="0"/>
              <a:t>Second level</a:t>
            </a:r>
          </a:p>
        </p:txBody>
      </p:sp>
      <p:sp>
        <p:nvSpPr>
          <p:cNvPr id="10" name="Picture Placeholder 3" descr="Image placeholder 3/4" title="Image placeholder 3/4"/>
          <p:cNvSpPr>
            <a:spLocks noGrp="1"/>
          </p:cNvSpPr>
          <p:nvPr>
            <p:ph type="pic" sz="quarter" idx="18"/>
          </p:nvPr>
        </p:nvSpPr>
        <p:spPr/>
      </p:sp>
      <p:sp>
        <p:nvSpPr>
          <p:cNvPr id="7" name="Text Placeholder column 2"/>
          <p:cNvSpPr>
            <a:spLocks noGrp="1"/>
          </p:cNvSpPr>
          <p:nvPr>
            <p:ph type="body" sz="quarter" idx="15"/>
          </p:nvPr>
        </p:nvSpPr>
        <p:spPr/>
        <p:txBody>
          <a:bodyPr/>
          <a:lstStyle/>
          <a:p>
            <a:pPr lvl="0"/>
            <a:r>
              <a:rPr lang="en-US" dirty="0"/>
              <a:t>First level</a:t>
            </a:r>
          </a:p>
          <a:p>
            <a:pPr lvl="1"/>
            <a:r>
              <a:rPr lang="en-US" dirty="0"/>
              <a:t>Second level</a:t>
            </a:r>
          </a:p>
        </p:txBody>
      </p:sp>
      <p:sp>
        <p:nvSpPr>
          <p:cNvPr id="8" name="Picture Placeholder 2" descr="Image placeholder 2/4" title="Image placeholder 2/4"/>
          <p:cNvSpPr>
            <a:spLocks noGrp="1"/>
          </p:cNvSpPr>
          <p:nvPr>
            <p:ph type="pic" sz="quarter" idx="16"/>
          </p:nvPr>
        </p:nvSpPr>
        <p:spPr/>
      </p:sp>
      <p:sp>
        <p:nvSpPr>
          <p:cNvPr id="3" name="Text Placeholder column 1"/>
          <p:cNvSpPr>
            <a:spLocks noGrp="1"/>
          </p:cNvSpPr>
          <p:nvPr>
            <p:ph type="body" sz="quarter" idx="10"/>
          </p:nvPr>
        </p:nvSpPr>
        <p:spPr/>
        <p:txBody>
          <a:bodyPr/>
          <a:lstStyle/>
          <a:p>
            <a:pPr lvl="0"/>
            <a:r>
              <a:rPr lang="en-US" dirty="0"/>
              <a:t>First level</a:t>
            </a:r>
          </a:p>
          <a:p>
            <a:pPr lvl="1"/>
            <a:r>
              <a:rPr lang="en-US" dirty="0"/>
              <a:t>Second level</a:t>
            </a:r>
          </a:p>
        </p:txBody>
      </p:sp>
      <p:sp>
        <p:nvSpPr>
          <p:cNvPr id="4" name="Picture Placeholder 1" descr="Image placeholder 1/4" title="Image placeholder 1/4"/>
          <p:cNvSpPr>
            <a:spLocks noGrp="1"/>
          </p:cNvSpPr>
          <p:nvPr>
            <p:ph type="pic" sz="quarter" idx="12"/>
          </p:nvPr>
        </p:nvSpPr>
        <p:spPr/>
      </p:sp>
      <p:sp>
        <p:nvSpPr>
          <p:cNvPr id="2" name="Title"/>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3242553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2" name="Thank you"/>
          <p:cNvSpPr>
            <a:spLocks noGrp="1"/>
          </p:cNvSpPr>
          <p:nvPr>
            <p:ph type="ctrTitle"/>
          </p:nvPr>
        </p:nvSpPr>
        <p:spPr>
          <a:xfrm>
            <a:off x="504000" y="1467009"/>
            <a:ext cx="5593588" cy="923116"/>
          </a:xfrm>
        </p:spPr>
        <p:txBody>
          <a:bodyPr/>
          <a:lstStyle/>
          <a:p>
            <a:r>
              <a:rPr lang="en-US" dirty="0"/>
              <a:t>Thank you.</a:t>
            </a:r>
          </a:p>
        </p:txBody>
      </p:sp>
      <p:sp>
        <p:nvSpPr>
          <p:cNvPr id="6" name="Symbol zastępczy tekstu 5">
            <a:extLst>
              <a:ext uri="{FF2B5EF4-FFF2-40B4-BE49-F238E27FC236}">
                <a16:creationId xmlns:a16="http://schemas.microsoft.com/office/drawing/2014/main" id="{B9F96538-6E3B-AF47-A105-C842EE8D51AE}"/>
              </a:ext>
            </a:extLst>
          </p:cNvPr>
          <p:cNvSpPr>
            <a:spLocks noGrp="1"/>
          </p:cNvSpPr>
          <p:nvPr>
            <p:ph type="body" sz="quarter" idx="10"/>
          </p:nvPr>
        </p:nvSpPr>
        <p:spPr/>
        <p:txBody>
          <a:bodyPr/>
          <a:lstStyle/>
          <a:p>
            <a:endParaRPr lang="pl-PL"/>
          </a:p>
        </p:txBody>
      </p:sp>
    </p:spTree>
    <p:extLst>
      <p:ext uri="{BB962C8B-B14F-4D97-AF65-F5344CB8AC3E}">
        <p14:creationId xmlns:p14="http://schemas.microsoft.com/office/powerpoint/2010/main" val="1881851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p:txBody>
          <a:bodyPr/>
          <a:lstStyle/>
          <a:p>
            <a:r>
              <a:rPr lang="en-US" dirty="0"/>
              <a:t>Evolution of deployment mechanisms</a:t>
            </a:r>
          </a:p>
          <a:p>
            <a:pPr lvl="1"/>
            <a:r>
              <a:rPr lang="en-US" dirty="0"/>
              <a:t>From servers to containers</a:t>
            </a:r>
          </a:p>
          <a:p>
            <a:pPr lvl="1"/>
            <a:r>
              <a:rPr lang="en-US" dirty="0"/>
              <a:t>From containers, where?</a:t>
            </a:r>
          </a:p>
          <a:p>
            <a:r>
              <a:rPr lang="en-US" dirty="0"/>
              <a:t>Kubernetes automatization</a:t>
            </a:r>
          </a:p>
          <a:p>
            <a:pPr lvl="1"/>
            <a:r>
              <a:rPr lang="en-US" dirty="0"/>
              <a:t>Smarter deployments</a:t>
            </a:r>
          </a:p>
          <a:p>
            <a:pPr lvl="1"/>
            <a:r>
              <a:rPr lang="en-US" dirty="0"/>
              <a:t>Autoscaling</a:t>
            </a:r>
          </a:p>
          <a:p>
            <a:r>
              <a:rPr lang="en-US" dirty="0"/>
              <a:t>Helm – deploying simple</a:t>
            </a:r>
          </a:p>
          <a:p>
            <a:pPr lvl="1"/>
            <a:r>
              <a:rPr lang="en-US" dirty="0"/>
              <a:t>How to automate the automat?</a:t>
            </a:r>
          </a:p>
        </p:txBody>
      </p:sp>
      <p:sp>
        <p:nvSpPr>
          <p:cNvPr id="2" name="Agenda"/>
          <p:cNvSpPr>
            <a:spLocks noGrp="1"/>
          </p:cNvSpPr>
          <p:nvPr>
            <p:ph type="title"/>
          </p:nvPr>
        </p:nvSpPr>
        <p:spPr/>
        <p:txBody>
          <a:bodyPr/>
          <a:lstStyle/>
          <a:p>
            <a:r>
              <a:rPr lang="en-US" dirty="0"/>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p:txBody>
          <a:bodyPr/>
          <a:lstStyle/>
          <a:p>
            <a:r>
              <a:rPr lang="en-US" dirty="0"/>
              <a:t>Divider </a:t>
            </a:r>
            <a:r>
              <a:rPr lang="en-US" dirty="0">
                <a:solidFill>
                  <a:schemeClr val="accent1"/>
                </a:solidFill>
              </a:rPr>
              <a:t>page</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extLst>
              <a:ext uri="{28A0092B-C50C-407E-A947-70E740481C1C}">
                <a14:useLocalDpi xmlns:a14="http://schemas.microsoft.com/office/drawing/2010/main"/>
              </a:ext>
            </a:extLst>
          </a:blip>
          <a:srcRect t="3112" b="3112"/>
          <a:stretch>
            <a:fillRect/>
          </a:stretch>
        </p:blipFill>
        <p:spPr bwMode="invGray">
          <a:xfrm>
            <a:off x="0" y="3427200"/>
            <a:ext cx="12195175" cy="3430800"/>
          </a:xfrm>
        </p:spPr>
      </p:pic>
    </p:spTree>
    <p:extLst>
      <p:ext uri="{BB962C8B-B14F-4D97-AF65-F5344CB8AC3E}">
        <p14:creationId xmlns:p14="http://schemas.microsoft.com/office/powerpoint/2010/main" val="1515423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a:xfrm>
            <a:off x="504001" y="504000"/>
            <a:ext cx="11186476" cy="369332"/>
          </a:xfrm>
        </p:spPr>
        <p:txBody>
          <a:bodyPr/>
          <a:lstStyle/>
          <a:p>
            <a:r>
              <a:rPr lang="en-US" dirty="0"/>
              <a:t>Info - Adam</a:t>
            </a:r>
          </a:p>
        </p:txBody>
      </p:sp>
    </p:spTree>
    <p:extLst>
      <p:ext uri="{BB962C8B-B14F-4D97-AF65-F5344CB8AC3E}">
        <p14:creationId xmlns:p14="http://schemas.microsoft.com/office/powerpoint/2010/main" val="3602749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p:txBody>
          <a:bodyPr/>
          <a:lstStyle/>
          <a:p>
            <a:r>
              <a:rPr lang="en-US" dirty="0">
                <a:solidFill>
                  <a:schemeClr val="accent1"/>
                </a:solidFill>
              </a:rPr>
              <a:t>Smarter</a:t>
            </a:r>
            <a:r>
              <a:rPr lang="en-US" dirty="0"/>
              <a:t> deployments in Kubernetes</a:t>
            </a:r>
          </a:p>
        </p:txBody>
      </p:sp>
      <p:pic>
        <p:nvPicPr>
          <p:cNvPr id="6" name="Illustration" descr="Example of an illustration " title="Illustration for divider page"/>
          <p:cNvPicPr>
            <a:picLocks noGrp="1" noChangeAspect="1"/>
          </p:cNvPicPr>
          <p:nvPr>
            <p:ph type="pic" sz="quarter" idx="12"/>
          </p:nvPr>
        </p:nvPicPr>
        <p:blipFill>
          <a:blip r:embed="rId2">
            <a:extLst>
              <a:ext uri="{28A0092B-C50C-407E-A947-70E740481C1C}">
                <a14:useLocalDpi xmlns:a14="http://schemas.microsoft.com/office/drawing/2010/main"/>
              </a:ext>
            </a:extLst>
          </a:blip>
          <a:srcRect t="3112" b="3112"/>
          <a:stretch>
            <a:fillRect/>
          </a:stretch>
        </p:blipFill>
        <p:spPr bwMode="invGray">
          <a:xfrm>
            <a:off x="0" y="3427200"/>
            <a:ext cx="12195175" cy="3430800"/>
          </a:xfrm>
        </p:spPr>
      </p:pic>
    </p:spTree>
    <p:extLst>
      <p:ext uri="{BB962C8B-B14F-4D97-AF65-F5344CB8AC3E}">
        <p14:creationId xmlns:p14="http://schemas.microsoft.com/office/powerpoint/2010/main" val="3329515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a:xfrm>
            <a:off x="504001" y="504000"/>
            <a:ext cx="11186476" cy="369332"/>
          </a:xfrm>
        </p:spPr>
        <p:txBody>
          <a:bodyPr/>
          <a:lstStyle/>
          <a:p>
            <a:r>
              <a:rPr lang="en-US" dirty="0" err="1"/>
              <a:t>Slajdy</a:t>
            </a:r>
            <a:r>
              <a:rPr lang="en-US" dirty="0"/>
              <a:t> od </a:t>
            </a:r>
            <a:r>
              <a:rPr lang="en-US" dirty="0" err="1"/>
              <a:t>Tomków</a:t>
            </a:r>
            <a:endParaRPr lang="en-US" sz="2000" b="0" dirty="0"/>
          </a:p>
        </p:txBody>
      </p:sp>
    </p:spTree>
    <p:extLst>
      <p:ext uri="{BB962C8B-B14F-4D97-AF65-F5344CB8AC3E}">
        <p14:creationId xmlns:p14="http://schemas.microsoft.com/office/powerpoint/2010/main" val="42108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p:txBody>
          <a:bodyPr/>
          <a:lstStyle/>
          <a:p>
            <a:r>
              <a:rPr lang="en-US" dirty="0">
                <a:solidFill>
                  <a:schemeClr val="accent1"/>
                </a:solidFill>
              </a:rPr>
              <a:t>Helm </a:t>
            </a:r>
            <a:r>
              <a:rPr lang="en-US" dirty="0"/>
              <a:t>– The package manager for Kubernetes</a:t>
            </a:r>
          </a:p>
        </p:txBody>
      </p:sp>
      <p:pic>
        <p:nvPicPr>
          <p:cNvPr id="6" name="Illustration" descr="Example of an illustration " title="Illustration for divider page"/>
          <p:cNvPicPr>
            <a:picLocks noGrp="1" noChangeAspect="1"/>
          </p:cNvPicPr>
          <p:nvPr>
            <p:ph type="pic" sz="quarter" idx="12"/>
          </p:nvPr>
        </p:nvPicPr>
        <p:blipFill>
          <a:blip r:embed="rId2">
            <a:extLst>
              <a:ext uri="{28A0092B-C50C-407E-A947-70E740481C1C}">
                <a14:useLocalDpi xmlns:a14="http://schemas.microsoft.com/office/drawing/2010/main"/>
              </a:ext>
            </a:extLst>
          </a:blip>
          <a:srcRect t="3112" b="3112"/>
          <a:stretch>
            <a:fillRect/>
          </a:stretch>
        </p:blipFill>
        <p:spPr bwMode="invGray">
          <a:xfrm>
            <a:off x="0" y="3427200"/>
            <a:ext cx="12195175" cy="3430800"/>
          </a:xfrm>
        </p:spPr>
      </p:pic>
    </p:spTree>
    <p:extLst>
      <p:ext uri="{BB962C8B-B14F-4D97-AF65-F5344CB8AC3E}">
        <p14:creationId xmlns:p14="http://schemas.microsoft.com/office/powerpoint/2010/main" val="1160188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p:cNvSpPr>
            <a:spLocks noGrp="1"/>
          </p:cNvSpPr>
          <p:nvPr>
            <p:ph type="body" sz="quarter" idx="11"/>
          </p:nvPr>
        </p:nvSpPr>
        <p:spPr>
          <a:xfrm>
            <a:off x="504001" y="1308715"/>
            <a:ext cx="7092000" cy="4716000"/>
          </a:xfrm>
        </p:spPr>
        <p:txBody>
          <a:bodyPr/>
          <a:lstStyle/>
          <a:p>
            <a:pPr lvl="0"/>
            <a:r>
              <a:rPr lang="pl-PL" dirty="0"/>
              <a:t>„ </a:t>
            </a:r>
            <a:r>
              <a:rPr lang="pl-PL" dirty="0" err="1"/>
              <a:t>Helm</a:t>
            </a:r>
            <a:r>
              <a:rPr lang="pl-PL" dirty="0"/>
              <a:t> </a:t>
            </a:r>
            <a:r>
              <a:rPr lang="pl-PL" dirty="0" err="1"/>
              <a:t>is</a:t>
            </a:r>
            <a:r>
              <a:rPr lang="pl-PL" dirty="0"/>
              <a:t> a </a:t>
            </a:r>
            <a:r>
              <a:rPr lang="pl-PL" dirty="0" err="1"/>
              <a:t>tool</a:t>
            </a:r>
            <a:r>
              <a:rPr lang="pl-PL" dirty="0"/>
              <a:t> </a:t>
            </a:r>
            <a:r>
              <a:rPr lang="pl-PL" dirty="0" err="1"/>
              <a:t>that</a:t>
            </a:r>
            <a:r>
              <a:rPr lang="pl-PL" dirty="0"/>
              <a:t> </a:t>
            </a:r>
            <a:r>
              <a:rPr lang="pl-PL" dirty="0" err="1"/>
              <a:t>streamlines</a:t>
            </a:r>
            <a:r>
              <a:rPr lang="pl-PL" dirty="0"/>
              <a:t> </a:t>
            </a:r>
            <a:r>
              <a:rPr lang="pl-PL" dirty="0" err="1"/>
              <a:t>installing</a:t>
            </a:r>
            <a:r>
              <a:rPr lang="pl-PL" dirty="0"/>
              <a:t> and </a:t>
            </a:r>
            <a:r>
              <a:rPr lang="pl-PL" dirty="0" err="1"/>
              <a:t>managing</a:t>
            </a:r>
            <a:r>
              <a:rPr lang="pl-PL" dirty="0"/>
              <a:t> </a:t>
            </a:r>
            <a:r>
              <a:rPr lang="pl-PL" dirty="0" err="1"/>
              <a:t>Kubernetes</a:t>
            </a:r>
            <a:r>
              <a:rPr lang="pl-PL" dirty="0"/>
              <a:t> </a:t>
            </a:r>
            <a:r>
              <a:rPr lang="pl-PL" dirty="0" err="1"/>
              <a:t>applications</a:t>
            </a:r>
            <a:r>
              <a:rPr lang="pl-PL" dirty="0"/>
              <a:t>. </a:t>
            </a:r>
            <a:r>
              <a:rPr lang="pl-PL" dirty="0" err="1"/>
              <a:t>Think</a:t>
            </a:r>
            <a:r>
              <a:rPr lang="pl-PL" dirty="0"/>
              <a:t> of </a:t>
            </a:r>
            <a:r>
              <a:rPr lang="pl-PL" dirty="0" err="1"/>
              <a:t>it</a:t>
            </a:r>
            <a:r>
              <a:rPr lang="pl-PL" dirty="0"/>
              <a:t> </a:t>
            </a:r>
            <a:r>
              <a:rPr lang="pl-PL" dirty="0" err="1"/>
              <a:t>like</a:t>
            </a:r>
            <a:r>
              <a:rPr lang="pl-PL" dirty="0"/>
              <a:t> </a:t>
            </a:r>
            <a:r>
              <a:rPr lang="pl-PL" dirty="0" err="1"/>
              <a:t>apt</a:t>
            </a:r>
            <a:r>
              <a:rPr lang="pl-PL" dirty="0"/>
              <a:t>/</a:t>
            </a:r>
            <a:r>
              <a:rPr lang="pl-PL" dirty="0" err="1"/>
              <a:t>yum</a:t>
            </a:r>
            <a:r>
              <a:rPr lang="pl-PL" dirty="0"/>
              <a:t>/</a:t>
            </a:r>
            <a:r>
              <a:rPr lang="pl-PL" dirty="0" err="1"/>
              <a:t>homebrew</a:t>
            </a:r>
            <a:r>
              <a:rPr lang="pl-PL" dirty="0"/>
              <a:t> for </a:t>
            </a:r>
            <a:r>
              <a:rPr lang="pl-PL" dirty="0" err="1"/>
              <a:t>Kubernetes</a:t>
            </a:r>
            <a:r>
              <a:rPr lang="pl-PL" dirty="0"/>
              <a:t>.”</a:t>
            </a:r>
          </a:p>
          <a:p>
            <a:pPr marL="342900" indent="-342900">
              <a:buFont typeface="Arial" panose="020B0604020202020204" pitchFamily="34" charset="0"/>
              <a:buChar char="•"/>
            </a:pPr>
            <a:r>
              <a:rPr lang="pl-PL" dirty="0" err="1"/>
              <a:t>Helm</a:t>
            </a:r>
            <a:r>
              <a:rPr lang="pl-PL" dirty="0"/>
              <a:t> </a:t>
            </a:r>
            <a:r>
              <a:rPr lang="pl-PL" dirty="0" err="1"/>
              <a:t>has</a:t>
            </a:r>
            <a:r>
              <a:rPr lang="pl-PL" dirty="0"/>
              <a:t> </a:t>
            </a:r>
            <a:r>
              <a:rPr lang="pl-PL" dirty="0" err="1"/>
              <a:t>two</a:t>
            </a:r>
            <a:r>
              <a:rPr lang="pl-PL" dirty="0"/>
              <a:t> </a:t>
            </a:r>
            <a:r>
              <a:rPr lang="pl-PL" dirty="0" err="1"/>
              <a:t>parts</a:t>
            </a:r>
            <a:r>
              <a:rPr lang="pl-PL" dirty="0"/>
              <a:t>: a </a:t>
            </a:r>
            <a:r>
              <a:rPr lang="pl-PL" dirty="0" err="1"/>
              <a:t>client</a:t>
            </a:r>
            <a:r>
              <a:rPr lang="pl-PL" dirty="0"/>
              <a:t> (</a:t>
            </a:r>
            <a:r>
              <a:rPr lang="pl-PL" dirty="0" err="1">
                <a:solidFill>
                  <a:schemeClr val="accent1"/>
                </a:solidFill>
              </a:rPr>
              <a:t>helm</a:t>
            </a:r>
            <a:r>
              <a:rPr lang="pl-PL" dirty="0"/>
              <a:t>) and a </a:t>
            </a:r>
            <a:r>
              <a:rPr lang="pl-PL" dirty="0" err="1"/>
              <a:t>server</a:t>
            </a:r>
            <a:r>
              <a:rPr lang="pl-PL" dirty="0"/>
              <a:t> (</a:t>
            </a:r>
            <a:r>
              <a:rPr lang="pl-PL" dirty="0" err="1">
                <a:solidFill>
                  <a:schemeClr val="accent1"/>
                </a:solidFill>
              </a:rPr>
              <a:t>tiller</a:t>
            </a:r>
            <a:r>
              <a:rPr lang="pl-PL" dirty="0"/>
              <a:t>)</a:t>
            </a:r>
          </a:p>
          <a:p>
            <a:pPr marL="342900" indent="-342900">
              <a:buFont typeface="Arial" panose="020B0604020202020204" pitchFamily="34" charset="0"/>
              <a:buChar char="•"/>
            </a:pPr>
            <a:r>
              <a:rPr lang="pl-PL" dirty="0" err="1"/>
              <a:t>Tiller</a:t>
            </a:r>
            <a:r>
              <a:rPr lang="pl-PL" dirty="0"/>
              <a:t> </a:t>
            </a:r>
            <a:r>
              <a:rPr lang="pl-PL" dirty="0" err="1"/>
              <a:t>runs</a:t>
            </a:r>
            <a:r>
              <a:rPr lang="pl-PL" dirty="0"/>
              <a:t> </a:t>
            </a:r>
            <a:r>
              <a:rPr lang="pl-PL" dirty="0" err="1"/>
              <a:t>inside</a:t>
            </a:r>
            <a:r>
              <a:rPr lang="pl-PL" dirty="0"/>
              <a:t> of </a:t>
            </a:r>
            <a:r>
              <a:rPr lang="pl-PL" dirty="0" err="1"/>
              <a:t>your</a:t>
            </a:r>
            <a:r>
              <a:rPr lang="pl-PL" dirty="0"/>
              <a:t> </a:t>
            </a:r>
            <a:r>
              <a:rPr lang="pl-PL" dirty="0" err="1"/>
              <a:t>Kubernetes</a:t>
            </a:r>
            <a:r>
              <a:rPr lang="pl-PL" dirty="0"/>
              <a:t> </a:t>
            </a:r>
            <a:r>
              <a:rPr lang="pl-PL" dirty="0" err="1"/>
              <a:t>cluster</a:t>
            </a:r>
            <a:r>
              <a:rPr lang="pl-PL" dirty="0"/>
              <a:t>, and </a:t>
            </a:r>
            <a:r>
              <a:rPr lang="pl-PL" dirty="0" err="1"/>
              <a:t>manages</a:t>
            </a:r>
            <a:r>
              <a:rPr lang="pl-PL" dirty="0"/>
              <a:t> </a:t>
            </a:r>
            <a:r>
              <a:rPr lang="pl-PL" dirty="0" err="1">
                <a:solidFill>
                  <a:schemeClr val="accent1"/>
                </a:solidFill>
              </a:rPr>
              <a:t>releases</a:t>
            </a:r>
            <a:r>
              <a:rPr lang="pl-PL" dirty="0"/>
              <a:t> (</a:t>
            </a:r>
            <a:r>
              <a:rPr lang="pl-PL" dirty="0" err="1"/>
              <a:t>installations</a:t>
            </a:r>
            <a:r>
              <a:rPr lang="pl-PL" dirty="0"/>
              <a:t>) of </a:t>
            </a:r>
            <a:r>
              <a:rPr lang="pl-PL" dirty="0" err="1"/>
              <a:t>your</a:t>
            </a:r>
            <a:r>
              <a:rPr lang="pl-PL" dirty="0"/>
              <a:t> </a:t>
            </a:r>
            <a:r>
              <a:rPr lang="pl-PL" dirty="0" err="1"/>
              <a:t>charts</a:t>
            </a:r>
            <a:r>
              <a:rPr lang="pl-PL" dirty="0"/>
              <a:t>.</a:t>
            </a:r>
          </a:p>
          <a:p>
            <a:pPr marL="342900" indent="-342900">
              <a:buFont typeface="Arial" panose="020B0604020202020204" pitchFamily="34" charset="0"/>
              <a:buChar char="•"/>
            </a:pPr>
            <a:r>
              <a:rPr lang="pl-PL" dirty="0" err="1">
                <a:solidFill>
                  <a:schemeClr val="accent1"/>
                </a:solidFill>
              </a:rPr>
              <a:t>Helm</a:t>
            </a:r>
            <a:r>
              <a:rPr lang="pl-PL" dirty="0"/>
              <a:t> </a:t>
            </a:r>
            <a:r>
              <a:rPr lang="pl-PL" dirty="0" err="1"/>
              <a:t>runs</a:t>
            </a:r>
            <a:r>
              <a:rPr lang="pl-PL" dirty="0"/>
              <a:t> on </a:t>
            </a:r>
            <a:r>
              <a:rPr lang="pl-PL" dirty="0" err="1"/>
              <a:t>your</a:t>
            </a:r>
            <a:r>
              <a:rPr lang="pl-PL" dirty="0"/>
              <a:t> laptop, CI/CD, </a:t>
            </a:r>
            <a:r>
              <a:rPr lang="pl-PL" dirty="0" err="1"/>
              <a:t>or</a:t>
            </a:r>
            <a:r>
              <a:rPr lang="pl-PL" dirty="0"/>
              <a:t> </a:t>
            </a:r>
            <a:r>
              <a:rPr lang="pl-PL" dirty="0" err="1"/>
              <a:t>wherever</a:t>
            </a:r>
            <a:r>
              <a:rPr lang="pl-PL" dirty="0"/>
              <a:t> </a:t>
            </a:r>
            <a:r>
              <a:rPr lang="pl-PL" dirty="0" err="1"/>
              <a:t>you</a:t>
            </a:r>
            <a:r>
              <a:rPr lang="pl-PL" dirty="0"/>
              <a:t> want </a:t>
            </a:r>
            <a:r>
              <a:rPr lang="pl-PL" dirty="0" err="1"/>
              <a:t>it</a:t>
            </a:r>
            <a:r>
              <a:rPr lang="pl-PL" dirty="0"/>
              <a:t> to run.</a:t>
            </a:r>
          </a:p>
          <a:p>
            <a:pPr marL="342900" lvl="0" indent="-342900">
              <a:buFont typeface="Arial" panose="020B0604020202020204" pitchFamily="34" charset="0"/>
              <a:buChar char="•"/>
            </a:pPr>
            <a:r>
              <a:rPr lang="pl-PL" dirty="0" err="1"/>
              <a:t>Charts</a:t>
            </a:r>
            <a:r>
              <a:rPr lang="pl-PL" dirty="0"/>
              <a:t> </a:t>
            </a:r>
            <a:r>
              <a:rPr lang="pl-PL" dirty="0" err="1"/>
              <a:t>are</a:t>
            </a:r>
            <a:r>
              <a:rPr lang="pl-PL" dirty="0"/>
              <a:t> </a:t>
            </a:r>
            <a:r>
              <a:rPr lang="pl-PL" dirty="0" err="1"/>
              <a:t>Helm</a:t>
            </a:r>
            <a:r>
              <a:rPr lang="pl-PL" dirty="0"/>
              <a:t> </a:t>
            </a:r>
            <a:r>
              <a:rPr lang="pl-PL" dirty="0" err="1"/>
              <a:t>packages</a:t>
            </a:r>
            <a:r>
              <a:rPr lang="pl-PL" dirty="0"/>
              <a:t> </a:t>
            </a:r>
            <a:r>
              <a:rPr lang="pl-PL" dirty="0" err="1"/>
              <a:t>that</a:t>
            </a:r>
            <a:r>
              <a:rPr lang="pl-PL" dirty="0"/>
              <a:t> </a:t>
            </a:r>
            <a:r>
              <a:rPr lang="pl-PL" dirty="0" err="1"/>
              <a:t>contain</a:t>
            </a:r>
            <a:r>
              <a:rPr lang="pl-PL" dirty="0"/>
              <a:t> </a:t>
            </a:r>
            <a:r>
              <a:rPr lang="pl-PL" dirty="0" err="1"/>
              <a:t>at</a:t>
            </a:r>
            <a:r>
              <a:rPr lang="pl-PL" dirty="0"/>
              <a:t> </a:t>
            </a:r>
            <a:r>
              <a:rPr lang="pl-PL" dirty="0" err="1"/>
              <a:t>least</a:t>
            </a:r>
            <a:r>
              <a:rPr lang="pl-PL" dirty="0"/>
              <a:t> </a:t>
            </a:r>
            <a:r>
              <a:rPr lang="pl-PL" dirty="0" err="1"/>
              <a:t>two</a:t>
            </a:r>
            <a:r>
              <a:rPr lang="pl-PL" dirty="0"/>
              <a:t> </a:t>
            </a:r>
            <a:r>
              <a:rPr lang="pl-PL" dirty="0" err="1"/>
              <a:t>things</a:t>
            </a:r>
            <a:r>
              <a:rPr lang="pl-PL" dirty="0"/>
              <a:t>:</a:t>
            </a:r>
          </a:p>
          <a:p>
            <a:pPr marL="522864" lvl="1" indent="-342900">
              <a:buFont typeface="Arial" panose="020B0604020202020204" pitchFamily="34" charset="0"/>
              <a:buChar char="•"/>
            </a:pPr>
            <a:r>
              <a:rPr lang="pl-PL" dirty="0"/>
              <a:t>A </a:t>
            </a:r>
            <a:r>
              <a:rPr lang="pl-PL" dirty="0" err="1"/>
              <a:t>description</a:t>
            </a:r>
            <a:r>
              <a:rPr lang="pl-PL" dirty="0"/>
              <a:t> of the </a:t>
            </a:r>
            <a:r>
              <a:rPr lang="pl-PL" dirty="0" err="1"/>
              <a:t>package</a:t>
            </a:r>
            <a:r>
              <a:rPr lang="pl-PL" dirty="0"/>
              <a:t> (</a:t>
            </a:r>
            <a:r>
              <a:rPr lang="pl-PL" dirty="0" err="1">
                <a:solidFill>
                  <a:schemeClr val="accent1"/>
                </a:solidFill>
              </a:rPr>
              <a:t>Chart.yaml</a:t>
            </a:r>
            <a:r>
              <a:rPr lang="pl-PL" dirty="0"/>
              <a:t>)</a:t>
            </a:r>
          </a:p>
          <a:p>
            <a:pPr marL="522864" lvl="1" indent="-342900">
              <a:buFont typeface="Arial" panose="020B0604020202020204" pitchFamily="34" charset="0"/>
              <a:buChar char="•"/>
            </a:pPr>
            <a:r>
              <a:rPr lang="pl-PL" dirty="0"/>
              <a:t>One </a:t>
            </a:r>
            <a:r>
              <a:rPr lang="pl-PL" dirty="0" err="1"/>
              <a:t>or</a:t>
            </a:r>
            <a:r>
              <a:rPr lang="pl-PL" dirty="0"/>
              <a:t> </a:t>
            </a:r>
            <a:r>
              <a:rPr lang="pl-PL" dirty="0" err="1"/>
              <a:t>more</a:t>
            </a:r>
            <a:r>
              <a:rPr lang="pl-PL" dirty="0"/>
              <a:t> </a:t>
            </a:r>
            <a:r>
              <a:rPr lang="pl-PL" dirty="0" err="1"/>
              <a:t>templates</a:t>
            </a:r>
            <a:r>
              <a:rPr lang="pl-PL" dirty="0"/>
              <a:t>, </a:t>
            </a:r>
            <a:r>
              <a:rPr lang="pl-PL" dirty="0" err="1"/>
              <a:t>which</a:t>
            </a:r>
            <a:r>
              <a:rPr lang="pl-PL" dirty="0"/>
              <a:t> </a:t>
            </a:r>
            <a:r>
              <a:rPr lang="pl-PL" dirty="0" err="1"/>
              <a:t>contain</a:t>
            </a:r>
            <a:r>
              <a:rPr lang="pl-PL" dirty="0"/>
              <a:t> </a:t>
            </a:r>
            <a:r>
              <a:rPr lang="pl-PL" dirty="0" err="1"/>
              <a:t>Kubernetes</a:t>
            </a:r>
            <a:r>
              <a:rPr lang="pl-PL" dirty="0"/>
              <a:t> manifest </a:t>
            </a:r>
            <a:r>
              <a:rPr lang="pl-PL" dirty="0" err="1"/>
              <a:t>files</a:t>
            </a:r>
            <a:endParaRPr lang="en-US" dirty="0"/>
          </a:p>
        </p:txBody>
      </p:sp>
      <p:sp>
        <p:nvSpPr>
          <p:cNvPr id="2" name="Title"/>
          <p:cNvSpPr>
            <a:spLocks noGrp="1"/>
          </p:cNvSpPr>
          <p:nvPr>
            <p:ph type="title"/>
          </p:nvPr>
        </p:nvSpPr>
        <p:spPr/>
        <p:txBody>
          <a:bodyPr/>
          <a:lstStyle/>
          <a:p>
            <a:r>
              <a:rPr lang="en-US" dirty="0"/>
              <a:t>What is Helm?</a:t>
            </a:r>
          </a:p>
        </p:txBody>
      </p:sp>
      <p:pic>
        <p:nvPicPr>
          <p:cNvPr id="10" name="Grafika 9">
            <a:extLst>
              <a:ext uri="{FF2B5EF4-FFF2-40B4-BE49-F238E27FC236}">
                <a16:creationId xmlns:a16="http://schemas.microsoft.com/office/drawing/2014/main" id="{20927F37-BA76-3E4D-9275-DA88DF643A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33490" y="873332"/>
            <a:ext cx="4094411" cy="4226490"/>
          </a:xfrm>
          <a:prstGeom prst="rect">
            <a:avLst/>
          </a:prstGeom>
        </p:spPr>
      </p:pic>
    </p:spTree>
    <p:extLst>
      <p:ext uri="{BB962C8B-B14F-4D97-AF65-F5344CB8AC3E}">
        <p14:creationId xmlns:p14="http://schemas.microsoft.com/office/powerpoint/2010/main" val="2468716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p:cNvSpPr>
            <a:spLocks noGrp="1"/>
          </p:cNvSpPr>
          <p:nvPr>
            <p:ph type="body" sz="quarter" idx="11"/>
          </p:nvPr>
        </p:nvSpPr>
        <p:spPr/>
        <p:txBody>
          <a:bodyPr/>
          <a:lstStyle/>
          <a:p>
            <a:pPr lvl="0"/>
            <a:r>
              <a:rPr lang="en-US" dirty="0" err="1">
                <a:solidFill>
                  <a:schemeClr val="accent1"/>
                </a:solidFill>
              </a:rPr>
              <a:t>Chart.yaml</a:t>
            </a:r>
            <a:r>
              <a:rPr lang="en-US" dirty="0"/>
              <a:t> – Metadata of the chart (name, version, maintainers)</a:t>
            </a:r>
          </a:p>
          <a:p>
            <a:pPr lvl="0"/>
            <a:r>
              <a:rPr lang="en-US" dirty="0">
                <a:solidFill>
                  <a:schemeClr val="accent1"/>
                </a:solidFill>
              </a:rPr>
              <a:t>Charts directory </a:t>
            </a:r>
            <a:r>
              <a:rPr lang="en-US" dirty="0"/>
              <a:t>– Your local dependencies </a:t>
            </a:r>
          </a:p>
          <a:p>
            <a:pPr lvl="0"/>
            <a:r>
              <a:rPr lang="en-US" dirty="0">
                <a:solidFill>
                  <a:schemeClr val="accent1"/>
                </a:solidFill>
              </a:rPr>
              <a:t>Templates directory </a:t>
            </a:r>
            <a:r>
              <a:rPr lang="en-US" dirty="0"/>
              <a:t>– Your code: </a:t>
            </a:r>
            <a:r>
              <a:rPr lang="en-US" dirty="0" err="1"/>
              <a:t>kubernetes</a:t>
            </a:r>
            <a:r>
              <a:rPr lang="en-US" dirty="0"/>
              <a:t> manifests + go based templates </a:t>
            </a:r>
          </a:p>
          <a:p>
            <a:pPr lvl="0"/>
            <a:r>
              <a:rPr lang="en-US" dirty="0" err="1">
                <a:solidFill>
                  <a:schemeClr val="accent1"/>
                </a:solidFill>
              </a:rPr>
              <a:t>Values.yaml</a:t>
            </a:r>
            <a:r>
              <a:rPr lang="en-US" dirty="0">
                <a:solidFill>
                  <a:schemeClr val="accent1"/>
                </a:solidFill>
              </a:rPr>
              <a:t> </a:t>
            </a:r>
            <a:r>
              <a:rPr lang="en-US" dirty="0"/>
              <a:t>– Your default values. </a:t>
            </a:r>
            <a:endParaRPr lang="en-US" dirty="0">
              <a:solidFill>
                <a:schemeClr val="accent1"/>
              </a:solidFill>
            </a:endParaRPr>
          </a:p>
        </p:txBody>
      </p:sp>
      <p:sp>
        <p:nvSpPr>
          <p:cNvPr id="2" name="Title"/>
          <p:cNvSpPr>
            <a:spLocks noGrp="1"/>
          </p:cNvSpPr>
          <p:nvPr>
            <p:ph type="title"/>
          </p:nvPr>
        </p:nvSpPr>
        <p:spPr/>
        <p:txBody>
          <a:bodyPr/>
          <a:lstStyle/>
          <a:p>
            <a:r>
              <a:rPr lang="en-US" dirty="0"/>
              <a:t>Example Chart structure</a:t>
            </a:r>
          </a:p>
        </p:txBody>
      </p:sp>
      <p:pic>
        <p:nvPicPr>
          <p:cNvPr id="14" name="Obraz 13">
            <a:extLst>
              <a:ext uri="{FF2B5EF4-FFF2-40B4-BE49-F238E27FC236}">
                <a16:creationId xmlns:a16="http://schemas.microsoft.com/office/drawing/2014/main" id="{EFF4AA23-243E-FF4E-95B7-FBEF0CADF621}"/>
              </a:ext>
            </a:extLst>
          </p:cNvPr>
          <p:cNvPicPr>
            <a:picLocks noChangeAspect="1"/>
          </p:cNvPicPr>
          <p:nvPr/>
        </p:nvPicPr>
        <p:blipFill>
          <a:blip r:embed="rId2"/>
          <a:stretch>
            <a:fillRect/>
          </a:stretch>
        </p:blipFill>
        <p:spPr>
          <a:xfrm>
            <a:off x="5615999" y="0"/>
            <a:ext cx="3035300" cy="2120900"/>
          </a:xfrm>
          <a:prstGeom prst="rect">
            <a:avLst/>
          </a:prstGeom>
          <a:effectLst>
            <a:softEdge rad="63500"/>
          </a:effectLst>
        </p:spPr>
      </p:pic>
      <p:pic>
        <p:nvPicPr>
          <p:cNvPr id="16" name="Obraz 15">
            <a:extLst>
              <a:ext uri="{FF2B5EF4-FFF2-40B4-BE49-F238E27FC236}">
                <a16:creationId xmlns:a16="http://schemas.microsoft.com/office/drawing/2014/main" id="{5E188A53-6C5D-114B-9604-C7CBB4F1AC28}"/>
              </a:ext>
            </a:extLst>
          </p:cNvPr>
          <p:cNvPicPr>
            <a:picLocks noChangeAspect="1"/>
          </p:cNvPicPr>
          <p:nvPr/>
        </p:nvPicPr>
        <p:blipFill>
          <a:blip r:embed="rId3"/>
          <a:stretch>
            <a:fillRect/>
          </a:stretch>
        </p:blipFill>
        <p:spPr>
          <a:xfrm>
            <a:off x="5615999" y="2253854"/>
            <a:ext cx="6235700" cy="1905000"/>
          </a:xfrm>
          <a:prstGeom prst="rect">
            <a:avLst/>
          </a:prstGeom>
          <a:effectLst>
            <a:softEdge rad="12700"/>
          </a:effectLst>
        </p:spPr>
      </p:pic>
      <p:pic>
        <p:nvPicPr>
          <p:cNvPr id="18" name="Obraz 17">
            <a:extLst>
              <a:ext uri="{FF2B5EF4-FFF2-40B4-BE49-F238E27FC236}">
                <a16:creationId xmlns:a16="http://schemas.microsoft.com/office/drawing/2014/main" id="{D6268B11-9EFF-0B49-AAE2-A4837EAEA193}"/>
              </a:ext>
            </a:extLst>
          </p:cNvPr>
          <p:cNvPicPr>
            <a:picLocks noChangeAspect="1"/>
          </p:cNvPicPr>
          <p:nvPr/>
        </p:nvPicPr>
        <p:blipFill>
          <a:blip r:embed="rId4"/>
          <a:stretch>
            <a:fillRect/>
          </a:stretch>
        </p:blipFill>
        <p:spPr>
          <a:xfrm>
            <a:off x="5615999" y="4322654"/>
            <a:ext cx="2247900" cy="2146300"/>
          </a:xfrm>
          <a:prstGeom prst="rect">
            <a:avLst/>
          </a:prstGeom>
        </p:spPr>
      </p:pic>
    </p:spTree>
    <p:extLst>
      <p:ext uri="{BB962C8B-B14F-4D97-AF65-F5344CB8AC3E}">
        <p14:creationId xmlns:p14="http://schemas.microsoft.com/office/powerpoint/2010/main" val="4154867534"/>
      </p:ext>
    </p:extLst>
  </p:cSld>
  <p:clrMapOvr>
    <a:masterClrMapping/>
  </p:clrMapOvr>
</p:sld>
</file>

<file path=ppt/theme/theme1.xml><?xml version="1.0" encoding="utf-8"?>
<a:theme xmlns:a="http://schemas.openxmlformats.org/drawingml/2006/main" name="SAP Hybris 2018 16x9 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zentacja1" id="{AFD506F8-794B-D14D-A9E5-F42DC1EF521A}" vid="{55029518-3ED1-464D-B627-27BD7444CBE0}"/>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 Hybris 2018 16x9 black</Template>
  <TotalTime>173</TotalTime>
  <Words>311</Words>
  <Application>Microsoft Macintosh PowerPoint</Application>
  <PresentationFormat>Niestandardowy</PresentationFormat>
  <Paragraphs>67</Paragraphs>
  <Slides>17</Slides>
  <Notes>2</Notes>
  <HiddenSlides>2</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17</vt:i4>
      </vt:variant>
    </vt:vector>
  </HeadingPairs>
  <TitlesOfParts>
    <vt:vector size="24" baseType="lpstr">
      <vt:lpstr>Arial Unicode MS</vt:lpstr>
      <vt:lpstr>Arial</vt:lpstr>
      <vt:lpstr>Courier New</vt:lpstr>
      <vt:lpstr>Symbol</vt:lpstr>
      <vt:lpstr>Wingdings</vt:lpstr>
      <vt:lpstr>Wingdings</vt:lpstr>
      <vt:lpstr>SAP Hybris 2018 16x9 black</vt:lpstr>
      <vt:lpstr>Devops Community Chapter 2 Czyli: jak przestałem klikać I pokochałem automatyzację</vt:lpstr>
      <vt:lpstr>Agenda</vt:lpstr>
      <vt:lpstr>Divider page</vt:lpstr>
      <vt:lpstr>Info - Adam</vt:lpstr>
      <vt:lpstr>Smarter deployments in Kubernetes</vt:lpstr>
      <vt:lpstr>Slajdy od Tomków</vt:lpstr>
      <vt:lpstr>Helm – The package manager for Kubernetes</vt:lpstr>
      <vt:lpstr>What is Helm?</vt:lpstr>
      <vt:lpstr>Example Chart structure</vt:lpstr>
      <vt:lpstr>Lets improve the previous deployment – Rolling Release</vt:lpstr>
      <vt:lpstr>Insert page title (sentence case)</vt:lpstr>
      <vt:lpstr>Insert page title (sentence case)</vt:lpstr>
      <vt:lpstr>Insert page title (sentence case)</vt:lpstr>
      <vt:lpstr>Insert page title (sentence case)</vt:lpstr>
      <vt:lpstr>Thank you.</vt:lpstr>
      <vt:lpstr>Prezentacja programu PowerPoint</vt:lpstr>
      <vt:lpstr>Prezentacja programu PowerPoint</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Blaszczyk, Jakub</dc:creator>
  <cp:keywords>2018/16:9/black</cp:keywords>
  <cp:lastModifiedBy>Blaszczyk, Jakub</cp:lastModifiedBy>
  <cp:revision>11</cp:revision>
  <dcterms:created xsi:type="dcterms:W3CDTF">2018-05-23T10:05:42Z</dcterms:created>
  <dcterms:modified xsi:type="dcterms:W3CDTF">2018-05-28T08:53:08Z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