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Space Mono"/>
      <p:regular r:id="rId29"/>
      <p:bold r:id="rId30"/>
      <p:italic r:id="rId31"/>
      <p:boldItalic r:id="rId32"/>
    </p:embeddedFont>
    <p:embeddedFont>
      <p:font typeface="Work Sans ExtraBold"/>
      <p:bold r:id="rId33"/>
      <p:boldItalic r:id="rId34"/>
    </p:embeddedFont>
    <p:embeddedFont>
      <p:font typeface="Work Sans Black"/>
      <p:bold r:id="rId35"/>
      <p:boldItalic r:id="rId36"/>
    </p:embeddedFont>
    <p:embeddedFont>
      <p:font typeface="Average"/>
      <p:regular r:id="rId37"/>
    </p:embeddedFont>
    <p:embeddedFont>
      <p:font typeface="Work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CA5B65-4718-4A24-A256-49FDE2035A50}">
  <a:tblStyle styleId="{83CA5B65-4718-4A24-A256-49FDE2035A5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italic.fntdata"/><Relationship Id="rId20" Type="http://schemas.openxmlformats.org/officeDocument/2006/relationships/slide" Target="slides/slide14.xml"/><Relationship Id="rId41" Type="http://schemas.openxmlformats.org/officeDocument/2006/relationships/font" Target="fonts/Work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ace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aceMono-italic.fntdata"/><Relationship Id="rId30" Type="http://schemas.openxmlformats.org/officeDocument/2006/relationships/font" Target="fonts/SpaceMono-bold.fntdata"/><Relationship Id="rId11" Type="http://schemas.openxmlformats.org/officeDocument/2006/relationships/slide" Target="slides/slide5.xml"/><Relationship Id="rId33" Type="http://schemas.openxmlformats.org/officeDocument/2006/relationships/font" Target="fonts/WorkSansExtraBold-bold.fntdata"/><Relationship Id="rId10" Type="http://schemas.openxmlformats.org/officeDocument/2006/relationships/slide" Target="slides/slide4.xml"/><Relationship Id="rId32" Type="http://schemas.openxmlformats.org/officeDocument/2006/relationships/font" Target="fonts/SpaceMono-boldItalic.fntdata"/><Relationship Id="rId13" Type="http://schemas.openxmlformats.org/officeDocument/2006/relationships/slide" Target="slides/slide7.xml"/><Relationship Id="rId35" Type="http://schemas.openxmlformats.org/officeDocument/2006/relationships/font" Target="fonts/WorkSansBlack-bold.fntdata"/><Relationship Id="rId12" Type="http://schemas.openxmlformats.org/officeDocument/2006/relationships/slide" Target="slides/slide6.xml"/><Relationship Id="rId34" Type="http://schemas.openxmlformats.org/officeDocument/2006/relationships/font" Target="fonts/WorkSansExtraBold-boldItalic.fntdata"/><Relationship Id="rId15" Type="http://schemas.openxmlformats.org/officeDocument/2006/relationships/slide" Target="slides/slide9.xml"/><Relationship Id="rId37" Type="http://schemas.openxmlformats.org/officeDocument/2006/relationships/font" Target="fonts/Average-regular.fntdata"/><Relationship Id="rId14" Type="http://schemas.openxmlformats.org/officeDocument/2006/relationships/slide" Target="slides/slide8.xml"/><Relationship Id="rId36" Type="http://schemas.openxmlformats.org/officeDocument/2006/relationships/font" Target="fonts/WorkSansBlack-boldItalic.fntdata"/><Relationship Id="rId17" Type="http://schemas.openxmlformats.org/officeDocument/2006/relationships/slide" Target="slides/slide11.xml"/><Relationship Id="rId39" Type="http://schemas.openxmlformats.org/officeDocument/2006/relationships/font" Target="fonts/WorkSans-bold.fntdata"/><Relationship Id="rId16" Type="http://schemas.openxmlformats.org/officeDocument/2006/relationships/slide" Target="slides/slide10.xml"/><Relationship Id="rId38" Type="http://schemas.openxmlformats.org/officeDocument/2006/relationships/font" Target="fonts/Work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5a01606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b5a01606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5a016060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5a016060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5a016060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5a016060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5a016060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b5a016060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5a016060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5a016060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b5a0160604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b5a0160604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5a016060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5a016060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5a016060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b5a016060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5a016060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5a016060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5a016060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b5a016060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5a0160604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5a0160604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5a016060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5a016060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5a016060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b5a016060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5a0160604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5a0160604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https://docs.google.com/spreadsheets/d/1zCKB6pJ4drV-26Y-Tqr4QXOMhl_CRMhnl9MNfr1Htw0/edit#gid=0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5a016060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5a016060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b5a016060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b5a016060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5a016060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5a016060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5a0160604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5a0160604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5a016060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5a016060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5a016060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b5a016060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b5a0160604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b5a0160604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5a0160604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b5a0160604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png"/><Relationship Id="rId10" Type="http://schemas.openxmlformats.org/officeDocument/2006/relationships/image" Target="../media/image18.png"/><Relationship Id="rId13" Type="http://schemas.openxmlformats.org/officeDocument/2006/relationships/image" Target="../media/image16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2.jpg"/><Relationship Id="rId9" Type="http://schemas.openxmlformats.org/officeDocument/2006/relationships/image" Target="../media/image10.png"/><Relationship Id="rId15" Type="http://schemas.openxmlformats.org/officeDocument/2006/relationships/image" Target="../media/image14.png"/><Relationship Id="rId14" Type="http://schemas.openxmlformats.org/officeDocument/2006/relationships/image" Target="../media/image17.png"/><Relationship Id="rId16" Type="http://schemas.openxmlformats.org/officeDocument/2006/relationships/image" Target="../media/image19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825" y="1155752"/>
            <a:ext cx="2360046" cy="2461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4568096" y="1643564"/>
            <a:ext cx="7800" cy="148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4861600" y="1890776"/>
            <a:ext cx="25134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Helping new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talent into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the tech world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/>
        </p:nvSpPr>
        <p:spPr>
          <a:xfrm>
            <a:off x="1709250" y="2224950"/>
            <a:ext cx="57255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Results visualisation</a:t>
            </a:r>
            <a:br>
              <a:rPr lang="en" sz="3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</a:br>
            <a:r>
              <a:rPr lang="en" sz="1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(entire project period)</a:t>
            </a:r>
            <a:endParaRPr sz="16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200" y="152400"/>
            <a:ext cx="784359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500" y="152400"/>
            <a:ext cx="778701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963" y="152400"/>
            <a:ext cx="78040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463" y="152400"/>
            <a:ext cx="779707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/>
        </p:nvSpPr>
        <p:spPr>
          <a:xfrm>
            <a:off x="889625" y="2245350"/>
            <a:ext cx="76068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Annual financial statement 2020</a:t>
            </a:r>
            <a:endParaRPr sz="3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025" y="4283675"/>
            <a:ext cx="855026" cy="891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8263" y="0"/>
            <a:ext cx="54074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/>
        </p:nvSpPr>
        <p:spPr>
          <a:xfrm>
            <a:off x="1678800" y="2245350"/>
            <a:ext cx="57864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Vision, Mission &amp; Values</a:t>
            </a:r>
            <a:endParaRPr sz="3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/>
        </p:nvSpPr>
        <p:spPr>
          <a:xfrm>
            <a:off x="2245950" y="2245350"/>
            <a:ext cx="4652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Changes to statutes</a:t>
            </a:r>
            <a:endParaRPr sz="3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/>
        </p:nvSpPr>
        <p:spPr>
          <a:xfrm>
            <a:off x="2113950" y="2007900"/>
            <a:ext cx="4916100" cy="11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Explorative Project:</a:t>
            </a:r>
            <a:endParaRPr sz="3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HYF Aarhus </a:t>
            </a:r>
            <a:endParaRPr sz="3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300" y="3959750"/>
            <a:ext cx="2101301" cy="11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03000" y="338375"/>
            <a:ext cx="29436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Agenda</a:t>
            </a:r>
            <a:endParaRPr sz="5000" u="sng">
              <a:solidFill>
                <a:srgbClr val="FFFFFF"/>
              </a:solidFill>
              <a:latin typeface="Work Sans Black"/>
              <a:ea typeface="Work Sans Black"/>
              <a:cs typeface="Work Sans Black"/>
              <a:sym typeface="Work Sans Black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754100" y="1384963"/>
            <a:ext cx="69150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Short intro &amp; update (16:00)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moderator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reporter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Registration of attendees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vote counter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b="1"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Discussion </a:t>
            </a: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(16:20)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32"/>
          <p:cNvCxnSpPr/>
          <p:nvPr/>
        </p:nvCxnSpPr>
        <p:spPr>
          <a:xfrm>
            <a:off x="4568096" y="1643564"/>
            <a:ext cx="7800" cy="1485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32"/>
          <p:cNvSpPr txBox="1"/>
          <p:nvPr/>
        </p:nvSpPr>
        <p:spPr>
          <a:xfrm>
            <a:off x="4861600" y="1890775"/>
            <a:ext cx="26388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Helping new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talent into the </a:t>
            </a:r>
            <a:r>
              <a:rPr lang="en" sz="1800">
                <a:solidFill>
                  <a:srgbClr val="999999"/>
                </a:solidFill>
                <a:latin typeface="Space Mono"/>
                <a:ea typeface="Space Mono"/>
                <a:cs typeface="Space Mono"/>
                <a:sym typeface="Space Mono"/>
              </a:rPr>
              <a:t>Aarhus</a:t>
            </a:r>
            <a:r>
              <a:rPr lang="en" sz="1800">
                <a:latin typeface="Space Mono"/>
                <a:ea typeface="Space Mono"/>
                <a:cs typeface="Space Mono"/>
                <a:sym typeface="Space Mono"/>
              </a:rPr>
              <a:t> tech world</a:t>
            </a:r>
            <a:endParaRPr sz="1800"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62" name="Google Shape;1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350" y="1465150"/>
            <a:ext cx="1842449" cy="184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/>
        </p:nvSpPr>
        <p:spPr>
          <a:xfrm>
            <a:off x="425950" y="592975"/>
            <a:ext cx="35097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7387A"/>
                </a:solidFill>
                <a:latin typeface="Space Mono"/>
                <a:ea typeface="Space Mono"/>
                <a:cs typeface="Space Mono"/>
                <a:sym typeface="Space Mono"/>
              </a:rPr>
              <a:t>Tech ecosystem looks good:</a:t>
            </a:r>
            <a:r>
              <a:rPr lang="en" sz="2400">
                <a:solidFill>
                  <a:srgbClr val="27387A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sz="2400">
              <a:solidFill>
                <a:srgbClr val="27387A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168" name="Google Shape;168;p33"/>
          <p:cNvPicPr preferRelativeResize="0"/>
          <p:nvPr/>
        </p:nvPicPr>
        <p:blipFill rotWithShape="1">
          <a:blip r:embed="rId3">
            <a:alphaModFix/>
          </a:blip>
          <a:srcRect b="23148" l="0" r="0" t="20841"/>
          <a:stretch/>
        </p:blipFill>
        <p:spPr>
          <a:xfrm>
            <a:off x="269250" y="2375416"/>
            <a:ext cx="1328040" cy="544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 rotWithShape="1">
          <a:blip r:embed="rId4">
            <a:alphaModFix/>
          </a:blip>
          <a:srcRect b="22940" l="0" r="0" t="2432"/>
          <a:stretch/>
        </p:blipFill>
        <p:spPr>
          <a:xfrm>
            <a:off x="4436200" y="-280041"/>
            <a:ext cx="4707799" cy="5271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538" y="1608895"/>
            <a:ext cx="1105475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97312" y="2196337"/>
            <a:ext cx="913550" cy="9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68148" y="1487376"/>
            <a:ext cx="1709374" cy="6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9698" y="2984125"/>
            <a:ext cx="1462914" cy="9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41134" y="2131962"/>
            <a:ext cx="1031231" cy="103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22800" y="3205547"/>
            <a:ext cx="1328050" cy="470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25950" y="3243645"/>
            <a:ext cx="913550" cy="445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3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871325" y="3899663"/>
            <a:ext cx="1247775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280258" y="1487377"/>
            <a:ext cx="613132" cy="6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80538" y="3897668"/>
            <a:ext cx="1247775" cy="652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68159" y="3859275"/>
            <a:ext cx="1520804" cy="47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3"/>
          <p:cNvSpPr txBox="1"/>
          <p:nvPr/>
        </p:nvSpPr>
        <p:spPr>
          <a:xfrm>
            <a:off x="207775" y="4743750"/>
            <a:ext cx="39000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https://docs.google.com/spreadsheets/d/1zCKB6pJ4drV-26Y-Tqr4QXOMhl_CRMhnl9MNfr1Htw0/edit#gid=0</a:t>
            </a: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45400" y="632300"/>
            <a:ext cx="1105450" cy="57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300" y="3959750"/>
            <a:ext cx="2101301" cy="11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4"/>
          <p:cNvSpPr txBox="1"/>
          <p:nvPr/>
        </p:nvSpPr>
        <p:spPr>
          <a:xfrm>
            <a:off x="703000" y="338375"/>
            <a:ext cx="29436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Agenda</a:t>
            </a:r>
            <a:endParaRPr sz="5000" u="sng">
              <a:solidFill>
                <a:srgbClr val="FFFFFF"/>
              </a:solidFill>
              <a:latin typeface="Work Sans Black"/>
              <a:ea typeface="Work Sans Black"/>
              <a:cs typeface="Work Sans Black"/>
              <a:sym typeface="Work Sans Black"/>
            </a:endParaRPr>
          </a:p>
        </p:txBody>
      </p:sp>
      <p:sp>
        <p:nvSpPr>
          <p:cNvPr id="189" name="Google Shape;189;p34"/>
          <p:cNvSpPr txBox="1"/>
          <p:nvPr/>
        </p:nvSpPr>
        <p:spPr>
          <a:xfrm>
            <a:off x="754100" y="1384976"/>
            <a:ext cx="6915000" cy="2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chairperson (17:00)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vice-chairperson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Treasurer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Mentor Representative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Student Representative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Other (17:20)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300" y="3959750"/>
            <a:ext cx="2101301" cy="11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03000" y="338375"/>
            <a:ext cx="29436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Agenda</a:t>
            </a:r>
            <a:endParaRPr sz="5000" u="sng">
              <a:solidFill>
                <a:srgbClr val="FFFFFF"/>
              </a:solidFill>
              <a:latin typeface="Work Sans Black"/>
              <a:ea typeface="Work Sans Black"/>
              <a:cs typeface="Work Sans Black"/>
              <a:sym typeface="Work Sans Black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754100" y="1384976"/>
            <a:ext cx="6915000" cy="25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chairperson (17:00)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vice-chairperson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Treasurer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Mentor Representative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Student Representative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Other (17:20)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300" y="3959750"/>
            <a:ext cx="2101301" cy="1183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03000" y="338375"/>
            <a:ext cx="2943600" cy="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u="sng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Agenda</a:t>
            </a:r>
            <a:endParaRPr sz="5000" u="sng">
              <a:solidFill>
                <a:srgbClr val="FFFFFF"/>
              </a:solidFill>
              <a:latin typeface="Work Sans Black"/>
              <a:ea typeface="Work Sans Black"/>
              <a:cs typeface="Work Sans Black"/>
              <a:sym typeface="Work Sans Black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54100" y="1384963"/>
            <a:ext cx="6915000" cy="23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Short intro &amp; update (16:00)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moderator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reporter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Registration of attendees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Election of vote counter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Work Sans"/>
              <a:buChar char="●"/>
            </a:pPr>
            <a:r>
              <a:rPr b="1"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Discussion </a:t>
            </a:r>
            <a:r>
              <a:rPr lang="en" sz="22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(16:20)</a:t>
            </a:r>
            <a:endParaRPr sz="22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2445450" y="2057400"/>
            <a:ext cx="42531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Discussion</a:t>
            </a:r>
            <a:endParaRPr sz="6000">
              <a:solidFill>
                <a:srgbClr val="FFFFFF"/>
              </a:solidFill>
              <a:latin typeface="Work Sans Black"/>
              <a:ea typeface="Work Sans Black"/>
              <a:cs typeface="Work Sans Black"/>
              <a:sym typeface="Work Sans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3027450" y="2245350"/>
            <a:ext cx="3089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Results 2020</a:t>
            </a:r>
            <a:endParaRPr sz="3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025" y="4283675"/>
            <a:ext cx="855026" cy="891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9"/>
          <p:cNvGraphicFramePr/>
          <p:nvPr/>
        </p:nvGraphicFramePr>
        <p:xfrm>
          <a:off x="2143125" y="12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{83CA5B65-4718-4A24-A256-49FDE2035A50}</a:tableStyleId>
              </a:tblPr>
              <a:tblGrid>
                <a:gridCol w="2649675"/>
                <a:gridCol w="1104025"/>
                <a:gridCol w="1104025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Goals 2020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Goal</a:t>
                      </a:r>
                      <a:endParaRPr sz="1000">
                        <a:solidFill>
                          <a:srgbClr val="FFFFFF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Result</a:t>
                      </a:r>
                      <a:endParaRPr sz="1000">
                        <a:solidFill>
                          <a:srgbClr val="FFFFFF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solidFill>
                      <a:srgbClr val="43434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Amount fo classes start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3-4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Amount of students start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45-60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64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Graduated students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40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46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Share of female students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50%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60.94%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employment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25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31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387A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/>
        </p:nvSpPr>
        <p:spPr>
          <a:xfrm>
            <a:off x="3027450" y="2245350"/>
            <a:ext cx="30891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Goals 2021</a:t>
            </a:r>
            <a:endParaRPr sz="30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74025" y="4283675"/>
            <a:ext cx="855026" cy="891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4" name="Google Shape;104;p21"/>
          <p:cNvGraphicFramePr/>
          <p:nvPr/>
        </p:nvGraphicFramePr>
        <p:xfrm>
          <a:off x="2143125" y="1272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{83CA5B65-4718-4A24-A256-49FDE2035A50}</a:tableStyleId>
              </a:tblPr>
              <a:tblGrid>
                <a:gridCol w="3429000"/>
                <a:gridCol w="14287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Goals 2021</a:t>
                      </a:r>
                      <a:endParaRPr b="1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28575" marL="28575" anchor="b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FFFF"/>
                          </a:solidFill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2021</a:t>
                      </a:r>
                      <a:endParaRPr sz="1000">
                        <a:solidFill>
                          <a:srgbClr val="FFFFFF"/>
                        </a:solidFill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solidFill>
                      <a:srgbClr val="434343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Amount fo classes start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3-4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Amount of students start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45-60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Graduated students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40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Share of female students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50%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 employment</a:t>
                      </a:r>
                      <a:endParaRPr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25</a:t>
                      </a:r>
                      <a:endParaRPr b="1" sz="1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