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4" r:id="rId4"/>
    <p:sldId id="290" r:id="rId5"/>
    <p:sldId id="259" r:id="rId6"/>
    <p:sldId id="266" r:id="rId7"/>
    <p:sldId id="260" r:id="rId8"/>
    <p:sldId id="263" r:id="rId9"/>
    <p:sldId id="262" r:id="rId10"/>
    <p:sldId id="279" r:id="rId11"/>
    <p:sldId id="281" r:id="rId12"/>
    <p:sldId id="283" r:id="rId13"/>
    <p:sldId id="280" r:id="rId14"/>
    <p:sldId id="284" r:id="rId15"/>
    <p:sldId id="285" r:id="rId16"/>
    <p:sldId id="289" r:id="rId17"/>
    <p:sldId id="286" r:id="rId18"/>
    <p:sldId id="261" r:id="rId19"/>
    <p:sldId id="287" r:id="rId20"/>
    <p:sldId id="288"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55" autoAdjust="0"/>
  </p:normalViewPr>
  <p:slideViewPr>
    <p:cSldViewPr>
      <p:cViewPr varScale="1">
        <p:scale>
          <a:sx n="84" d="100"/>
          <a:sy n="84" d="100"/>
        </p:scale>
        <p:origin x="-155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8F35C4-72E8-4AF9-B2E9-0BEC18EE06F4}" type="datetimeFigureOut">
              <a:rPr lang="en-US" smtClean="0"/>
              <a:t>4/12/2018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5AB26B-9053-4609-855A-AAE6BEEEA538}" type="slidenum">
              <a:rPr lang="en-US" smtClean="0"/>
              <a:t>‹#›</a:t>
            </a:fld>
            <a:endParaRPr lang="en-US"/>
          </a:p>
        </p:txBody>
      </p:sp>
    </p:spTree>
    <p:extLst>
      <p:ext uri="{BB962C8B-B14F-4D97-AF65-F5344CB8AC3E}">
        <p14:creationId xmlns:p14="http://schemas.microsoft.com/office/powerpoint/2010/main" val="1456144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to understand:  You are approaching the end of your 6 month participation in HYF where you’ve learned – hopefully! – full stack Java development, preparing you for a career as a developer.  </a:t>
            </a:r>
          </a:p>
          <a:p>
            <a:r>
              <a:rPr lang="en-US" dirty="0" smtClean="0"/>
              <a:t> </a:t>
            </a:r>
          </a:p>
          <a:p>
            <a:r>
              <a:rPr lang="en-US" dirty="0" smtClean="0"/>
              <a:t>NOW The focus is shifting: </a:t>
            </a:r>
          </a:p>
          <a:p>
            <a:endParaRPr lang="en-US" dirty="0" smtClean="0"/>
          </a:p>
          <a:p>
            <a:r>
              <a:rPr lang="en-US" dirty="0" smtClean="0"/>
              <a:t>Focus of HYF has been on equipping you with the skills needed to be a successful “entry level” developer – something of a ONE WAY STREET </a:t>
            </a:r>
          </a:p>
          <a:p>
            <a:endParaRPr lang="en-US" dirty="0" smtClean="0"/>
          </a:p>
          <a:p>
            <a:r>
              <a:rPr lang="en-US" dirty="0" smtClean="0"/>
              <a:t>Now your journey becomes a TWO WAY STREET </a:t>
            </a:r>
          </a:p>
          <a:p>
            <a:endParaRPr lang="en-US" dirty="0" smtClean="0"/>
          </a:p>
          <a:p>
            <a:r>
              <a:rPr lang="en-US" dirty="0" smtClean="0"/>
              <a:t>Also about YOU but also about the organization you will work for – what you have to offer, what you can do to help the organization achieve its objectives.  </a:t>
            </a:r>
          </a:p>
          <a:p>
            <a:endParaRPr lang="en-US" dirty="0" smtClean="0"/>
          </a:p>
          <a:p>
            <a:r>
              <a:rPr lang="en-US" dirty="0" smtClean="0"/>
              <a:t>The purpose of this workshop – and next week’s follow up session - focus on specific things you need to do to help to prepare for this important transition</a:t>
            </a:r>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a:t>
            </a:fld>
            <a:endParaRPr lang="en-US"/>
          </a:p>
        </p:txBody>
      </p:sp>
    </p:spTree>
    <p:extLst>
      <p:ext uri="{BB962C8B-B14F-4D97-AF65-F5344CB8AC3E}">
        <p14:creationId xmlns:p14="http://schemas.microsoft.com/office/powerpoint/2010/main" val="254620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Communication Skills</a:t>
            </a:r>
          </a:p>
          <a:p>
            <a:r>
              <a:rPr lang="en-US" dirty="0" smtClean="0"/>
              <a:t>Communicate clearly and effectively by email, verbal, phone, body language. Also listening skills and the ability to follow directions and provide feedback.</a:t>
            </a:r>
          </a:p>
          <a:p>
            <a:endParaRPr lang="en-US" dirty="0" smtClean="0"/>
          </a:p>
          <a:p>
            <a:r>
              <a:rPr lang="en-US" dirty="0" smtClean="0"/>
              <a:t>2. Honesty</a:t>
            </a:r>
          </a:p>
          <a:p>
            <a:r>
              <a:rPr lang="en-US" dirty="0" smtClean="0"/>
              <a:t>Employers want accurate and timely information regarding their business and their employees. Made a mistake? Don’t cover it up, admit it, and learn not to do it again.</a:t>
            </a:r>
          </a:p>
          <a:p>
            <a:endParaRPr lang="en-US" dirty="0" smtClean="0"/>
          </a:p>
          <a:p>
            <a:r>
              <a:rPr lang="en-US" dirty="0" smtClean="0"/>
              <a:t>3. Technical Competency</a:t>
            </a:r>
          </a:p>
          <a:p>
            <a:r>
              <a:rPr lang="en-US" dirty="0" smtClean="0"/>
              <a:t>Most positions require technical certain skills, will know them in advance Improving your skills along the way is also expected.</a:t>
            </a:r>
          </a:p>
          <a:p>
            <a:endParaRPr lang="en-US" dirty="0" smtClean="0"/>
          </a:p>
          <a:p>
            <a:r>
              <a:rPr lang="en-US" dirty="0" smtClean="0"/>
              <a:t>4. Work Ethic</a:t>
            </a:r>
          </a:p>
          <a:p>
            <a:r>
              <a:rPr lang="en-US" dirty="0" smtClean="0"/>
              <a:t>Basic:</a:t>
            </a:r>
            <a:r>
              <a:rPr lang="en-US" baseline="0" dirty="0" smtClean="0"/>
              <a:t>  </a:t>
            </a:r>
            <a:r>
              <a:rPr lang="en-US" dirty="0" smtClean="0"/>
              <a:t>Be at work on time, do what you were hired to do, meet targets and deadlines and work to the best of your ability. What more could an employer ask?</a:t>
            </a:r>
          </a:p>
          <a:p>
            <a:endParaRPr lang="en-US" dirty="0" smtClean="0"/>
          </a:p>
          <a:p>
            <a:r>
              <a:rPr lang="en-US" dirty="0" smtClean="0"/>
              <a:t>5. Flexibility</a:t>
            </a:r>
          </a:p>
          <a:p>
            <a:r>
              <a:rPr lang="en-US" dirty="0" smtClean="0"/>
              <a:t>Overtime, location, role and responsibilities</a:t>
            </a:r>
          </a:p>
          <a:p>
            <a:endParaRPr lang="en-US" dirty="0" smtClean="0"/>
          </a:p>
          <a:p>
            <a:r>
              <a:rPr lang="en-US" dirty="0" smtClean="0"/>
              <a:t>6. Determination and Persistence</a:t>
            </a:r>
          </a:p>
          <a:p>
            <a:r>
              <a:rPr lang="en-US" dirty="0" smtClean="0"/>
              <a:t>Challenging goals but generally achievable. The key is to be able to work hard and keep moving forward when you encounter obstacles.</a:t>
            </a:r>
          </a:p>
          <a:p>
            <a:endParaRPr lang="en-US" dirty="0" smtClean="0"/>
          </a:p>
          <a:p>
            <a:r>
              <a:rPr lang="en-US" dirty="0" smtClean="0"/>
              <a:t>7. Ability to Work in Harmony with Co-Workers</a:t>
            </a:r>
          </a:p>
          <a:p>
            <a:r>
              <a:rPr lang="en-US" dirty="0" smtClean="0"/>
              <a:t>Get along with their colleagues and who can work with others effectively in different circumstances.</a:t>
            </a:r>
          </a:p>
          <a:p>
            <a:endParaRPr lang="en-US" dirty="0" smtClean="0"/>
          </a:p>
          <a:p>
            <a:r>
              <a:rPr lang="en-US" dirty="0" smtClean="0"/>
              <a:t>8. Eager and Willing to Add to Their Knowledge Base and Skills</a:t>
            </a:r>
          </a:p>
          <a:p>
            <a:r>
              <a:rPr lang="en-US" dirty="0" smtClean="0"/>
              <a:t>Business changes: need to find out new information, expand knowledge and explore new ways of doing things. People with an interest in learning, and a willingness to pass it on to others, become invaluable.</a:t>
            </a:r>
          </a:p>
          <a:p>
            <a:endParaRPr lang="en-US" dirty="0" smtClean="0"/>
          </a:p>
          <a:p>
            <a:r>
              <a:rPr lang="en-US" dirty="0" smtClean="0"/>
              <a:t>9. Problem-Solving Skills</a:t>
            </a:r>
          </a:p>
          <a:p>
            <a:r>
              <a:rPr lang="en-US" dirty="0" smtClean="0"/>
              <a:t>Motivated to take on challenges with minimal direction., see when something needs to be done and react accordingly.</a:t>
            </a:r>
          </a:p>
          <a:p>
            <a:endParaRPr lang="en-US" dirty="0" smtClean="0"/>
          </a:p>
          <a:p>
            <a:r>
              <a:rPr lang="en-US" dirty="0" smtClean="0"/>
              <a:t>10. Loyalty</a:t>
            </a:r>
          </a:p>
          <a:p>
            <a:r>
              <a:rPr lang="en-US" dirty="0" smtClean="0"/>
              <a:t>Work professionally to meet the employer’s best interests. Employers do not want to hire people who require close supervision</a:t>
            </a:r>
          </a:p>
          <a:p>
            <a:endParaRPr lang="en-US" dirty="0" smtClean="0"/>
          </a:p>
        </p:txBody>
      </p:sp>
      <p:sp>
        <p:nvSpPr>
          <p:cNvPr id="4" name="Slide Number Placeholder 3"/>
          <p:cNvSpPr>
            <a:spLocks noGrp="1"/>
          </p:cNvSpPr>
          <p:nvPr>
            <p:ph type="sldNum" sz="quarter" idx="10"/>
          </p:nvPr>
        </p:nvSpPr>
        <p:spPr/>
        <p:txBody>
          <a:bodyPr/>
          <a:lstStyle/>
          <a:p>
            <a:fld id="{B35AB26B-9053-4609-855A-AAE6BEEEA538}" type="slidenum">
              <a:rPr lang="en-US" smtClean="0"/>
              <a:t>10</a:t>
            </a:fld>
            <a:endParaRPr lang="en-US"/>
          </a:p>
        </p:txBody>
      </p:sp>
    </p:spTree>
    <p:extLst>
      <p:ext uri="{BB962C8B-B14F-4D97-AF65-F5344CB8AC3E}">
        <p14:creationId xmlns:p14="http://schemas.microsoft.com/office/powerpoint/2010/main" val="136841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Tips</a:t>
            </a:r>
            <a:r>
              <a:rPr lang="en-US" baseline="0" dirty="0" smtClean="0"/>
              <a:t> for success</a:t>
            </a:r>
            <a:endParaRPr lang="en-US" dirty="0" smtClean="0"/>
          </a:p>
          <a:p>
            <a:r>
              <a:rPr lang="en-US" dirty="0" smtClean="0"/>
              <a:t> 1. Conduct Research on the Employer, Hiring Manager, Job Opportunity. Solid foundation of knowledge on the job-seeker’s part. Understand the employer, the requirements of the job, Better you’ll be able to answer interview questions </a:t>
            </a:r>
          </a:p>
          <a:p>
            <a:endParaRPr lang="en-US" dirty="0" smtClean="0"/>
          </a:p>
          <a:p>
            <a:r>
              <a:rPr lang="en-US" dirty="0" smtClean="0"/>
              <a:t>2. Review Common Interview Questions and Prepare Responses.</a:t>
            </a:r>
          </a:p>
          <a:p>
            <a:r>
              <a:rPr lang="en-US" dirty="0" smtClean="0"/>
              <a:t>Preparing responses to expected interview questions. Focusing on specific examples and accomplishments. A good tool for remembering your responses is to put them into story form that you can tell in the interview. </a:t>
            </a:r>
          </a:p>
          <a:p>
            <a:endParaRPr lang="en-US" dirty="0" smtClean="0"/>
          </a:p>
          <a:p>
            <a:r>
              <a:rPr lang="en-US" dirty="0" smtClean="0"/>
              <a:t>3. Dress for </a:t>
            </a:r>
            <a:r>
              <a:rPr lang="en-US" dirty="0" smtClean="0"/>
              <a:t>Success</a:t>
            </a:r>
            <a:r>
              <a:rPr lang="en-US" baseline="0" dirty="0" smtClean="0"/>
              <a:t> – recommend dressing “one level up” </a:t>
            </a:r>
            <a:endParaRPr lang="en-US" dirty="0" smtClean="0"/>
          </a:p>
          <a:p>
            <a:endParaRPr lang="en-US" dirty="0" smtClean="0"/>
          </a:p>
          <a:p>
            <a:r>
              <a:rPr lang="en-US" dirty="0" smtClean="0"/>
              <a:t>4. Arrive on Time for the Interview — and Prepared for Success.</a:t>
            </a:r>
          </a:p>
          <a:p>
            <a:endParaRPr lang="en-US" dirty="0" smtClean="0"/>
          </a:p>
          <a:p>
            <a:r>
              <a:rPr lang="en-US" dirty="0" smtClean="0"/>
              <a:t>5. Make Good First Impressions — to Everyone You Encounter.</a:t>
            </a:r>
          </a:p>
          <a:p>
            <a:r>
              <a:rPr lang="en-US" dirty="0" smtClean="0"/>
              <a:t>Hiring managers make critical decisions about job applicants in the first 20 minutes of the interview.</a:t>
            </a:r>
          </a:p>
          <a:p>
            <a:endParaRPr lang="en-US" dirty="0" smtClean="0"/>
          </a:p>
          <a:p>
            <a:r>
              <a:rPr lang="en-US" dirty="0" smtClean="0"/>
              <a:t>6. Be Authentic, Upbeat, Focused, Confident, Candid, and Concise.</a:t>
            </a:r>
          </a:p>
        </p:txBody>
      </p:sp>
      <p:sp>
        <p:nvSpPr>
          <p:cNvPr id="4" name="Slide Number Placeholder 3"/>
          <p:cNvSpPr>
            <a:spLocks noGrp="1"/>
          </p:cNvSpPr>
          <p:nvPr>
            <p:ph type="sldNum" sz="quarter" idx="10"/>
          </p:nvPr>
        </p:nvSpPr>
        <p:spPr/>
        <p:txBody>
          <a:bodyPr/>
          <a:lstStyle/>
          <a:p>
            <a:fld id="{B35AB26B-9053-4609-855A-AAE6BEEEA538}" type="slidenum">
              <a:rPr lang="en-US" smtClean="0"/>
              <a:t>11</a:t>
            </a:fld>
            <a:endParaRPr lang="en-US"/>
          </a:p>
        </p:txBody>
      </p:sp>
    </p:spTree>
    <p:extLst>
      <p:ext uri="{BB962C8B-B14F-4D97-AF65-F5344CB8AC3E}">
        <p14:creationId xmlns:p14="http://schemas.microsoft.com/office/powerpoint/2010/main" val="413744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Tips</a:t>
            </a:r>
            <a:r>
              <a:rPr lang="en-US" baseline="0" dirty="0" smtClean="0"/>
              <a:t> for success</a:t>
            </a:r>
          </a:p>
          <a:p>
            <a:endParaRPr lang="en-US" dirty="0" smtClean="0"/>
          </a:p>
          <a:p>
            <a:pPr marL="0" indent="0">
              <a:buFont typeface="+mj-lt"/>
              <a:buNone/>
            </a:pPr>
            <a:r>
              <a:rPr lang="en-US" dirty="0" smtClean="0"/>
              <a:t>Remember </a:t>
            </a:r>
            <a:r>
              <a:rPr lang="en-US" dirty="0" smtClean="0"/>
              <a:t>Body Language, smiling, eye contact, solid posture, active listening, nodding. </a:t>
            </a:r>
          </a:p>
          <a:p>
            <a:pPr marL="0" indent="0">
              <a:buFont typeface="+mj-lt"/>
              <a:buNone/>
            </a:pPr>
            <a:endParaRPr lang="en-US" dirty="0" smtClean="0"/>
          </a:p>
          <a:p>
            <a:pPr marL="0" indent="0">
              <a:buFont typeface="+mj-lt"/>
              <a:buNone/>
            </a:pPr>
            <a:r>
              <a:rPr lang="en-US" dirty="0" smtClean="0"/>
              <a:t>Ask </a:t>
            </a:r>
            <a:r>
              <a:rPr lang="en-US" dirty="0" smtClean="0"/>
              <a:t>Insightful Questions.</a:t>
            </a:r>
          </a:p>
          <a:p>
            <a:pPr marL="0" indent="0">
              <a:buFont typeface="+mj-lt"/>
              <a:buNone/>
            </a:pPr>
            <a:r>
              <a:rPr lang="en-US" dirty="0" smtClean="0"/>
              <a:t>You must ask a few questions. </a:t>
            </a:r>
            <a:r>
              <a:rPr lang="en-US" dirty="0" err="1" smtClean="0"/>
              <a:t>Pprepares</a:t>
            </a:r>
            <a:r>
              <a:rPr lang="en-US" dirty="0" smtClean="0"/>
              <a:t> questions to ask days before the interview, role</a:t>
            </a:r>
            <a:r>
              <a:rPr lang="en-US" baseline="0" dirty="0" smtClean="0"/>
              <a:t> specific or organizational </a:t>
            </a:r>
          </a:p>
          <a:p>
            <a:pPr marL="0" indent="0">
              <a:buFont typeface="+mj-lt"/>
              <a:buNone/>
            </a:pPr>
            <a:endParaRPr lang="en-US" dirty="0" smtClean="0"/>
          </a:p>
          <a:p>
            <a:pPr marL="0" indent="0">
              <a:buFont typeface="+mj-lt"/>
              <a:buNone/>
            </a:pPr>
            <a:r>
              <a:rPr lang="en-US" dirty="0" smtClean="0"/>
              <a:t>Sell </a:t>
            </a:r>
            <a:r>
              <a:rPr lang="en-US" dirty="0" smtClean="0"/>
              <a:t>Yourself Throughout and then Close the Deal.</a:t>
            </a:r>
          </a:p>
          <a:p>
            <a:pPr marL="0" indent="0">
              <a:buFont typeface="+mj-lt"/>
              <a:buNone/>
            </a:pPr>
            <a:r>
              <a:rPr lang="en-US" dirty="0" smtClean="0"/>
              <a:t>Not always best qualified, often  who does the best job in responding to interview questions and showcasing his or her fit with the job, department, and organization. Salesperson, selling self.  Ask about the next steps in the process and the timetable the employer expects to use to make a decision about the position. </a:t>
            </a:r>
          </a:p>
          <a:p>
            <a:pPr marL="0" indent="0">
              <a:buFont typeface="+mj-lt"/>
              <a:buNone/>
            </a:pPr>
            <a:endParaRPr lang="en-US" dirty="0" smtClean="0"/>
          </a:p>
          <a:p>
            <a:pPr marL="0" indent="0">
              <a:buFont typeface="+mj-lt"/>
              <a:buNone/>
            </a:pPr>
            <a:r>
              <a:rPr lang="en-US" dirty="0" smtClean="0"/>
              <a:t>Thank </a:t>
            </a:r>
            <a:r>
              <a:rPr lang="en-US" dirty="0" smtClean="0"/>
              <a:t>Interviewer(s) in Person, by Email, and Postal Mail.</a:t>
            </a:r>
          </a:p>
          <a:p>
            <a:pPr marL="0" indent="0">
              <a:buFont typeface="+mj-lt"/>
              <a:buNone/>
            </a:pPr>
            <a:r>
              <a:rPr lang="en-US" dirty="0" smtClean="0"/>
              <a:t>Common courtesy and politeness go far in interviewing</a:t>
            </a:r>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12</a:t>
            </a:fld>
            <a:endParaRPr lang="en-US"/>
          </a:p>
        </p:txBody>
      </p:sp>
    </p:spTree>
    <p:extLst>
      <p:ext uri="{BB962C8B-B14F-4D97-AF65-F5344CB8AC3E}">
        <p14:creationId xmlns:p14="http://schemas.microsoft.com/office/powerpoint/2010/main" val="413744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You Will Never Have To Tell Me What To Do Twice</a:t>
            </a:r>
          </a:p>
          <a:p>
            <a:r>
              <a:rPr lang="en-US" dirty="0" smtClean="0"/>
              <a:t>Every employer wants to know they can give you instructions once—and you’ll get the job done. I guarantee you that no employer wants to micromanage or ask an employee more than once to do something—no matter what it is.</a:t>
            </a:r>
          </a:p>
          <a:p>
            <a:r>
              <a:rPr lang="en-US" b="1" dirty="0" smtClean="0"/>
              <a:t>2. I Will Complete The Job/Assignment You Give Me With Excellence</a:t>
            </a:r>
          </a:p>
          <a:p>
            <a:r>
              <a:rPr lang="en-US" dirty="0" smtClean="0"/>
              <a:t>The employer wants to hear that, no matter what, you are going to make it happen—that you’re going to get the job done and do it to the best of your ability.</a:t>
            </a:r>
          </a:p>
          <a:p>
            <a:r>
              <a:rPr lang="en-US" b="1" dirty="0" smtClean="0"/>
              <a:t>3. I Am An Agreeable Person</a:t>
            </a:r>
          </a:p>
          <a:p>
            <a:r>
              <a:rPr lang="en-US" dirty="0" smtClean="0"/>
              <a:t>The employer wants to know that no matter what situation you are put in, you’re going to be a team player—and that you’re not going to create confusion, conflict, problems, or challenge their authority.</a:t>
            </a:r>
          </a:p>
          <a:p>
            <a:r>
              <a:rPr lang="en-US" b="1" dirty="0" smtClean="0"/>
              <a:t>4. I Am Easy To Correct And Instruct—I Am Teachable</a:t>
            </a:r>
          </a:p>
          <a:p>
            <a:r>
              <a:rPr lang="en-US" dirty="0" smtClean="0"/>
              <a:t>If there is something that’s not getting done, or if you’re not doing it correctly, the employer wants to know that they can approach you to discuss the situation and that you’re not going to fly off the handle or think you’re superior.</a:t>
            </a:r>
          </a:p>
          <a:p>
            <a:r>
              <a:rPr lang="en-US" b="1" dirty="0" smtClean="0"/>
              <a:t>5. I Am A Loyal Employee</a:t>
            </a:r>
          </a:p>
          <a:p>
            <a:r>
              <a:rPr lang="en-US" dirty="0" smtClean="0"/>
              <a:t>I will not talk poorly about you. I will do everything I can to promote you and help promote this business. While I am working for you I will always be the best employee—whether for 1 year or 10 years. And should I leave, I will be </a:t>
            </a:r>
            <a:r>
              <a:rPr lang="en-US" dirty="0" err="1" smtClean="0"/>
              <a:t>rehireable</a:t>
            </a:r>
            <a:r>
              <a:rPr lang="en-US" dirty="0" smtClean="0"/>
              <a:t>, and I will leave in an amicable and responsible manner.</a:t>
            </a:r>
          </a:p>
          <a:p>
            <a:r>
              <a:rPr lang="en-US" dirty="0" smtClean="0"/>
              <a:t>Prospective employers nowadays understand that asking employees to make a commitment to stay for 10—or even 25 years—just isn’t realistic. Loyalty isn’t about longevity. It’s about being a committed and responsible employee while you’re with that company.</a:t>
            </a:r>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13</a:t>
            </a:fld>
            <a:endParaRPr lang="en-US"/>
          </a:p>
        </p:txBody>
      </p:sp>
    </p:spTree>
    <p:extLst>
      <p:ext uri="{BB962C8B-B14F-4D97-AF65-F5344CB8AC3E}">
        <p14:creationId xmlns:p14="http://schemas.microsoft.com/office/powerpoint/2010/main" val="3340948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common questions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14</a:t>
            </a:fld>
            <a:endParaRPr lang="en-US"/>
          </a:p>
        </p:txBody>
      </p:sp>
    </p:spTree>
    <p:extLst>
      <p:ext uri="{BB962C8B-B14F-4D97-AF65-F5344CB8AC3E}">
        <p14:creationId xmlns:p14="http://schemas.microsoft.com/office/powerpoint/2010/main" val="499551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discussion</a:t>
            </a:r>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15</a:t>
            </a:fld>
            <a:endParaRPr lang="en-US"/>
          </a:p>
        </p:txBody>
      </p:sp>
    </p:spTree>
    <p:extLst>
      <p:ext uri="{BB962C8B-B14F-4D97-AF65-F5344CB8AC3E}">
        <p14:creationId xmlns:p14="http://schemas.microsoft.com/office/powerpoint/2010/main" val="3134758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Milk</a:t>
            </a:r>
          </a:p>
          <a:p>
            <a:r>
              <a:rPr lang="en-US" dirty="0" err="1" smtClean="0"/>
              <a:t>Botterham</a:t>
            </a:r>
            <a:endParaRPr lang="en-US" dirty="0" smtClean="0"/>
          </a:p>
          <a:p>
            <a:r>
              <a:rPr lang="en-US" dirty="0" smtClean="0"/>
              <a:t>Sandwiches</a:t>
            </a:r>
          </a:p>
          <a:p>
            <a:r>
              <a:rPr lang="en-US" dirty="0" smtClean="0"/>
              <a:t>Hot meal</a:t>
            </a:r>
          </a:p>
          <a:p>
            <a:endParaRPr lang="en-US" dirty="0" smtClean="0"/>
          </a:p>
          <a:p>
            <a:r>
              <a:rPr lang="en-US" dirty="0" smtClean="0"/>
              <a:t>Coffee</a:t>
            </a:r>
          </a:p>
          <a:p>
            <a:endParaRPr lang="en-US" dirty="0" smtClean="0"/>
          </a:p>
          <a:p>
            <a:r>
              <a:rPr lang="en-US" dirty="0" smtClean="0"/>
              <a:t>Birthdays</a:t>
            </a:r>
          </a:p>
          <a:p>
            <a:endParaRPr lang="en-US" dirty="0" smtClean="0"/>
          </a:p>
          <a:p>
            <a:r>
              <a:rPr lang="en-US" dirty="0" err="1" smtClean="0"/>
              <a:t>Borrel</a:t>
            </a:r>
            <a:r>
              <a:rPr lang="en-US" dirty="0" smtClean="0"/>
              <a:t> – after work</a:t>
            </a:r>
          </a:p>
          <a:p>
            <a:endParaRPr lang="en-US" dirty="0" smtClean="0"/>
          </a:p>
          <a:p>
            <a:r>
              <a:rPr lang="en-US" dirty="0" smtClean="0"/>
              <a:t>Having a baby!  </a:t>
            </a:r>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17</a:t>
            </a:fld>
            <a:endParaRPr lang="en-US"/>
          </a:p>
        </p:txBody>
      </p:sp>
    </p:spTree>
    <p:extLst>
      <p:ext uri="{BB962C8B-B14F-4D97-AF65-F5344CB8AC3E}">
        <p14:creationId xmlns:p14="http://schemas.microsoft.com/office/powerpoint/2010/main" val="3009158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a:t>
            </a:r>
            <a:r>
              <a:rPr lang="en-US" dirty="0" err="1" smtClean="0"/>
              <a:t>JobSeekerPremium</a:t>
            </a:r>
            <a:r>
              <a:rPr lang="en-US" baseline="0" dirty="0" smtClean="0"/>
              <a:t> app but not worth it.  Search for key words. </a:t>
            </a:r>
          </a:p>
          <a:p>
            <a:endParaRPr lang="en-US" baseline="0" dirty="0" smtClean="0"/>
          </a:p>
          <a:p>
            <a:r>
              <a:rPr lang="en-US" baseline="0" dirty="0" smtClean="0"/>
              <a:t>People you know.  HYF, colleagues, internships</a:t>
            </a:r>
          </a:p>
          <a:p>
            <a:endParaRPr lang="en-US" baseline="0" dirty="0" smtClean="0"/>
          </a:p>
          <a:p>
            <a:r>
              <a:rPr lang="en-US" baseline="0" dirty="0" smtClean="0"/>
              <a:t>Recruiters – a lot of developers don’t use recruiters properly.  They ignore them until they really need them.  Far better to build relationships with recruiters, don’t ignore their calls or emails, politely decline if you are not interested in a move but give them  a future date when you might be interested in making a move.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18</a:t>
            </a:fld>
            <a:endParaRPr lang="en-US"/>
          </a:p>
        </p:txBody>
      </p:sp>
    </p:spTree>
    <p:extLst>
      <p:ext uri="{BB962C8B-B14F-4D97-AF65-F5344CB8AC3E}">
        <p14:creationId xmlns:p14="http://schemas.microsoft.com/office/powerpoint/2010/main" val="258229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OPTIONAL</a:t>
            </a:r>
          </a:p>
          <a:p>
            <a:r>
              <a:rPr lang="en-US" dirty="0" smtClean="0"/>
              <a:t>What </a:t>
            </a:r>
            <a:r>
              <a:rPr lang="en-US" dirty="0" smtClean="0"/>
              <a:t>are</a:t>
            </a:r>
            <a:r>
              <a:rPr lang="en-US" baseline="0" dirty="0" smtClean="0"/>
              <a:t> they? </a:t>
            </a:r>
            <a:endParaRPr lang="en-US" dirty="0" smtClean="0"/>
          </a:p>
          <a:p>
            <a:r>
              <a:rPr lang="en-US" dirty="0" smtClean="0"/>
              <a:t>Knowing what you want to do is</a:t>
            </a:r>
            <a:r>
              <a:rPr lang="en-US" baseline="0" dirty="0" smtClean="0"/>
              <a:t> important, for:</a:t>
            </a:r>
          </a:p>
          <a:p>
            <a:r>
              <a:rPr lang="en-US" baseline="0" dirty="0" smtClean="0"/>
              <a:t>You – to have a clear idea of what you are trying to achieve over the short and longer term – like a ROADMAP </a:t>
            </a:r>
          </a:p>
          <a:p>
            <a:r>
              <a:rPr lang="en-US" baseline="0" dirty="0" smtClean="0"/>
              <a:t>Potential employer, so they can understand how you might fit in their organization and with a specific job </a:t>
            </a:r>
          </a:p>
          <a:p>
            <a:endParaRPr lang="en-US" baseline="0" dirty="0" smtClean="0"/>
          </a:p>
          <a:p>
            <a:r>
              <a:rPr lang="en-US" u="sng" baseline="0" dirty="0" smtClean="0"/>
              <a:t>Broad</a:t>
            </a:r>
            <a:r>
              <a:rPr lang="en-US" baseline="0" dirty="0" smtClean="0"/>
              <a:t>: I want a job I look forward to going to</a:t>
            </a:r>
          </a:p>
          <a:p>
            <a:r>
              <a:rPr lang="en-US" u="sng" baseline="0" dirty="0" smtClean="0"/>
              <a:t>Specific</a:t>
            </a:r>
            <a:r>
              <a:rPr lang="en-US" baseline="0" dirty="0" smtClean="0"/>
              <a:t>: I want to be a part of a team that develops applications that help small businesses connect to sources of funding</a:t>
            </a:r>
          </a:p>
          <a:p>
            <a:endParaRPr lang="en-US" baseline="0" dirty="0" smtClean="0"/>
          </a:p>
          <a:p>
            <a:r>
              <a:rPr lang="en-US" u="sng" baseline="0" dirty="0" smtClean="0"/>
              <a:t>Short</a:t>
            </a:r>
            <a:r>
              <a:rPr lang="en-US" baseline="0" dirty="0" smtClean="0"/>
              <a:t>: get entry level job as a java developer in a non-profit organization</a:t>
            </a:r>
          </a:p>
          <a:p>
            <a:r>
              <a:rPr lang="en-US" u="sng" baseline="0" dirty="0" smtClean="0"/>
              <a:t>Long</a:t>
            </a:r>
            <a:r>
              <a:rPr lang="en-US" baseline="0" dirty="0" smtClean="0"/>
              <a:t>:  Own and manage a sports marketing company</a:t>
            </a:r>
          </a:p>
          <a:p>
            <a:endParaRPr lang="en-US" baseline="0" dirty="0" smtClean="0"/>
          </a:p>
          <a:p>
            <a:r>
              <a:rPr lang="en-US" baseline="0" dirty="0" smtClean="0"/>
              <a:t>For purposes of this session – and HYF - let’s focus on Professional objectives</a:t>
            </a:r>
          </a:p>
          <a:p>
            <a:endParaRPr lang="en-US" baseline="0" dirty="0" smtClean="0"/>
          </a:p>
          <a:p>
            <a:r>
              <a:rPr lang="en-US" baseline="0" dirty="0" smtClean="0"/>
              <a:t>Start with where you want to be long term – conceptually and operationally</a:t>
            </a:r>
          </a:p>
          <a:p>
            <a:r>
              <a:rPr lang="en-US" baseline="0" dirty="0" smtClean="0"/>
              <a:t>Shorten the scope, where do I want to be in a year</a:t>
            </a:r>
          </a:p>
          <a:p>
            <a:r>
              <a:rPr lang="en-US" baseline="0" dirty="0" smtClean="0"/>
              <a:t>Questions: </a:t>
            </a:r>
          </a:p>
          <a:p>
            <a:endParaRPr lang="en-US" baseline="0" dirty="0" smtClean="0"/>
          </a:p>
          <a:p>
            <a:r>
              <a:rPr lang="en-US" baseline="0" dirty="0" smtClean="0"/>
              <a:t>What industry do I want to work in?</a:t>
            </a:r>
          </a:p>
          <a:p>
            <a:r>
              <a:rPr lang="en-US" baseline="0" dirty="0" smtClean="0"/>
              <a:t>What kind of organization do I want to work for? </a:t>
            </a:r>
          </a:p>
          <a:p>
            <a:r>
              <a:rPr lang="en-US" baseline="0" dirty="0" smtClean="0"/>
              <a:t>What skills/knowledge do I need to have in order to achieve my long-term aspirations?</a:t>
            </a:r>
          </a:p>
          <a:p>
            <a:endParaRPr lang="en-US" baseline="0" dirty="0" smtClean="0"/>
          </a:p>
          <a:p>
            <a:r>
              <a:rPr lang="en-US" baseline="0" dirty="0" smtClean="0"/>
              <a:t>Homework:  I will send you a guide that expands on these issues, spend a couple hours thinking it through, write a 2-3 sentence objective that is professional, specific, short-term focused – we will review next week. </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19</a:t>
            </a:fld>
            <a:endParaRPr lang="en-US"/>
          </a:p>
        </p:txBody>
      </p:sp>
    </p:spTree>
    <p:extLst>
      <p:ext uri="{BB962C8B-B14F-4D97-AF65-F5344CB8AC3E}">
        <p14:creationId xmlns:p14="http://schemas.microsoft.com/office/powerpoint/2010/main" val="3086171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OPTIONAL</a:t>
            </a:r>
            <a:endParaRPr lang="en-US" baseline="0" dirty="0" smtClean="0"/>
          </a:p>
          <a:p>
            <a:endParaRPr lang="en-US" baseline="0" dirty="0" smtClean="0"/>
          </a:p>
          <a:p>
            <a:r>
              <a:rPr lang="en-US" baseline="0" dirty="0" smtClean="0"/>
              <a:t>Focus:  </a:t>
            </a:r>
          </a:p>
          <a:p>
            <a:endParaRPr lang="en-US" baseline="0" dirty="0" smtClean="0"/>
          </a:p>
          <a:p>
            <a:r>
              <a:rPr lang="en-US" baseline="0" dirty="0" smtClean="0"/>
              <a:t>For purposes of this session – and HYF - let’s focus on Professional objectives</a:t>
            </a:r>
          </a:p>
          <a:p>
            <a:endParaRPr lang="en-US" baseline="0" dirty="0" smtClean="0"/>
          </a:p>
          <a:p>
            <a:r>
              <a:rPr lang="en-US" baseline="0" dirty="0" smtClean="0"/>
              <a:t>Start with where you want to be long term – conceptually and operationally</a:t>
            </a:r>
          </a:p>
          <a:p>
            <a:r>
              <a:rPr lang="en-US" baseline="0" dirty="0" smtClean="0"/>
              <a:t>Shorten the scope, where do I want to be in a year</a:t>
            </a:r>
          </a:p>
          <a:p>
            <a:r>
              <a:rPr lang="en-US" baseline="0" dirty="0" smtClean="0"/>
              <a:t>Questions: </a:t>
            </a:r>
          </a:p>
          <a:p>
            <a:endParaRPr lang="en-US" baseline="0" dirty="0" smtClean="0"/>
          </a:p>
          <a:p>
            <a:r>
              <a:rPr lang="en-US" baseline="0" dirty="0" smtClean="0"/>
              <a:t>What industry do I want to work in?</a:t>
            </a:r>
          </a:p>
          <a:p>
            <a:r>
              <a:rPr lang="en-US" baseline="0" dirty="0" smtClean="0"/>
              <a:t>What kind of organization do I want to work for? </a:t>
            </a:r>
          </a:p>
          <a:p>
            <a:r>
              <a:rPr lang="en-US" baseline="0" dirty="0" smtClean="0"/>
              <a:t>What skills/knowledge do I need to have in order to achieve my long-term aspirations?</a:t>
            </a:r>
          </a:p>
          <a:p>
            <a:endParaRPr lang="en-US" baseline="0" dirty="0" smtClean="0"/>
          </a:p>
          <a:p>
            <a:r>
              <a:rPr lang="en-US" baseline="0" dirty="0" smtClean="0"/>
              <a:t>Homework:  I will send you a guide that expands on these issues, spend a couple hours thinking it through, write a 2-3 sentence objective that is professional, specific, short-term focused – we will review next week. </a:t>
            </a:r>
          </a:p>
          <a:p>
            <a:endParaRPr lang="en-US" baseline="0" dirty="0" smtClean="0"/>
          </a:p>
          <a:p>
            <a:endParaRPr lang="en-US" baseline="0" dirty="0" smtClean="0"/>
          </a:p>
          <a:p>
            <a:endParaRPr lang="en-US" baseline="0" dirty="0" smtClean="0"/>
          </a:p>
          <a:p>
            <a:endParaRPr lang="en-US" baseline="0" dirty="0" smtClean="0"/>
          </a:p>
          <a:p>
            <a:r>
              <a:rPr lang="en-US" baseline="0" dirty="0" smtClean="0"/>
              <a:t>    </a:t>
            </a:r>
          </a:p>
          <a:p>
            <a:endParaRPr lang="en-US" baseline="0" dirty="0" smtClean="0"/>
          </a:p>
          <a:p>
            <a:endParaRPr lang="en-US" baseline="0" dirty="0" smtClean="0"/>
          </a:p>
          <a:p>
            <a:r>
              <a:rPr lang="en-US" baseline="0" dirty="0" smtClean="0"/>
              <a:t>Your career objective should combine your</a:t>
            </a:r>
          </a:p>
          <a:p>
            <a:endParaRPr lang="en-US" baseline="0" dirty="0" smtClean="0"/>
          </a:p>
          <a:p>
            <a:r>
              <a:rPr lang="en-US" baseline="0" dirty="0" smtClean="0"/>
              <a:t>Education</a:t>
            </a:r>
          </a:p>
          <a:p>
            <a:r>
              <a:rPr lang="en-US" baseline="0" dirty="0" smtClean="0"/>
              <a:t>Training, but also</a:t>
            </a:r>
          </a:p>
          <a:p>
            <a:r>
              <a:rPr lang="en-US" baseline="0" dirty="0" smtClean="0"/>
              <a:t>Interests</a:t>
            </a:r>
          </a:p>
          <a:p>
            <a:r>
              <a:rPr lang="en-US" baseline="0" dirty="0" smtClean="0"/>
              <a:t>Preferences </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20</a:t>
            </a:fld>
            <a:endParaRPr lang="en-US"/>
          </a:p>
        </p:txBody>
      </p:sp>
    </p:spTree>
    <p:extLst>
      <p:ext uri="{BB962C8B-B14F-4D97-AF65-F5344CB8AC3E}">
        <p14:creationId xmlns:p14="http://schemas.microsoft.com/office/powerpoint/2010/main" val="3086171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2</a:t>
            </a:fld>
            <a:endParaRPr lang="en-US"/>
          </a:p>
        </p:txBody>
      </p:sp>
    </p:spTree>
    <p:extLst>
      <p:ext uri="{BB962C8B-B14F-4D97-AF65-F5344CB8AC3E}">
        <p14:creationId xmlns:p14="http://schemas.microsoft.com/office/powerpoint/2010/main" val="2796265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next couple weeks we’ll be conducting PRACTICE INTERVIEWS</a:t>
            </a:r>
          </a:p>
          <a:p>
            <a:endParaRPr lang="en-US" dirty="0" smtClean="0"/>
          </a:p>
          <a:p>
            <a:endParaRPr lang="en-US" dirty="0" smtClean="0"/>
          </a:p>
          <a:p>
            <a:endParaRPr lang="en-US" dirty="0" smtClean="0"/>
          </a:p>
          <a:p>
            <a:r>
              <a:rPr lang="en-US" dirty="0" smtClean="0"/>
              <a:t>Critical point:  Through</a:t>
            </a:r>
            <a:r>
              <a:rPr lang="en-US" baseline="0" dirty="0" smtClean="0"/>
              <a:t> HYF you’ve learned and developed a certain set of skills that will help to prepare you for the future.  </a:t>
            </a:r>
          </a:p>
          <a:p>
            <a:endParaRPr lang="en-US" baseline="0" dirty="0" smtClean="0"/>
          </a:p>
          <a:p>
            <a:r>
              <a:rPr lang="en-US" baseline="0" dirty="0" smtClean="0"/>
              <a:t>But this is just the starting point.  It is imperative to continue to learn throughout your career.  What will that look like?</a:t>
            </a:r>
          </a:p>
          <a:p>
            <a:endParaRPr lang="en-US" baseline="0" dirty="0" smtClean="0"/>
          </a:p>
          <a:p>
            <a:r>
              <a:rPr lang="en-US" baseline="0" dirty="0" smtClean="0"/>
              <a:t>Many forms</a:t>
            </a:r>
          </a:p>
          <a:p>
            <a:endParaRPr lang="en-US" baseline="0" dirty="0" smtClean="0"/>
          </a:p>
          <a:p>
            <a:pPr marL="171450" indent="-171450">
              <a:buFont typeface="Arial" panose="020B0604020202020204" pitchFamily="34" charset="0"/>
              <a:buChar char="•"/>
            </a:pPr>
            <a:r>
              <a:rPr lang="en-US" baseline="0" dirty="0" smtClean="0"/>
              <a:t>On the job learning – involvement in particular teams and development projects</a:t>
            </a:r>
          </a:p>
          <a:p>
            <a:pPr marL="171450" indent="-171450">
              <a:buFont typeface="Arial" panose="020B0604020202020204" pitchFamily="34" charset="0"/>
              <a:buChar char="•"/>
            </a:pPr>
            <a:r>
              <a:rPr lang="en-US" dirty="0" smtClean="0"/>
              <a:t>Employer sponsored continuing education</a:t>
            </a:r>
          </a:p>
          <a:p>
            <a:pPr marL="171450" indent="-171450">
              <a:buFont typeface="Arial" panose="020B0604020202020204" pitchFamily="34" charset="0"/>
              <a:buChar char="•"/>
            </a:pPr>
            <a:r>
              <a:rPr lang="en-US" dirty="0" smtClean="0"/>
              <a:t>Independent continuing education for new skills – many different forms, online for specific skills,</a:t>
            </a:r>
            <a:r>
              <a:rPr lang="en-US" baseline="0" dirty="0" smtClean="0"/>
              <a:t> workshops, college and university skills</a:t>
            </a:r>
          </a:p>
          <a:p>
            <a:endParaRPr lang="en-US" baseline="0" dirty="0" smtClean="0"/>
          </a:p>
          <a:p>
            <a:r>
              <a:rPr lang="en-US" baseline="0" dirty="0" smtClean="0"/>
              <a:t>Whatever your future looks like, it is vital to continue to learn and it is vital that YOU take responsibility for your future  </a:t>
            </a:r>
            <a:endParaRPr lang="en-US" dirty="0" smtClean="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21</a:t>
            </a:fld>
            <a:endParaRPr lang="en-US"/>
          </a:p>
        </p:txBody>
      </p:sp>
    </p:spTree>
    <p:extLst>
      <p:ext uri="{BB962C8B-B14F-4D97-AF65-F5344CB8AC3E}">
        <p14:creationId xmlns:p14="http://schemas.microsoft.com/office/powerpoint/2010/main" val="1615068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35AB26B-9053-4609-855A-AAE6BEEEA538}" type="slidenum">
              <a:rPr lang="en-US" smtClean="0"/>
              <a:t>3</a:t>
            </a:fld>
            <a:endParaRPr lang="en-US"/>
          </a:p>
        </p:txBody>
      </p:sp>
    </p:spTree>
    <p:extLst>
      <p:ext uri="{BB962C8B-B14F-4D97-AF65-F5344CB8AC3E}">
        <p14:creationId xmlns:p14="http://schemas.microsoft.com/office/powerpoint/2010/main" val="4240114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CV used to be most important, now equal in importance to LinkedIn profile.</a:t>
            </a:r>
          </a:p>
          <a:p>
            <a:endParaRPr lang="en-US" dirty="0" smtClean="0"/>
          </a:p>
          <a:p>
            <a:r>
              <a:rPr lang="en-US" dirty="0" smtClean="0"/>
              <a:t>Must have – always required</a:t>
            </a:r>
          </a:p>
          <a:p>
            <a:r>
              <a:rPr lang="en-US" dirty="0" smtClean="0"/>
              <a:t>CV, LI profile and (sometimes) cover letter are your “passport” into the world of employment</a:t>
            </a:r>
            <a:r>
              <a:rPr lang="en-US" baseline="0" dirty="0" smtClean="0"/>
              <a:t> </a:t>
            </a:r>
          </a:p>
          <a:p>
            <a:r>
              <a:rPr lang="en-US" baseline="0" dirty="0" smtClean="0"/>
              <a:t>Personal sales brochure – you will be judged by your CV for better or worse</a:t>
            </a:r>
            <a:endParaRPr lang="en-US" dirty="0" smtClean="0"/>
          </a:p>
          <a:p>
            <a:r>
              <a:rPr lang="en-US" dirty="0" smtClean="0"/>
              <a:t>First date – first impressions matter the most, so spend time on getting it right</a:t>
            </a:r>
          </a:p>
          <a:p>
            <a:r>
              <a:rPr lang="en-US" dirty="0" smtClean="0"/>
              <a:t>Competition</a:t>
            </a:r>
            <a:r>
              <a:rPr lang="en-US" baseline="0" dirty="0" smtClean="0"/>
              <a:t> – even in development, there is still a lot of competition for the best roles in the best organizations</a:t>
            </a:r>
          </a:p>
          <a:p>
            <a:endParaRPr lang="en-US" dirty="0" smtClean="0"/>
          </a:p>
          <a:p>
            <a:r>
              <a:rPr lang="en-US" dirty="0" smtClean="0"/>
              <a:t>Get it right from the beginning and Keep it up to date JUST IN CASE</a:t>
            </a:r>
          </a:p>
        </p:txBody>
      </p:sp>
      <p:sp>
        <p:nvSpPr>
          <p:cNvPr id="4" name="Slide Number Placeholder 3"/>
          <p:cNvSpPr>
            <a:spLocks noGrp="1"/>
          </p:cNvSpPr>
          <p:nvPr>
            <p:ph type="sldNum" sz="quarter" idx="10"/>
          </p:nvPr>
        </p:nvSpPr>
        <p:spPr/>
        <p:txBody>
          <a:bodyPr/>
          <a:lstStyle/>
          <a:p>
            <a:fld id="{B35AB26B-9053-4609-855A-AAE6BEEEA538}" type="slidenum">
              <a:rPr lang="en-US" smtClean="0"/>
              <a:t>4</a:t>
            </a:fld>
            <a:endParaRPr lang="en-US"/>
          </a:p>
        </p:txBody>
      </p:sp>
    </p:spTree>
    <p:extLst>
      <p:ext uri="{BB962C8B-B14F-4D97-AF65-F5344CB8AC3E}">
        <p14:creationId xmlns:p14="http://schemas.microsoft.com/office/powerpoint/2010/main" val="4240114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Different </a:t>
            </a:r>
            <a:r>
              <a:rPr lang="en-US" baseline="0" dirty="0" smtClean="0"/>
              <a:t>from LI profile, more specific to the role you are applying for </a:t>
            </a:r>
          </a:p>
          <a:p>
            <a:r>
              <a:rPr lang="en-US" baseline="0" dirty="0" smtClean="0"/>
              <a:t>PDF</a:t>
            </a:r>
          </a:p>
          <a:p>
            <a:endParaRPr lang="en-US" baseline="0" dirty="0" smtClean="0"/>
          </a:p>
          <a:p>
            <a:r>
              <a:rPr lang="en-US" baseline="0" dirty="0" smtClean="0"/>
              <a:t>    Avoid </a:t>
            </a:r>
            <a:r>
              <a:rPr lang="en-US" baseline="0" dirty="0" err="1" smtClean="0"/>
              <a:t>coloured</a:t>
            </a:r>
            <a:r>
              <a:rPr lang="en-US" baseline="0" dirty="0" smtClean="0"/>
              <a:t> paper or type, fancy fonts, photographs or clever delivery approaches</a:t>
            </a:r>
          </a:p>
          <a:p>
            <a:r>
              <a:rPr lang="en-US" baseline="0" dirty="0" smtClean="0"/>
              <a:t>    Be truthful and don't be afraid to sell your skills</a:t>
            </a:r>
          </a:p>
          <a:p>
            <a:r>
              <a:rPr lang="en-US" baseline="0" dirty="0" smtClean="0"/>
              <a:t>    Keep the look simple and make your point quickly (download our CV template as a guide)</a:t>
            </a:r>
          </a:p>
          <a:p>
            <a:r>
              <a:rPr lang="en-US" baseline="0" dirty="0" smtClean="0"/>
              <a:t>    Use the past tense and choose strong action verbs</a:t>
            </a:r>
          </a:p>
          <a:p>
            <a:r>
              <a:rPr lang="en-US" baseline="0" dirty="0" smtClean="0"/>
              <a:t>    Avoid speaking about yourself in the third person</a:t>
            </a:r>
          </a:p>
          <a:p>
            <a:r>
              <a:rPr lang="en-US" baseline="0" dirty="0" smtClean="0"/>
              <a:t>    Avoid jargon and acronyms that other people might not understand</a:t>
            </a:r>
          </a:p>
          <a:p>
            <a:r>
              <a:rPr lang="en-US" baseline="0" dirty="0" smtClean="0"/>
              <a:t>    Tailor your resume for each specific application</a:t>
            </a:r>
          </a:p>
          <a:p>
            <a:r>
              <a:rPr lang="en-US" baseline="0" dirty="0" smtClean="0"/>
              <a:t>Make your CV results oriented: give proof to back up your capability statements.</a:t>
            </a:r>
          </a:p>
          <a:p>
            <a:r>
              <a:rPr lang="en-US" baseline="0" dirty="0" smtClean="0"/>
              <a:t>    Personal Information: Include your name, full address, telephone numbers (day/evening/mobile) and email address.</a:t>
            </a:r>
          </a:p>
          <a:p>
            <a:endParaRPr lang="en-US" baseline="0" dirty="0" smtClean="0"/>
          </a:p>
          <a:p>
            <a:r>
              <a:rPr lang="en-US" dirty="0" smtClean="0"/>
              <a:t>Make it perfect,</a:t>
            </a:r>
            <a:r>
              <a:rPr lang="en-US" baseline="0" dirty="0" smtClean="0"/>
              <a:t> but there is no magic!  </a:t>
            </a:r>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5</a:t>
            </a:fld>
            <a:endParaRPr lang="en-US"/>
          </a:p>
        </p:txBody>
      </p:sp>
    </p:spTree>
    <p:extLst>
      <p:ext uri="{BB962C8B-B14F-4D97-AF65-F5344CB8AC3E}">
        <p14:creationId xmlns:p14="http://schemas.microsoft.com/office/powerpoint/2010/main" val="424011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referred</a:t>
            </a:r>
            <a:r>
              <a:rPr lang="en-US" baseline="0" dirty="0" smtClean="0"/>
              <a:t> to as a Motivation Letter.  </a:t>
            </a:r>
            <a:r>
              <a:rPr lang="en-US" dirty="0" smtClean="0"/>
              <a:t>Not </a:t>
            </a:r>
            <a:r>
              <a:rPr lang="en-US" dirty="0" smtClean="0"/>
              <a:t>as important as used to be, might never use one</a:t>
            </a:r>
          </a:p>
          <a:p>
            <a:r>
              <a:rPr lang="en-US" dirty="0" smtClean="0"/>
              <a:t>Can also be the text of an</a:t>
            </a:r>
            <a:r>
              <a:rPr lang="en-US" baseline="0" dirty="0" smtClean="0"/>
              <a:t> email </a:t>
            </a:r>
            <a:endParaRPr lang="en-US" dirty="0" smtClean="0"/>
          </a:p>
          <a:p>
            <a:r>
              <a:rPr lang="en-US" dirty="0" smtClean="0"/>
              <a:t>Can </a:t>
            </a:r>
            <a:r>
              <a:rPr lang="en-US" dirty="0" smtClean="0"/>
              <a:t>have one letter</a:t>
            </a:r>
            <a:r>
              <a:rPr lang="en-US" baseline="0" dirty="0" smtClean="0"/>
              <a:t> and customize for each role – Company, Role</a:t>
            </a:r>
          </a:p>
          <a:p>
            <a:r>
              <a:rPr lang="en-US" dirty="0" smtClean="0"/>
              <a:t>Will send a standard format for cover letter, also plenty of examples on</a:t>
            </a:r>
            <a:r>
              <a:rPr lang="en-US" baseline="0" dirty="0" smtClean="0"/>
              <a:t> the internet.</a:t>
            </a:r>
            <a:endParaRPr lang="en-US" dirty="0" smtClean="0"/>
          </a:p>
          <a:p>
            <a:r>
              <a:rPr lang="en-US" dirty="0" smtClean="0"/>
              <a:t>PDF</a:t>
            </a:r>
            <a:endParaRPr lang="en-US" dirty="0" smtClean="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6</a:t>
            </a:fld>
            <a:endParaRPr lang="en-US"/>
          </a:p>
        </p:txBody>
      </p:sp>
    </p:spTree>
    <p:extLst>
      <p:ext uri="{BB962C8B-B14F-4D97-AF65-F5344CB8AC3E}">
        <p14:creationId xmlns:p14="http://schemas.microsoft.com/office/powerpoint/2010/main" val="1387317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Public profile (not</a:t>
            </a:r>
            <a:r>
              <a:rPr lang="en-US" baseline="0" dirty="0" smtClean="0"/>
              <a:t> social networking) </a:t>
            </a:r>
          </a:p>
          <a:p>
            <a:endParaRPr lang="en-US" baseline="0" dirty="0" smtClean="0"/>
          </a:p>
          <a:p>
            <a:r>
              <a:rPr lang="en-US" baseline="0" dirty="0" smtClean="0"/>
              <a:t>What to use it for:</a:t>
            </a:r>
          </a:p>
          <a:p>
            <a:endParaRPr lang="en-US" baseline="0" dirty="0" smtClean="0"/>
          </a:p>
          <a:p>
            <a:r>
              <a:rPr lang="en-US" baseline="0" dirty="0" smtClean="0"/>
              <a:t>Build your network</a:t>
            </a:r>
          </a:p>
          <a:p>
            <a:r>
              <a:rPr lang="en-US" baseline="0" dirty="0" smtClean="0"/>
              <a:t>Look for opportunities</a:t>
            </a:r>
          </a:p>
          <a:p>
            <a:r>
              <a:rPr lang="en-US" baseline="0" dirty="0" smtClean="0"/>
              <a:t>Learn about developments in your industry.</a:t>
            </a:r>
          </a:p>
          <a:p>
            <a:r>
              <a:rPr lang="en-US" baseline="0" dirty="0" smtClean="0"/>
              <a:t>Join and participate in groups </a:t>
            </a:r>
            <a:endParaRPr lang="en-US" baseline="0" dirty="0" smtClean="0"/>
          </a:p>
          <a:p>
            <a:r>
              <a:rPr lang="en-US" baseline="0" dirty="0" smtClean="0"/>
              <a:t>Learn new things</a:t>
            </a:r>
          </a:p>
          <a:p>
            <a:r>
              <a:rPr lang="en-US" baseline="0" dirty="0" smtClean="0"/>
              <a:t>Research organizations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7</a:t>
            </a:fld>
            <a:endParaRPr lang="en-US"/>
          </a:p>
        </p:txBody>
      </p:sp>
    </p:spTree>
    <p:extLst>
      <p:ext uri="{BB962C8B-B14F-4D97-AF65-F5344CB8AC3E}">
        <p14:creationId xmlns:p14="http://schemas.microsoft.com/office/powerpoint/2010/main" val="373090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t>
            </a:r>
            <a:r>
              <a:rPr lang="en-US" dirty="0" smtClean="0"/>
              <a:t>a minimum</a:t>
            </a:r>
          </a:p>
          <a:p>
            <a:r>
              <a:rPr lang="en-US" dirty="0" smtClean="0"/>
              <a:t>Good English, no typos!  Same with Cover Letter and CV – thank</a:t>
            </a:r>
            <a:r>
              <a:rPr lang="en-US" baseline="0" dirty="0" smtClean="0"/>
              <a:t> goodness for spell checker!  </a:t>
            </a:r>
          </a:p>
          <a:p>
            <a:endParaRPr lang="en-US" baseline="0" dirty="0" smtClean="0"/>
          </a:p>
          <a:p>
            <a:r>
              <a:rPr lang="en-US" dirty="0" smtClean="0">
                <a:latin typeface="Arial Rounded MT Bold" panose="020F0704030504030204" pitchFamily="34" charset="0"/>
              </a:rPr>
              <a:t>Profile</a:t>
            </a:r>
          </a:p>
          <a:p>
            <a:r>
              <a:rPr lang="en-US" dirty="0" smtClean="0">
                <a:latin typeface="Arial Rounded MT Bold" panose="020F0704030504030204" pitchFamily="34" charset="0"/>
              </a:rPr>
              <a:t>Connections</a:t>
            </a:r>
          </a:p>
          <a:p>
            <a:r>
              <a:rPr lang="en-US" dirty="0" smtClean="0">
                <a:latin typeface="Arial Rounded MT Bold" panose="020F0704030504030204" pitchFamily="34" charset="0"/>
              </a:rPr>
              <a:t>Groups</a:t>
            </a:r>
          </a:p>
          <a:p>
            <a:r>
              <a:rPr lang="en-US" dirty="0" smtClean="0">
                <a:latin typeface="Arial Rounded MT Bold" panose="020F0704030504030204" pitchFamily="34" charset="0"/>
              </a:rPr>
              <a:t>Companies</a:t>
            </a:r>
          </a:p>
          <a:p>
            <a:r>
              <a:rPr lang="en-US" dirty="0" smtClean="0">
                <a:latin typeface="Arial Rounded MT Bold" panose="020F0704030504030204" pitchFamily="34" charset="0"/>
              </a:rPr>
              <a:t>Jobs</a:t>
            </a:r>
          </a:p>
          <a:p>
            <a:r>
              <a:rPr lang="en-US" dirty="0" smtClean="0">
                <a:latin typeface="Arial Rounded MT Bold" panose="020F0704030504030204" pitchFamily="34" charset="0"/>
              </a:rPr>
              <a:t>Updates</a:t>
            </a:r>
          </a:p>
          <a:p>
            <a:r>
              <a:rPr lang="en-US" dirty="0" smtClean="0">
                <a:latin typeface="Arial Rounded MT Bold" panose="020F0704030504030204" pitchFamily="34" charset="0"/>
              </a:rPr>
              <a:t>Mobile</a:t>
            </a:r>
          </a:p>
          <a:p>
            <a:r>
              <a:rPr lang="en-US" dirty="0" smtClean="0">
                <a:latin typeface="Arial Rounded MT Bold" panose="020F0704030504030204" pitchFamily="34" charset="0"/>
              </a:rPr>
              <a:t>Upgrade account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35AB26B-9053-4609-855A-AAE6BEEEA538}" type="slidenum">
              <a:rPr lang="en-US" smtClean="0"/>
              <a:t>8</a:t>
            </a:fld>
            <a:endParaRPr lang="en-US"/>
          </a:p>
        </p:txBody>
      </p:sp>
    </p:spTree>
    <p:extLst>
      <p:ext uri="{BB962C8B-B14F-4D97-AF65-F5344CB8AC3E}">
        <p14:creationId xmlns:p14="http://schemas.microsoft.com/office/powerpoint/2010/main" val="439279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 have an idea about</a:t>
            </a:r>
            <a:r>
              <a:rPr lang="en-US" baseline="0" dirty="0" smtClean="0"/>
              <a:t> </a:t>
            </a:r>
            <a:r>
              <a:rPr lang="en-US" dirty="0" smtClean="0"/>
              <a:t>what </a:t>
            </a:r>
            <a:r>
              <a:rPr lang="en-US" dirty="0" smtClean="0"/>
              <a:t>you want to do, </a:t>
            </a:r>
            <a:r>
              <a:rPr lang="en-US" dirty="0" smtClean="0"/>
              <a:t>you have a perfect </a:t>
            </a:r>
            <a:endParaRPr lang="en-US" dirty="0" smtClean="0"/>
          </a:p>
          <a:p>
            <a:r>
              <a:rPr lang="en-US" dirty="0" smtClean="0"/>
              <a:t>perfect CV cover letter and LI profile, </a:t>
            </a:r>
          </a:p>
          <a:p>
            <a:r>
              <a:rPr lang="en-US" dirty="0" smtClean="0"/>
              <a:t>found an interesting opportunity, </a:t>
            </a:r>
          </a:p>
          <a:p>
            <a:r>
              <a:rPr lang="en-US" dirty="0" smtClean="0"/>
              <a:t>Now you are invited for an interview, and the real fun begins, the most critical </a:t>
            </a:r>
            <a:r>
              <a:rPr lang="en-US" dirty="0" smtClean="0"/>
              <a:t>step</a:t>
            </a:r>
            <a:endParaRPr lang="en-US" dirty="0" smtClean="0"/>
          </a:p>
          <a:p>
            <a:endParaRPr lang="en-US" dirty="0" smtClean="0"/>
          </a:p>
          <a:p>
            <a:r>
              <a:rPr lang="en-US" dirty="0" smtClean="0"/>
              <a:t>Why interview?  The job or employment interview is a CONVERSATION between you and a potential employer to determine if the employer will</a:t>
            </a:r>
            <a:r>
              <a:rPr lang="en-US" baseline="0" dirty="0" smtClean="0"/>
              <a:t> hire you, but also a Two way street, an opportunity for the org to assess you as well as an opportunity for you to determine if the org is the right fit with YOUR skills and interests.  </a:t>
            </a:r>
          </a:p>
          <a:p>
            <a:endParaRPr lang="en-US"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 be Structured or unstructured, large</a:t>
            </a:r>
            <a:r>
              <a:rPr lang="en-US" baseline="0" dirty="0" smtClean="0"/>
              <a:t> v small organizations</a:t>
            </a:r>
          </a:p>
          <a:p>
            <a:endParaRPr lang="en-US" dirty="0" smtClean="0"/>
          </a:p>
        </p:txBody>
      </p:sp>
      <p:sp>
        <p:nvSpPr>
          <p:cNvPr id="4" name="Slide Number Placeholder 3"/>
          <p:cNvSpPr>
            <a:spLocks noGrp="1"/>
          </p:cNvSpPr>
          <p:nvPr>
            <p:ph type="sldNum" sz="quarter" idx="10"/>
          </p:nvPr>
        </p:nvSpPr>
        <p:spPr/>
        <p:txBody>
          <a:bodyPr/>
          <a:lstStyle/>
          <a:p>
            <a:fld id="{B35AB26B-9053-4609-855A-AAE6BEEEA538}" type="slidenum">
              <a:rPr lang="en-US" smtClean="0"/>
              <a:t>9</a:t>
            </a:fld>
            <a:endParaRPr lang="en-US"/>
          </a:p>
        </p:txBody>
      </p:sp>
    </p:spTree>
    <p:extLst>
      <p:ext uri="{BB962C8B-B14F-4D97-AF65-F5344CB8AC3E}">
        <p14:creationId xmlns:p14="http://schemas.microsoft.com/office/powerpoint/2010/main" val="136841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BD8F4D-7B3B-4199-815F-0E1E004F22D9}"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246173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D8F4D-7B3B-4199-815F-0E1E004F22D9}"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133684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D8F4D-7B3B-4199-815F-0E1E004F22D9}"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404750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35696" y="274638"/>
            <a:ext cx="6851104" cy="1143000"/>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9BD8F4D-7B3B-4199-815F-0E1E004F22D9}"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9D302-D1E6-4A07-97BA-999558A34BB5}"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404664"/>
            <a:ext cx="1530171" cy="978024"/>
          </a:xfrm>
          <a:prstGeom prst="rect">
            <a:avLst/>
          </a:prstGeom>
        </p:spPr>
      </p:pic>
    </p:spTree>
    <p:extLst>
      <p:ext uri="{BB962C8B-B14F-4D97-AF65-F5344CB8AC3E}">
        <p14:creationId xmlns:p14="http://schemas.microsoft.com/office/powerpoint/2010/main" val="1734632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BD8F4D-7B3B-4199-815F-0E1E004F22D9}"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376253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BD8F4D-7B3B-4199-815F-0E1E004F22D9}"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308354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BD8F4D-7B3B-4199-815F-0E1E004F22D9}"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342850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BD8F4D-7B3B-4199-815F-0E1E004F22D9}"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281248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D8F4D-7B3B-4199-815F-0E1E004F22D9}"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322688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D8F4D-7B3B-4199-815F-0E1E004F22D9}"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61021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D8F4D-7B3B-4199-815F-0E1E004F22D9}"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9D302-D1E6-4A07-97BA-999558A34BB5}" type="slidenum">
              <a:rPr lang="en-US" smtClean="0"/>
              <a:t>‹#›</a:t>
            </a:fld>
            <a:endParaRPr lang="en-US"/>
          </a:p>
        </p:txBody>
      </p:sp>
    </p:spTree>
    <p:extLst>
      <p:ext uri="{BB962C8B-B14F-4D97-AF65-F5344CB8AC3E}">
        <p14:creationId xmlns:p14="http://schemas.microsoft.com/office/powerpoint/2010/main" val="3727200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D8F4D-7B3B-4199-815F-0E1E004F22D9}" type="datetimeFigureOut">
              <a:rPr lang="en-US" smtClean="0"/>
              <a:t>4/12/2018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9D302-D1E6-4A07-97BA-999558A34BB5}" type="slidenum">
              <a:rPr lang="en-US" smtClean="0"/>
              <a:t>‹#›</a:t>
            </a:fld>
            <a:endParaRPr lang="en-US"/>
          </a:p>
        </p:txBody>
      </p:sp>
    </p:spTree>
    <p:extLst>
      <p:ext uri="{BB962C8B-B14F-4D97-AF65-F5344CB8AC3E}">
        <p14:creationId xmlns:p14="http://schemas.microsoft.com/office/powerpoint/2010/main" val="3351917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47007"/>
            <a:ext cx="7772400" cy="1470025"/>
          </a:xfrm>
        </p:spPr>
        <p:txBody>
          <a:bodyPr/>
          <a:lstStyle/>
          <a:p>
            <a:r>
              <a:rPr lang="en-US" b="1" dirty="0" err="1" smtClean="0">
                <a:latin typeface="Arial Rounded MT Bold" panose="020F0704030504030204" pitchFamily="34" charset="0"/>
              </a:rPr>
              <a:t>HackYourCareer</a:t>
            </a:r>
            <a:endParaRPr lang="en-US" b="1" dirty="0">
              <a:latin typeface="Arial Rounded MT Bold" panose="020F0704030504030204" pitchFamily="34" charset="0"/>
            </a:endParaRPr>
          </a:p>
        </p:txBody>
      </p:sp>
      <p:sp>
        <p:nvSpPr>
          <p:cNvPr id="3" name="Subtitle 2"/>
          <p:cNvSpPr>
            <a:spLocks noGrp="1"/>
          </p:cNvSpPr>
          <p:nvPr>
            <p:ph type="subTitle" idx="1"/>
          </p:nvPr>
        </p:nvSpPr>
        <p:spPr>
          <a:xfrm>
            <a:off x="1371600" y="3980656"/>
            <a:ext cx="6400800" cy="1752600"/>
          </a:xfrm>
        </p:spPr>
        <p:txBody>
          <a:bodyPr>
            <a:normAutofit/>
          </a:bodyPr>
          <a:lstStyle/>
          <a:p>
            <a:r>
              <a:rPr lang="en-US" dirty="0" smtClean="0">
                <a:latin typeface="Arial Rounded MT Bold" panose="020F0704030504030204" pitchFamily="34" charset="0"/>
              </a:rPr>
              <a:t>Employability Skills Workshop for HYF</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04664"/>
            <a:ext cx="2937019" cy="1874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75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rial Rounded MT Bold" panose="020F0704030504030204" pitchFamily="34" charset="0"/>
              </a:rPr>
              <a:t>What Are Employers Looking For?</a:t>
            </a:r>
            <a:endParaRPr lang="en-US" b="1" dirty="0">
              <a:latin typeface="Arial Rounded MT Bold" panose="020F0704030504030204" pitchFamily="34" charset="0"/>
            </a:endParaRPr>
          </a:p>
        </p:txBody>
      </p:sp>
      <p:sp>
        <p:nvSpPr>
          <p:cNvPr id="3" name="Content Placeholder 2"/>
          <p:cNvSpPr>
            <a:spLocks noGrp="1"/>
          </p:cNvSpPr>
          <p:nvPr>
            <p:ph idx="1"/>
          </p:nvPr>
        </p:nvSpPr>
        <p:spPr>
          <a:xfrm>
            <a:off x="457200" y="1600200"/>
            <a:ext cx="8229600" cy="4853136"/>
          </a:xfrm>
        </p:spPr>
        <p:txBody>
          <a:bodyPr>
            <a:normAutofit fontScale="92500" lnSpcReduction="20000"/>
          </a:bodyPr>
          <a:lstStyle/>
          <a:p>
            <a:r>
              <a:rPr lang="en-US" dirty="0" smtClean="0">
                <a:latin typeface="Arial Rounded MT Bold" panose="020F0704030504030204" pitchFamily="34" charset="0"/>
              </a:rPr>
              <a:t>Help organization achieve its goals! </a:t>
            </a:r>
          </a:p>
          <a:p>
            <a:pPr lvl="1"/>
            <a:r>
              <a:rPr lang="en-US" dirty="0" smtClean="0">
                <a:latin typeface="Arial Rounded MT Bold" panose="020F0704030504030204" pitchFamily="34" charset="0"/>
              </a:rPr>
              <a:t>Communication skills</a:t>
            </a:r>
          </a:p>
          <a:p>
            <a:pPr lvl="1"/>
            <a:r>
              <a:rPr lang="en-US" dirty="0" smtClean="0">
                <a:latin typeface="Arial Rounded MT Bold" panose="020F0704030504030204" pitchFamily="34" charset="0"/>
              </a:rPr>
              <a:t>Honesty</a:t>
            </a:r>
          </a:p>
          <a:p>
            <a:pPr lvl="1"/>
            <a:r>
              <a:rPr lang="en-US" dirty="0" smtClean="0">
                <a:latin typeface="Arial Rounded MT Bold" panose="020F0704030504030204" pitchFamily="34" charset="0"/>
              </a:rPr>
              <a:t>Technical skills</a:t>
            </a:r>
          </a:p>
          <a:p>
            <a:pPr lvl="1"/>
            <a:r>
              <a:rPr lang="en-US" dirty="0" smtClean="0">
                <a:latin typeface="Arial Rounded MT Bold" panose="020F0704030504030204" pitchFamily="34" charset="0"/>
              </a:rPr>
              <a:t>Work ethic</a:t>
            </a:r>
          </a:p>
          <a:p>
            <a:pPr lvl="1"/>
            <a:r>
              <a:rPr lang="en-US" dirty="0" smtClean="0">
                <a:latin typeface="Arial Rounded MT Bold" panose="020F0704030504030204" pitchFamily="34" charset="0"/>
              </a:rPr>
              <a:t>Flexibility</a:t>
            </a:r>
          </a:p>
          <a:p>
            <a:pPr lvl="1"/>
            <a:r>
              <a:rPr lang="en-US" dirty="0" smtClean="0">
                <a:latin typeface="Arial Rounded MT Bold" panose="020F0704030504030204" pitchFamily="34" charset="0"/>
              </a:rPr>
              <a:t>Determination, persistence</a:t>
            </a:r>
          </a:p>
          <a:p>
            <a:pPr lvl="1"/>
            <a:r>
              <a:rPr lang="en-US" dirty="0" smtClean="0">
                <a:latin typeface="Arial Rounded MT Bold" panose="020F0704030504030204" pitchFamily="34" charset="0"/>
              </a:rPr>
              <a:t>Work in harmony with others</a:t>
            </a:r>
          </a:p>
          <a:p>
            <a:pPr lvl="1"/>
            <a:r>
              <a:rPr lang="en-US" dirty="0" smtClean="0">
                <a:latin typeface="Arial Rounded MT Bold" panose="020F0704030504030204" pitchFamily="34" charset="0"/>
              </a:rPr>
              <a:t>Eager, willing to learn and grow</a:t>
            </a:r>
          </a:p>
          <a:p>
            <a:pPr lvl="1"/>
            <a:r>
              <a:rPr lang="en-US" dirty="0" smtClean="0">
                <a:latin typeface="Arial Rounded MT Bold" panose="020F0704030504030204" pitchFamily="34" charset="0"/>
              </a:rPr>
              <a:t>Problem solving</a:t>
            </a:r>
          </a:p>
          <a:p>
            <a:pPr lvl="1"/>
            <a:r>
              <a:rPr lang="en-US" dirty="0" smtClean="0">
                <a:latin typeface="Arial Rounded MT Bold" panose="020F0704030504030204" pitchFamily="34" charset="0"/>
              </a:rPr>
              <a:t>Loyalty</a:t>
            </a:r>
          </a:p>
          <a:p>
            <a:endParaRPr lang="en-US" dirty="0" smtClean="0"/>
          </a:p>
          <a:p>
            <a:endParaRPr lang="en-US" dirty="0"/>
          </a:p>
        </p:txBody>
      </p:sp>
    </p:spTree>
    <p:extLst>
      <p:ext uri="{BB962C8B-B14F-4D97-AF65-F5344CB8AC3E}">
        <p14:creationId xmlns:p14="http://schemas.microsoft.com/office/powerpoint/2010/main" val="779466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Interviewing Basics </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latin typeface="Arial Rounded MT Bold" panose="020F0704030504030204" pitchFamily="34" charset="0"/>
              </a:rPr>
              <a:t>Conduct research</a:t>
            </a:r>
          </a:p>
          <a:p>
            <a:r>
              <a:rPr lang="en-US" dirty="0" smtClean="0">
                <a:latin typeface="Arial Rounded MT Bold" panose="020F0704030504030204" pitchFamily="34" charset="0"/>
              </a:rPr>
              <a:t>Review common interview questions and think through responses</a:t>
            </a:r>
          </a:p>
          <a:p>
            <a:r>
              <a:rPr lang="en-US" dirty="0" smtClean="0">
                <a:latin typeface="Arial Rounded MT Bold" panose="020F0704030504030204" pitchFamily="34" charset="0"/>
              </a:rPr>
              <a:t>Dress for success</a:t>
            </a:r>
          </a:p>
          <a:p>
            <a:r>
              <a:rPr lang="en-US" dirty="0" smtClean="0">
                <a:latin typeface="Arial Rounded MT Bold" panose="020F0704030504030204" pitchFamily="34" charset="0"/>
              </a:rPr>
              <a:t>Arrive on time</a:t>
            </a:r>
          </a:p>
          <a:p>
            <a:r>
              <a:rPr lang="en-US" dirty="0" smtClean="0">
                <a:latin typeface="Arial Rounded MT Bold" panose="020F0704030504030204" pitchFamily="34" charset="0"/>
              </a:rPr>
              <a:t>First impressions</a:t>
            </a:r>
          </a:p>
          <a:p>
            <a:r>
              <a:rPr lang="en-US" dirty="0" smtClean="0">
                <a:latin typeface="Arial Rounded MT Bold" panose="020F0704030504030204" pitchFamily="34" charset="0"/>
              </a:rPr>
              <a:t>Be authentic</a:t>
            </a:r>
            <a:r>
              <a:rPr lang="en-US" dirty="0">
                <a:latin typeface="Arial Rounded MT Bold" panose="020F0704030504030204" pitchFamily="34" charset="0"/>
              </a:rPr>
              <a:t>, </a:t>
            </a:r>
            <a:r>
              <a:rPr lang="en-US" dirty="0" smtClean="0">
                <a:latin typeface="Arial Rounded MT Bold" panose="020F0704030504030204" pitchFamily="34" charset="0"/>
              </a:rPr>
              <a:t>upbeat</a:t>
            </a:r>
            <a:r>
              <a:rPr lang="en-US" dirty="0">
                <a:latin typeface="Arial Rounded MT Bold" panose="020F0704030504030204" pitchFamily="34" charset="0"/>
              </a:rPr>
              <a:t>, </a:t>
            </a:r>
            <a:r>
              <a:rPr lang="en-US" dirty="0" smtClean="0">
                <a:latin typeface="Arial Rounded MT Bold" panose="020F0704030504030204" pitchFamily="34" charset="0"/>
              </a:rPr>
              <a:t>focused</a:t>
            </a:r>
            <a:r>
              <a:rPr lang="en-US" dirty="0">
                <a:latin typeface="Arial Rounded MT Bold" panose="020F0704030504030204" pitchFamily="34" charset="0"/>
              </a:rPr>
              <a:t>, </a:t>
            </a:r>
            <a:r>
              <a:rPr lang="en-US" dirty="0" smtClean="0">
                <a:latin typeface="Arial Rounded MT Bold" panose="020F0704030504030204" pitchFamily="34" charset="0"/>
              </a:rPr>
              <a:t>confident</a:t>
            </a:r>
            <a:r>
              <a:rPr lang="en-US" dirty="0">
                <a:latin typeface="Arial Rounded MT Bold" panose="020F0704030504030204" pitchFamily="34" charset="0"/>
              </a:rPr>
              <a:t>, </a:t>
            </a:r>
            <a:r>
              <a:rPr lang="en-US" dirty="0" smtClean="0">
                <a:latin typeface="Arial Rounded MT Bold" panose="020F0704030504030204" pitchFamily="34" charset="0"/>
              </a:rPr>
              <a:t>candid</a:t>
            </a:r>
            <a:r>
              <a:rPr lang="en-US" dirty="0">
                <a:latin typeface="Arial Rounded MT Bold" panose="020F0704030504030204" pitchFamily="34" charset="0"/>
              </a:rPr>
              <a:t>, and </a:t>
            </a:r>
            <a:r>
              <a:rPr lang="en-US" dirty="0" smtClean="0">
                <a:latin typeface="Arial Rounded MT Bold" panose="020F0704030504030204" pitchFamily="34" charset="0"/>
              </a:rPr>
              <a:t>concise</a:t>
            </a:r>
            <a:r>
              <a:rPr lang="en-US" dirty="0">
                <a:latin typeface="Arial Rounded MT Bold" panose="020F0704030504030204" pitchFamily="34" charset="0"/>
              </a:rPr>
              <a:t>.</a:t>
            </a:r>
          </a:p>
          <a:p>
            <a:endParaRPr lang="en-US" dirty="0"/>
          </a:p>
        </p:txBody>
      </p:sp>
    </p:spTree>
    <p:extLst>
      <p:ext uri="{BB962C8B-B14F-4D97-AF65-F5344CB8AC3E}">
        <p14:creationId xmlns:p14="http://schemas.microsoft.com/office/powerpoint/2010/main" val="1128160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Interviewing Process </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latin typeface="Arial Rounded MT Bold" panose="020F0704030504030204" pitchFamily="34" charset="0"/>
              </a:rPr>
              <a:t>Body language</a:t>
            </a:r>
          </a:p>
          <a:p>
            <a:r>
              <a:rPr lang="en-US" dirty="0" smtClean="0">
                <a:latin typeface="Arial Rounded MT Bold" panose="020F0704030504030204" pitchFamily="34" charset="0"/>
              </a:rPr>
              <a:t>Ask questions, prepare</a:t>
            </a:r>
          </a:p>
          <a:p>
            <a:r>
              <a:rPr lang="en-US" dirty="0" smtClean="0">
                <a:latin typeface="Arial Rounded MT Bold" panose="020F0704030504030204" pitchFamily="34" charset="0"/>
              </a:rPr>
              <a:t>Sell yourself, </a:t>
            </a:r>
            <a:r>
              <a:rPr lang="en-US" u="sng" dirty="0" smtClean="0">
                <a:latin typeface="Arial Rounded MT Bold" panose="020F0704030504030204" pitchFamily="34" charset="0"/>
              </a:rPr>
              <a:t>close the deal </a:t>
            </a:r>
          </a:p>
          <a:p>
            <a:r>
              <a:rPr lang="en-US" dirty="0" smtClean="0">
                <a:latin typeface="Arial Rounded MT Bold" panose="020F0704030504030204" pitchFamily="34" charset="0"/>
              </a:rPr>
              <a:t>Next steps</a:t>
            </a:r>
          </a:p>
          <a:p>
            <a:r>
              <a:rPr lang="en-US" dirty="0" smtClean="0">
                <a:latin typeface="Arial Rounded MT Bold" panose="020F0704030504030204" pitchFamily="34" charset="0"/>
              </a:rPr>
              <a:t>Thank interviewer</a:t>
            </a:r>
          </a:p>
          <a:p>
            <a:pPr marL="0" indent="0">
              <a:buNone/>
            </a:pPr>
            <a:endParaRPr lang="en-US" dirty="0">
              <a:latin typeface="Arial Rounded MT Bold" panose="020F0704030504030204" pitchFamily="34" charset="0"/>
            </a:endParaRPr>
          </a:p>
        </p:txBody>
      </p:sp>
    </p:spTree>
    <p:extLst>
      <p:ext uri="{BB962C8B-B14F-4D97-AF65-F5344CB8AC3E}">
        <p14:creationId xmlns:p14="http://schemas.microsoft.com/office/powerpoint/2010/main" val="2200337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Interviewing </a:t>
            </a:r>
            <a:endParaRPr lang="en-US" sz="3200" b="1" dirty="0">
              <a:latin typeface="Arial Rounded MT Bold" panose="020F0704030504030204" pitchFamily="34" charset="0"/>
            </a:endParaRPr>
          </a:p>
        </p:txBody>
      </p:sp>
      <p:sp>
        <p:nvSpPr>
          <p:cNvPr id="3" name="Content Placeholder 2"/>
          <p:cNvSpPr>
            <a:spLocks noGrp="1"/>
          </p:cNvSpPr>
          <p:nvPr>
            <p:ph idx="1"/>
          </p:nvPr>
        </p:nvSpPr>
        <p:spPr>
          <a:xfrm>
            <a:off x="457200" y="1600200"/>
            <a:ext cx="8363272" cy="4525963"/>
          </a:xfrm>
        </p:spPr>
        <p:txBody>
          <a:bodyPr>
            <a:normAutofit/>
          </a:bodyPr>
          <a:lstStyle/>
          <a:p>
            <a:r>
              <a:rPr lang="en-US" dirty="0" smtClean="0">
                <a:latin typeface="Arial Rounded MT Bold" panose="020F0704030504030204" pitchFamily="34" charset="0"/>
              </a:rPr>
              <a:t>In the interview, you must demonstrate:</a:t>
            </a:r>
            <a:endParaRPr lang="en-US" sz="2600" dirty="0" smtClean="0">
              <a:latin typeface="Arial Rounded MT Bold" panose="020F0704030504030204" pitchFamily="34" charset="0"/>
            </a:endParaRPr>
          </a:p>
          <a:p>
            <a:pPr lvl="1"/>
            <a:r>
              <a:rPr lang="en-US" sz="2600" dirty="0" smtClean="0">
                <a:latin typeface="Arial Rounded MT Bold" panose="020F0704030504030204" pitchFamily="34" charset="0"/>
              </a:rPr>
              <a:t>You’ll never have to tell me what to do twice</a:t>
            </a:r>
          </a:p>
          <a:p>
            <a:pPr lvl="1"/>
            <a:r>
              <a:rPr lang="en-US" sz="2600" dirty="0" smtClean="0">
                <a:latin typeface="Arial Rounded MT Bold" panose="020F0704030504030204" pitchFamily="34" charset="0"/>
              </a:rPr>
              <a:t>I’ll complete the job/assignment you give me with excellence</a:t>
            </a:r>
            <a:endParaRPr lang="en-US" sz="2600" dirty="0">
              <a:latin typeface="Arial Rounded MT Bold" panose="020F0704030504030204" pitchFamily="34" charset="0"/>
            </a:endParaRPr>
          </a:p>
          <a:p>
            <a:pPr lvl="1"/>
            <a:r>
              <a:rPr lang="en-US" sz="2600" dirty="0" smtClean="0">
                <a:latin typeface="Arial Rounded MT Bold" panose="020F0704030504030204" pitchFamily="34" charset="0"/>
              </a:rPr>
              <a:t>I am an agreeable person</a:t>
            </a:r>
          </a:p>
          <a:p>
            <a:pPr lvl="1"/>
            <a:r>
              <a:rPr lang="en-US" sz="2600" dirty="0" smtClean="0">
                <a:latin typeface="Arial Rounded MT Bold" panose="020F0704030504030204" pitchFamily="34" charset="0"/>
              </a:rPr>
              <a:t>I am easy to instruct and correct – I am teachable</a:t>
            </a:r>
          </a:p>
          <a:p>
            <a:pPr lvl="1"/>
            <a:r>
              <a:rPr lang="en-US" sz="2600" dirty="0" smtClean="0">
                <a:latin typeface="Arial Rounded MT Bold" panose="020F0704030504030204" pitchFamily="34" charset="0"/>
              </a:rPr>
              <a:t>I am a loyal employee </a:t>
            </a:r>
            <a:endParaRPr lang="en-US" sz="2600" dirty="0">
              <a:latin typeface="Arial Rounded MT Bold" panose="020F0704030504030204" pitchFamily="34" charset="0"/>
            </a:endParaRPr>
          </a:p>
          <a:p>
            <a:endParaRPr lang="en-US" dirty="0" smtClean="0"/>
          </a:p>
          <a:p>
            <a:endParaRPr lang="en-US" dirty="0"/>
          </a:p>
        </p:txBody>
      </p:sp>
    </p:spTree>
    <p:extLst>
      <p:ext uri="{BB962C8B-B14F-4D97-AF65-F5344CB8AC3E}">
        <p14:creationId xmlns:p14="http://schemas.microsoft.com/office/powerpoint/2010/main" val="3382499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Interviewing – Sample Questions </a:t>
            </a:r>
            <a:endParaRPr lang="en-US" sz="3200" b="1" dirty="0">
              <a:latin typeface="Arial Rounded MT Bold" panose="020F0704030504030204" pitchFamily="34" charset="0"/>
            </a:endParaRPr>
          </a:p>
        </p:txBody>
      </p:sp>
      <p:sp>
        <p:nvSpPr>
          <p:cNvPr id="3" name="Content Placeholder 2"/>
          <p:cNvSpPr>
            <a:spLocks noGrp="1"/>
          </p:cNvSpPr>
          <p:nvPr>
            <p:ph idx="1"/>
          </p:nvPr>
        </p:nvSpPr>
        <p:spPr>
          <a:xfrm>
            <a:off x="457200" y="1600200"/>
            <a:ext cx="8229600" cy="4925144"/>
          </a:xfrm>
        </p:spPr>
        <p:txBody>
          <a:bodyPr>
            <a:normAutofit fontScale="92500" lnSpcReduction="10000"/>
          </a:bodyPr>
          <a:lstStyle/>
          <a:p>
            <a:r>
              <a:rPr lang="en-US" dirty="0" smtClean="0">
                <a:latin typeface="Arial Rounded MT Bold" panose="020F0704030504030204" pitchFamily="34" charset="0"/>
              </a:rPr>
              <a:t>Most common non-technical questions: </a:t>
            </a:r>
          </a:p>
          <a:p>
            <a:pPr lvl="1"/>
            <a:r>
              <a:rPr lang="en-US" dirty="0">
                <a:latin typeface="Arial Rounded MT Bold" panose="020F0704030504030204" pitchFamily="34" charset="0"/>
              </a:rPr>
              <a:t>Tell me about yourself?</a:t>
            </a:r>
          </a:p>
          <a:p>
            <a:pPr lvl="1"/>
            <a:r>
              <a:rPr lang="en-US" dirty="0" smtClean="0">
                <a:latin typeface="Arial Rounded MT Bold" panose="020F0704030504030204" pitchFamily="34" charset="0"/>
              </a:rPr>
              <a:t>What is your greatest strength?</a:t>
            </a:r>
          </a:p>
          <a:p>
            <a:pPr lvl="1"/>
            <a:r>
              <a:rPr lang="en-US" dirty="0" smtClean="0">
                <a:latin typeface="Arial Rounded MT Bold" panose="020F0704030504030204" pitchFamily="34" charset="0"/>
              </a:rPr>
              <a:t>What is your greatest weakness?</a:t>
            </a:r>
          </a:p>
          <a:p>
            <a:pPr lvl="1"/>
            <a:r>
              <a:rPr lang="en-US" dirty="0" smtClean="0">
                <a:latin typeface="Arial Rounded MT Bold" panose="020F0704030504030204" pitchFamily="34" charset="0"/>
              </a:rPr>
              <a:t>Where do you see yourself in five years?</a:t>
            </a:r>
          </a:p>
          <a:p>
            <a:pPr lvl="1"/>
            <a:r>
              <a:rPr lang="en-US" dirty="0" smtClean="0">
                <a:latin typeface="Arial Rounded MT Bold" panose="020F0704030504030204" pitchFamily="34" charset="0"/>
              </a:rPr>
              <a:t>What do you know about us?</a:t>
            </a:r>
          </a:p>
          <a:p>
            <a:pPr lvl="1"/>
            <a:r>
              <a:rPr lang="en-US" dirty="0" smtClean="0">
                <a:latin typeface="Arial Rounded MT Bold" panose="020F0704030504030204" pitchFamily="34" charset="0"/>
              </a:rPr>
              <a:t>Why should we hire you?</a:t>
            </a:r>
          </a:p>
          <a:p>
            <a:pPr lvl="1"/>
            <a:r>
              <a:rPr lang="en-US" dirty="0" smtClean="0">
                <a:latin typeface="Arial Rounded MT Bold" panose="020F0704030504030204" pitchFamily="34" charset="0"/>
              </a:rPr>
              <a:t>Why do you want this job?</a:t>
            </a:r>
          </a:p>
          <a:p>
            <a:pPr lvl="1"/>
            <a:r>
              <a:rPr lang="en-US" dirty="0" smtClean="0">
                <a:latin typeface="Arial Rounded MT Bold" panose="020F0704030504030204" pitchFamily="34" charset="0"/>
              </a:rPr>
              <a:t>Why do you want to work here?</a:t>
            </a:r>
          </a:p>
          <a:p>
            <a:pPr lvl="1"/>
            <a:r>
              <a:rPr lang="en-US" dirty="0" smtClean="0">
                <a:latin typeface="Arial Rounded MT Bold" panose="020F0704030504030204" pitchFamily="34" charset="0"/>
              </a:rPr>
              <a:t>Why do you want to leave your current job? </a:t>
            </a:r>
          </a:p>
          <a:p>
            <a:pPr lvl="1"/>
            <a:r>
              <a:rPr lang="en-US" dirty="0" smtClean="0">
                <a:latin typeface="Arial Rounded MT Bold" panose="020F0704030504030204" pitchFamily="34" charset="0"/>
              </a:rPr>
              <a:t>Do you have any questions? </a:t>
            </a:r>
          </a:p>
        </p:txBody>
      </p:sp>
    </p:spTree>
    <p:extLst>
      <p:ext uri="{BB962C8B-B14F-4D97-AF65-F5344CB8AC3E}">
        <p14:creationId xmlns:p14="http://schemas.microsoft.com/office/powerpoint/2010/main" val="778785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The Dutch Labor Market</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3"/>
          <p:cNvSpPr/>
          <p:nvPr/>
        </p:nvSpPr>
        <p:spPr>
          <a:xfrm>
            <a:off x="467544" y="1628800"/>
            <a:ext cx="8136904" cy="4832092"/>
          </a:xfrm>
          <a:prstGeom prst="rect">
            <a:avLst/>
          </a:prstGeom>
        </p:spPr>
        <p:txBody>
          <a:bodyPr wrap="square">
            <a:spAutoFit/>
          </a:bodyPr>
          <a:lstStyle/>
          <a:p>
            <a:pPr marL="342900" indent="-342900">
              <a:buFont typeface="Arial" panose="020B0604020202020204" pitchFamily="34" charset="0"/>
              <a:buChar char="•"/>
            </a:pPr>
            <a:r>
              <a:rPr lang="en-US" sz="2400" dirty="0">
                <a:latin typeface="Arial Rounded MT Bold" panose="020F0704030504030204" pitchFamily="34" charset="0"/>
              </a:rPr>
              <a:t>Dutch employment </a:t>
            </a:r>
            <a:r>
              <a:rPr lang="en-US" sz="2400" dirty="0" smtClean="0">
                <a:latin typeface="Arial Rounded MT Bold" panose="020F0704030504030204" pitchFamily="34" charset="0"/>
              </a:rPr>
              <a:t>market (</a:t>
            </a:r>
            <a:r>
              <a:rPr lang="en-US" sz="2400" dirty="0">
                <a:latin typeface="Arial Rounded MT Bold" panose="020F0704030504030204" pitchFamily="34" charset="0"/>
              </a:rPr>
              <a:t>unemployment rate less than 5</a:t>
            </a:r>
            <a:r>
              <a:rPr lang="en-US" sz="2400" dirty="0" smtClean="0">
                <a:latin typeface="Arial Rounded MT Bold" panose="020F0704030504030204" pitchFamily="34" charset="0"/>
              </a:rPr>
              <a:t>%)</a:t>
            </a:r>
          </a:p>
          <a:p>
            <a:pPr marL="342900" indent="-342900">
              <a:buFont typeface="Arial" panose="020B0604020202020204" pitchFamily="34" charset="0"/>
              <a:buChar char="•"/>
            </a:pPr>
            <a:r>
              <a:rPr lang="en-US" sz="2400" dirty="0" smtClean="0">
                <a:latin typeface="Arial Rounded MT Bold" panose="020F0704030504030204" pitchFamily="34" charset="0"/>
              </a:rPr>
              <a:t>Demand for skilled resources – not just front-end, full stack – continuous learning</a:t>
            </a:r>
            <a:endParaRPr lang="en-US" sz="2400" dirty="0">
              <a:latin typeface="Arial Rounded MT Bold" panose="020F0704030504030204" pitchFamily="34" charset="0"/>
            </a:endParaRPr>
          </a:p>
          <a:p>
            <a:pPr marL="342900" indent="-342900">
              <a:buFont typeface="Arial" panose="020B0604020202020204" pitchFamily="34" charset="0"/>
              <a:buChar char="•"/>
            </a:pPr>
            <a:r>
              <a:rPr lang="en-US" sz="2400" dirty="0" smtClean="0">
                <a:latin typeface="Arial Rounded MT Bold" panose="020F0704030504030204" pitchFamily="34" charset="0"/>
              </a:rPr>
              <a:t>Types of employers</a:t>
            </a:r>
          </a:p>
          <a:p>
            <a:pPr marL="800100" lvl="1" indent="-342900">
              <a:buFont typeface="Arial" panose="020B0604020202020204" pitchFamily="34" charset="0"/>
              <a:buChar char="•"/>
            </a:pPr>
            <a:r>
              <a:rPr lang="en-US" sz="2400" dirty="0" smtClean="0">
                <a:latin typeface="Arial Rounded MT Bold" panose="020F0704030504030204" pitchFamily="34" charset="0"/>
              </a:rPr>
              <a:t>Public, Private</a:t>
            </a:r>
          </a:p>
          <a:p>
            <a:pPr marL="800100" lvl="1" indent="-342900">
              <a:buFont typeface="Arial" panose="020B0604020202020204" pitchFamily="34" charset="0"/>
              <a:buChar char="•"/>
            </a:pPr>
            <a:r>
              <a:rPr lang="en-US" sz="2400" dirty="0" smtClean="0">
                <a:latin typeface="Arial Rounded MT Bold" panose="020F0704030504030204" pitchFamily="34" charset="0"/>
              </a:rPr>
              <a:t>Large, Medium, Small, start up </a:t>
            </a:r>
          </a:p>
          <a:p>
            <a:pPr marL="342900" indent="-342900">
              <a:buFont typeface="Arial" panose="020B0604020202020204" pitchFamily="34" charset="0"/>
              <a:buChar char="•"/>
            </a:pPr>
            <a:r>
              <a:rPr lang="en-US" sz="2400" dirty="0" smtClean="0">
                <a:latin typeface="Arial Rounded MT Bold" panose="020F0704030504030204" pitchFamily="34" charset="0"/>
              </a:rPr>
              <a:t>Employment contracts</a:t>
            </a:r>
          </a:p>
          <a:p>
            <a:pPr marL="800100" lvl="1" indent="-342900">
              <a:buFont typeface="Arial" panose="020B0604020202020204" pitchFamily="34" charset="0"/>
              <a:buChar char="•"/>
            </a:pPr>
            <a:r>
              <a:rPr lang="en-US" sz="2400" dirty="0" smtClean="0">
                <a:latin typeface="Arial Rounded MT Bold" panose="020F0704030504030204" pitchFamily="34" charset="0"/>
              </a:rPr>
              <a:t>Permanent</a:t>
            </a:r>
          </a:p>
          <a:p>
            <a:pPr marL="800100" lvl="1" indent="-342900">
              <a:buFont typeface="Arial" panose="020B0604020202020204" pitchFamily="34" charset="0"/>
              <a:buChar char="•"/>
            </a:pPr>
            <a:r>
              <a:rPr lang="en-US" sz="2400" dirty="0" smtClean="0">
                <a:latin typeface="Arial Rounded MT Bold" panose="020F0704030504030204" pitchFamily="34" charset="0"/>
              </a:rPr>
              <a:t>Fixed Term</a:t>
            </a:r>
          </a:p>
          <a:p>
            <a:pPr marL="800100" lvl="1" indent="-342900">
              <a:buFont typeface="Arial" panose="020B0604020202020204" pitchFamily="34" charset="0"/>
              <a:buChar char="•"/>
            </a:pPr>
            <a:r>
              <a:rPr lang="en-US" sz="2400" dirty="0" smtClean="0">
                <a:latin typeface="Arial Rounded MT Bold" panose="020F0704030504030204" pitchFamily="34" charset="0"/>
              </a:rPr>
              <a:t>Indirect contractor</a:t>
            </a:r>
          </a:p>
          <a:p>
            <a:pPr marL="800100" lvl="1" indent="-342900">
              <a:buFont typeface="Arial" panose="020B0604020202020204" pitchFamily="34" charset="0"/>
              <a:buChar char="•"/>
            </a:pPr>
            <a:r>
              <a:rPr lang="en-US" sz="2400" dirty="0" smtClean="0">
                <a:latin typeface="Arial Rounded MT Bold" panose="020F0704030504030204" pitchFamily="34" charset="0"/>
              </a:rPr>
              <a:t>Direct contractor</a:t>
            </a:r>
            <a:endParaRPr lang="en-US" sz="2400" dirty="0">
              <a:latin typeface="Arial Rounded MT Bold" panose="020F0704030504030204" pitchFamily="34" charset="0"/>
            </a:endParaRPr>
          </a:p>
          <a:p>
            <a:pPr lvl="1"/>
            <a:endParaRPr lang="en-US" sz="2000" dirty="0"/>
          </a:p>
        </p:txBody>
      </p:sp>
    </p:spTree>
    <p:extLst>
      <p:ext uri="{BB962C8B-B14F-4D97-AF65-F5344CB8AC3E}">
        <p14:creationId xmlns:p14="http://schemas.microsoft.com/office/powerpoint/2010/main" val="1773069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The Dutch Workplace</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lstStyle/>
          <a:p>
            <a:pPr>
              <a:lnSpc>
                <a:spcPct val="150000"/>
              </a:lnSpc>
            </a:pPr>
            <a:r>
              <a:rPr lang="en-US" dirty="0" smtClean="0">
                <a:latin typeface="Arial Rounded MT Bold" panose="020F0704030504030204" pitchFamily="34" charset="0"/>
              </a:rPr>
              <a:t>Organization Structure</a:t>
            </a:r>
          </a:p>
          <a:p>
            <a:pPr>
              <a:lnSpc>
                <a:spcPct val="150000"/>
              </a:lnSpc>
            </a:pPr>
            <a:r>
              <a:rPr lang="en-US" dirty="0" smtClean="0">
                <a:latin typeface="Arial Rounded MT Bold" panose="020F0704030504030204" pitchFamily="34" charset="0"/>
              </a:rPr>
              <a:t>Meetings and negotiation</a:t>
            </a:r>
          </a:p>
          <a:p>
            <a:pPr>
              <a:lnSpc>
                <a:spcPct val="150000"/>
              </a:lnSpc>
            </a:pPr>
            <a:r>
              <a:rPr lang="en-US" dirty="0" smtClean="0">
                <a:latin typeface="Arial Rounded MT Bold" panose="020F0704030504030204" pitchFamily="34" charset="0"/>
              </a:rPr>
              <a:t>Concept of Time</a:t>
            </a:r>
          </a:p>
          <a:p>
            <a:pPr>
              <a:lnSpc>
                <a:spcPct val="150000"/>
              </a:lnSpc>
            </a:pPr>
            <a:r>
              <a:rPr lang="en-US" dirty="0" smtClean="0">
                <a:latin typeface="Arial Rounded MT Bold" panose="020F0704030504030204" pitchFamily="34" charset="0"/>
              </a:rPr>
              <a:t>Business Behavior</a:t>
            </a:r>
          </a:p>
          <a:p>
            <a:pPr>
              <a:lnSpc>
                <a:spcPct val="150000"/>
              </a:lnSpc>
            </a:pPr>
            <a:r>
              <a:rPr lang="en-US" dirty="0" smtClean="0">
                <a:latin typeface="Arial Rounded MT Bold" panose="020F0704030504030204" pitchFamily="34" charset="0"/>
              </a:rPr>
              <a:t>Communication Styles</a:t>
            </a:r>
          </a:p>
          <a:p>
            <a:endParaRPr lang="en-US" dirty="0" smtClean="0"/>
          </a:p>
          <a:p>
            <a:endParaRPr lang="en-US" dirty="0"/>
          </a:p>
        </p:txBody>
      </p:sp>
    </p:spTree>
    <p:extLst>
      <p:ext uri="{BB962C8B-B14F-4D97-AF65-F5344CB8AC3E}">
        <p14:creationId xmlns:p14="http://schemas.microsoft.com/office/powerpoint/2010/main" val="3710992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The Dutch Workplace</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lstStyle/>
          <a:p>
            <a:pPr marL="0" indent="0">
              <a:lnSpc>
                <a:spcPct val="150000"/>
              </a:lnSpc>
              <a:buNone/>
            </a:pPr>
            <a:r>
              <a:rPr lang="en-US" dirty="0" smtClean="0">
                <a:latin typeface="Arial Rounded MT Bold" panose="020F0704030504030204" pitchFamily="34" charset="0"/>
              </a:rPr>
              <a:t>Special Features</a:t>
            </a:r>
          </a:p>
          <a:p>
            <a:pPr>
              <a:lnSpc>
                <a:spcPct val="150000"/>
              </a:lnSpc>
            </a:pPr>
            <a:r>
              <a:rPr lang="en-US" dirty="0" smtClean="0">
                <a:latin typeface="Arial Rounded MT Bold" panose="020F0704030504030204" pitchFamily="34" charset="0"/>
              </a:rPr>
              <a:t>Lunch</a:t>
            </a:r>
          </a:p>
          <a:p>
            <a:pPr>
              <a:lnSpc>
                <a:spcPct val="150000"/>
              </a:lnSpc>
            </a:pPr>
            <a:r>
              <a:rPr lang="en-US" dirty="0" smtClean="0">
                <a:latin typeface="Arial Rounded MT Bold" panose="020F0704030504030204" pitchFamily="34" charset="0"/>
              </a:rPr>
              <a:t>Birthdays</a:t>
            </a:r>
          </a:p>
          <a:p>
            <a:pPr>
              <a:lnSpc>
                <a:spcPct val="150000"/>
              </a:lnSpc>
            </a:pPr>
            <a:r>
              <a:rPr lang="en-US" dirty="0" err="1" smtClean="0">
                <a:latin typeface="Arial Rounded MT Bold" panose="020F0704030504030204" pitchFamily="34" charset="0"/>
              </a:rPr>
              <a:t>Borrel</a:t>
            </a:r>
            <a:endParaRPr lang="en-US" dirty="0" smtClean="0">
              <a:latin typeface="Arial Rounded MT Bold" panose="020F0704030504030204" pitchFamily="34" charset="0"/>
            </a:endParaRPr>
          </a:p>
          <a:p>
            <a:pPr>
              <a:lnSpc>
                <a:spcPct val="150000"/>
              </a:lnSpc>
            </a:pPr>
            <a:r>
              <a:rPr lang="en-US" dirty="0" smtClean="0">
                <a:latin typeface="Arial Rounded MT Bold" panose="020F0704030504030204" pitchFamily="34" charset="0"/>
              </a:rPr>
              <a:t>Flowers</a:t>
            </a:r>
          </a:p>
          <a:p>
            <a:endParaRPr lang="en-US" dirty="0" smtClean="0">
              <a:latin typeface="Arial Rounded MT Bold" panose="020F0704030504030204" pitchFamily="34" charset="0"/>
            </a:endParaRPr>
          </a:p>
          <a:p>
            <a:endParaRPr lang="en-US" dirty="0" smtClean="0">
              <a:latin typeface="Arial Rounded MT Bold" panose="020F0704030504030204" pitchFamily="34" charset="0"/>
            </a:endParaRPr>
          </a:p>
          <a:p>
            <a:endParaRPr lang="en-US" dirty="0" smtClean="0">
              <a:latin typeface="Arial Rounded MT Bold" panose="020F0704030504030204" pitchFamily="34" charset="0"/>
            </a:endParaRPr>
          </a:p>
          <a:p>
            <a:endParaRPr lang="en-US" dirty="0" smtClean="0"/>
          </a:p>
          <a:p>
            <a:endParaRPr lang="en-US" dirty="0"/>
          </a:p>
        </p:txBody>
      </p:sp>
    </p:spTree>
    <p:extLst>
      <p:ext uri="{BB962C8B-B14F-4D97-AF65-F5344CB8AC3E}">
        <p14:creationId xmlns:p14="http://schemas.microsoft.com/office/powerpoint/2010/main" val="3164621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Finding Opportunities</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lstStyle/>
          <a:p>
            <a:pPr>
              <a:lnSpc>
                <a:spcPct val="150000"/>
              </a:lnSpc>
            </a:pPr>
            <a:r>
              <a:rPr lang="en-US" dirty="0" smtClean="0">
                <a:latin typeface="Arial Rounded MT Bold" panose="020F0704030504030204" pitchFamily="34" charset="0"/>
              </a:rPr>
              <a:t>LinkedIn</a:t>
            </a:r>
          </a:p>
          <a:p>
            <a:pPr>
              <a:lnSpc>
                <a:spcPct val="150000"/>
              </a:lnSpc>
            </a:pPr>
            <a:r>
              <a:rPr lang="en-US" dirty="0" smtClean="0">
                <a:latin typeface="Arial Rounded MT Bold" panose="020F0704030504030204" pitchFamily="34" charset="0"/>
              </a:rPr>
              <a:t>Networking</a:t>
            </a:r>
          </a:p>
          <a:p>
            <a:pPr>
              <a:lnSpc>
                <a:spcPct val="150000"/>
              </a:lnSpc>
            </a:pPr>
            <a:r>
              <a:rPr lang="en-US" dirty="0" smtClean="0">
                <a:latin typeface="Arial Rounded MT Bold" panose="020F0704030504030204" pitchFamily="34" charset="0"/>
              </a:rPr>
              <a:t>Recruiters</a:t>
            </a:r>
          </a:p>
          <a:p>
            <a:pPr>
              <a:lnSpc>
                <a:spcPct val="150000"/>
              </a:lnSpc>
            </a:pPr>
            <a:r>
              <a:rPr lang="en-US" dirty="0" smtClean="0">
                <a:latin typeface="Arial Rounded MT Bold" panose="020F0704030504030204" pitchFamily="34" charset="0"/>
              </a:rPr>
              <a:t>Temporary and Interim </a:t>
            </a:r>
            <a:endParaRPr lang="en-US" dirty="0">
              <a:latin typeface="Arial Rounded MT Bold" panose="020F0704030504030204" pitchFamily="34" charset="0"/>
            </a:endParaRPr>
          </a:p>
        </p:txBody>
      </p:sp>
    </p:spTree>
    <p:extLst>
      <p:ext uri="{BB962C8B-B14F-4D97-AF65-F5344CB8AC3E}">
        <p14:creationId xmlns:p14="http://schemas.microsoft.com/office/powerpoint/2010/main" val="279608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Setting Your Objective</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latin typeface="Arial Rounded MT Bold" panose="020F0704030504030204" pitchFamily="34" charset="0"/>
              </a:rPr>
              <a:t>What do you want to achieve in your career: Where you want to end up and how do you want to get there?  </a:t>
            </a:r>
          </a:p>
          <a:p>
            <a:r>
              <a:rPr lang="en-US" dirty="0" smtClean="0">
                <a:latin typeface="Arial Rounded MT Bold" panose="020F0704030504030204" pitchFamily="34" charset="0"/>
              </a:rPr>
              <a:t>Broad v. specific </a:t>
            </a:r>
          </a:p>
          <a:p>
            <a:r>
              <a:rPr lang="en-US" dirty="0" smtClean="0">
                <a:latin typeface="Arial Rounded MT Bold" panose="020F0704030504030204" pitchFamily="34" charset="0"/>
              </a:rPr>
              <a:t>Short term v. long term objectives</a:t>
            </a:r>
          </a:p>
          <a:p>
            <a:r>
              <a:rPr lang="en-US" dirty="0">
                <a:latin typeface="Arial Rounded MT Bold" panose="020F0704030504030204" pitchFamily="34" charset="0"/>
              </a:rPr>
              <a:t>Focus:</a:t>
            </a:r>
          </a:p>
          <a:p>
            <a:pPr lvl="1"/>
            <a:r>
              <a:rPr lang="en-US" dirty="0">
                <a:latin typeface="Arial Rounded MT Bold" panose="020F0704030504030204" pitchFamily="34" charset="0"/>
              </a:rPr>
              <a:t>Professional, Specific, Short-term, </a:t>
            </a:r>
            <a:r>
              <a:rPr lang="en-US" dirty="0" smtClean="0">
                <a:latin typeface="Arial Rounded MT Bold" panose="020F0704030504030204" pitchFamily="34" charset="0"/>
              </a:rPr>
              <a:t>Realistic</a:t>
            </a:r>
            <a:endParaRPr lang="en-US" dirty="0">
              <a:latin typeface="Arial Rounded MT Bold" panose="020F0704030504030204" pitchFamily="34" charset="0"/>
            </a:endParaRPr>
          </a:p>
          <a:p>
            <a:endParaRPr lang="en-US" dirty="0" smtClean="0">
              <a:latin typeface="Arial Rounded MT Bold" panose="020F0704030504030204" pitchFamily="34" charset="0"/>
            </a:endParaRPr>
          </a:p>
        </p:txBody>
      </p:sp>
    </p:spTree>
    <p:extLst>
      <p:ext uri="{BB962C8B-B14F-4D97-AF65-F5344CB8AC3E}">
        <p14:creationId xmlns:p14="http://schemas.microsoft.com/office/powerpoint/2010/main" val="424015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Agenda</a:t>
            </a:r>
            <a:endParaRPr lang="en-US" sz="3200" b="1" dirty="0">
              <a:latin typeface="Arial Rounded MT Bold" panose="020F0704030504030204" pitchFamily="34" charset="0"/>
            </a:endParaRPr>
          </a:p>
        </p:txBody>
      </p:sp>
      <p:sp>
        <p:nvSpPr>
          <p:cNvPr id="3" name="Content Placeholder 2"/>
          <p:cNvSpPr>
            <a:spLocks noGrp="1"/>
          </p:cNvSpPr>
          <p:nvPr>
            <p:ph idx="1"/>
          </p:nvPr>
        </p:nvSpPr>
        <p:spPr>
          <a:xfrm>
            <a:off x="457200" y="1600200"/>
            <a:ext cx="8229600" cy="5069160"/>
          </a:xfrm>
        </p:spPr>
        <p:txBody>
          <a:bodyPr>
            <a:normAutofit/>
          </a:bodyPr>
          <a:lstStyle/>
          <a:p>
            <a:r>
              <a:rPr lang="en-US" dirty="0" smtClean="0">
                <a:latin typeface="Arial Rounded MT Bold" panose="020F0704030504030204" pitchFamily="34" charset="0"/>
              </a:rPr>
              <a:t>Why are we here?  </a:t>
            </a:r>
          </a:p>
          <a:p>
            <a:r>
              <a:rPr lang="en-US" dirty="0" smtClean="0">
                <a:latin typeface="Arial Rounded MT Bold" panose="020F0704030504030204" pitchFamily="34" charset="0"/>
              </a:rPr>
              <a:t>Build your brand: CV</a:t>
            </a:r>
            <a:r>
              <a:rPr lang="en-US" dirty="0">
                <a:latin typeface="Arial Rounded MT Bold" panose="020F0704030504030204" pitchFamily="34" charset="0"/>
              </a:rPr>
              <a:t>, </a:t>
            </a:r>
            <a:r>
              <a:rPr lang="en-US" dirty="0" smtClean="0">
                <a:latin typeface="Arial Rounded MT Bold" panose="020F0704030504030204" pitchFamily="34" charset="0"/>
              </a:rPr>
              <a:t>LinkedIn, Cover letter </a:t>
            </a:r>
          </a:p>
          <a:p>
            <a:r>
              <a:rPr lang="en-US" dirty="0" smtClean="0">
                <a:latin typeface="Arial Rounded MT Bold" panose="020F0704030504030204" pitchFamily="34" charset="0"/>
              </a:rPr>
              <a:t>Interviewing</a:t>
            </a:r>
          </a:p>
          <a:p>
            <a:r>
              <a:rPr lang="en-US" dirty="0" smtClean="0">
                <a:latin typeface="Arial Rounded MT Bold" panose="020F0704030504030204" pitchFamily="34" charset="0"/>
              </a:rPr>
              <a:t>Dutch Workplace</a:t>
            </a:r>
          </a:p>
          <a:p>
            <a:r>
              <a:rPr lang="en-US" dirty="0">
                <a:latin typeface="Arial Rounded MT Bold" panose="020F0704030504030204" pitchFamily="34" charset="0"/>
              </a:rPr>
              <a:t>Finding </a:t>
            </a:r>
            <a:r>
              <a:rPr lang="en-US" dirty="0" smtClean="0">
                <a:latin typeface="Arial Rounded MT Bold" panose="020F0704030504030204" pitchFamily="34" charset="0"/>
              </a:rPr>
              <a:t>Opportunities </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2794418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Setting Your Objective</a:t>
            </a:r>
            <a:endParaRPr lang="en-US" sz="3200" b="1" dirty="0">
              <a:latin typeface="Arial Rounded MT Bold" panose="020F0704030504030204" pitchFamily="34" charset="0"/>
            </a:endParaRP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3609" y="1600200"/>
            <a:ext cx="6545700" cy="490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9732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Wrap</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latin typeface="Arial Rounded MT Bold" panose="020F0704030504030204" pitchFamily="34" charset="0"/>
              </a:rPr>
              <a:t>Preparing for your interviews</a:t>
            </a:r>
          </a:p>
          <a:p>
            <a:r>
              <a:rPr lang="en-US" dirty="0" smtClean="0">
                <a:latin typeface="Arial Rounded MT Bold" panose="020F0704030504030204" pitchFamily="34" charset="0"/>
              </a:rPr>
              <a:t>Role profile</a:t>
            </a:r>
          </a:p>
          <a:p>
            <a:r>
              <a:rPr lang="en-US" dirty="0" smtClean="0">
                <a:latin typeface="Arial Rounded MT Bold" panose="020F0704030504030204" pitchFamily="34" charset="0"/>
              </a:rPr>
              <a:t>Company research</a:t>
            </a:r>
          </a:p>
          <a:p>
            <a:r>
              <a:rPr lang="en-US" dirty="0" smtClean="0">
                <a:latin typeface="Arial Rounded MT Bold" panose="020F0704030504030204" pitchFamily="34" charset="0"/>
              </a:rPr>
              <a:t>Interview</a:t>
            </a:r>
          </a:p>
        </p:txBody>
      </p:sp>
    </p:spTree>
    <p:extLst>
      <p:ext uri="{BB962C8B-B14F-4D97-AF65-F5344CB8AC3E}">
        <p14:creationId xmlns:p14="http://schemas.microsoft.com/office/powerpoint/2010/main" val="257623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Why Are We Here?</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3500" dirty="0" smtClean="0">
                <a:latin typeface="Arial Rounded MT Bold" panose="020F0704030504030204" pitchFamily="34" charset="0"/>
              </a:rPr>
              <a:t>Open discussion</a:t>
            </a:r>
          </a:p>
          <a:p>
            <a:pPr>
              <a:lnSpc>
                <a:spcPct val="150000"/>
              </a:lnSpc>
            </a:pPr>
            <a:r>
              <a:rPr lang="en-US" sz="3500" dirty="0" smtClean="0">
                <a:latin typeface="Arial Rounded MT Bold" panose="020F0704030504030204" pitchFamily="34" charset="0"/>
              </a:rPr>
              <a:t>Training in marketable skills </a:t>
            </a:r>
          </a:p>
          <a:p>
            <a:pPr>
              <a:lnSpc>
                <a:spcPct val="150000"/>
              </a:lnSpc>
            </a:pPr>
            <a:r>
              <a:rPr lang="en-US" sz="3500" dirty="0" smtClean="0">
                <a:latin typeface="Arial Rounded MT Bold" panose="020F0704030504030204" pitchFamily="34" charset="0"/>
              </a:rPr>
              <a:t>Figure out what you want to do</a:t>
            </a:r>
          </a:p>
          <a:p>
            <a:pPr>
              <a:lnSpc>
                <a:spcPct val="150000"/>
              </a:lnSpc>
            </a:pPr>
            <a:r>
              <a:rPr lang="en-US" sz="3500" dirty="0" smtClean="0">
                <a:latin typeface="Arial Rounded MT Bold" panose="020F0704030504030204" pitchFamily="34" charset="0"/>
              </a:rPr>
              <a:t>Get a job</a:t>
            </a:r>
          </a:p>
          <a:p>
            <a:pPr>
              <a:lnSpc>
                <a:spcPct val="150000"/>
              </a:lnSpc>
            </a:pPr>
            <a:r>
              <a:rPr lang="en-US" sz="3500" dirty="0" smtClean="0">
                <a:latin typeface="Arial Rounded MT Bold" panose="020F0704030504030204" pitchFamily="34" charset="0"/>
              </a:rPr>
              <a:t>Become a productive member of Dutch society</a:t>
            </a:r>
          </a:p>
          <a:p>
            <a:pPr marL="0" indent="0">
              <a:buNone/>
            </a:pPr>
            <a:endParaRPr lang="en-US" dirty="0" smtClean="0">
              <a:latin typeface="Arial Rounded MT Bold" panose="020F0704030504030204" pitchFamily="34" charset="0"/>
            </a:endParaRPr>
          </a:p>
        </p:txBody>
      </p:sp>
    </p:spTree>
    <p:extLst>
      <p:ext uri="{BB962C8B-B14F-4D97-AF65-F5344CB8AC3E}">
        <p14:creationId xmlns:p14="http://schemas.microsoft.com/office/powerpoint/2010/main" val="2273624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Build Your Brand - CV</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lstStyle/>
          <a:p>
            <a:pPr>
              <a:lnSpc>
                <a:spcPct val="150000"/>
              </a:lnSpc>
            </a:pPr>
            <a:r>
              <a:rPr lang="en-US" dirty="0" smtClean="0">
                <a:latin typeface="Arial Rounded MT Bold" panose="020F0704030504030204" pitchFamily="34" charset="0"/>
              </a:rPr>
              <a:t>Must have one</a:t>
            </a:r>
          </a:p>
          <a:p>
            <a:pPr>
              <a:lnSpc>
                <a:spcPct val="150000"/>
              </a:lnSpc>
            </a:pPr>
            <a:r>
              <a:rPr lang="en-US" dirty="0" smtClean="0">
                <a:latin typeface="Arial Rounded MT Bold" panose="020F0704030504030204" pitchFamily="34" charset="0"/>
              </a:rPr>
              <a:t>Personal “sales brochure”</a:t>
            </a:r>
          </a:p>
          <a:p>
            <a:pPr>
              <a:lnSpc>
                <a:spcPct val="150000"/>
              </a:lnSpc>
            </a:pPr>
            <a:r>
              <a:rPr lang="en-US" dirty="0" smtClean="0">
                <a:latin typeface="Arial Rounded MT Bold" panose="020F0704030504030204" pitchFamily="34" charset="0"/>
              </a:rPr>
              <a:t>First point of contact  </a:t>
            </a:r>
          </a:p>
          <a:p>
            <a:pPr>
              <a:lnSpc>
                <a:spcPct val="150000"/>
              </a:lnSpc>
            </a:pPr>
            <a:r>
              <a:rPr lang="en-US" dirty="0" smtClean="0">
                <a:latin typeface="Arial Rounded MT Bold" panose="020F0704030504030204" pitchFamily="34" charset="0"/>
              </a:rPr>
              <a:t>Lot’s of competition</a:t>
            </a:r>
          </a:p>
          <a:p>
            <a:pPr>
              <a:lnSpc>
                <a:spcPct val="150000"/>
              </a:lnSpc>
            </a:pPr>
            <a:r>
              <a:rPr lang="en-US" dirty="0" smtClean="0">
                <a:latin typeface="Arial Rounded MT Bold" panose="020F0704030504030204" pitchFamily="34" charset="0"/>
              </a:rPr>
              <a:t>Get it right and keep it up to date</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3253003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Build Your Brand - CV</a:t>
            </a:r>
            <a:endParaRPr lang="en-US" sz="3200" b="1" dirty="0">
              <a:latin typeface="Arial Rounded MT Bold" panose="020F07040305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03491676"/>
              </p:ext>
            </p:extLst>
          </p:nvPr>
        </p:nvGraphicFramePr>
        <p:xfrm>
          <a:off x="539552" y="1916832"/>
          <a:ext cx="7848872" cy="3200400"/>
        </p:xfrm>
        <a:graphic>
          <a:graphicData uri="http://schemas.openxmlformats.org/drawingml/2006/table">
            <a:tbl>
              <a:tblPr firstRow="1" bandRow="1">
                <a:tableStyleId>{073A0DAA-6AF3-43AB-8588-CEC1D06C72B9}</a:tableStyleId>
              </a:tblPr>
              <a:tblGrid>
                <a:gridCol w="3924436"/>
                <a:gridCol w="3924436"/>
              </a:tblGrid>
              <a:tr h="370840">
                <a:tc>
                  <a:txBody>
                    <a:bodyPr/>
                    <a:lstStyle/>
                    <a:p>
                      <a:r>
                        <a:rPr lang="en-US" sz="2400" dirty="0" smtClean="0">
                          <a:latin typeface="Arial Rounded MT Bold" panose="020F0704030504030204" pitchFamily="34" charset="0"/>
                        </a:rPr>
                        <a:t>V1 More Experience</a:t>
                      </a:r>
                      <a:endParaRPr lang="en-US" sz="2400" dirty="0">
                        <a:latin typeface="Arial Rounded MT Bold" panose="020F0704030504030204" pitchFamily="34" charset="0"/>
                      </a:endParaRPr>
                    </a:p>
                  </a:txBody>
                  <a:tcPr/>
                </a:tc>
                <a:tc>
                  <a:txBody>
                    <a:bodyPr/>
                    <a:lstStyle/>
                    <a:p>
                      <a:r>
                        <a:rPr lang="en-US" sz="2400" dirty="0" smtClean="0">
                          <a:latin typeface="Arial Rounded MT Bold" panose="020F0704030504030204" pitchFamily="34" charset="0"/>
                        </a:rPr>
                        <a:t>V2 Less Experience</a:t>
                      </a:r>
                      <a:endParaRPr lang="en-US" sz="2400" dirty="0">
                        <a:latin typeface="Arial Rounded MT Bold" panose="020F0704030504030204" pitchFamily="34" charset="0"/>
                      </a:endParaRPr>
                    </a:p>
                  </a:txBody>
                  <a:tcPr/>
                </a:tc>
              </a:tr>
              <a:tr h="370840">
                <a:tc>
                  <a:txBody>
                    <a:bodyPr/>
                    <a:lstStyle/>
                    <a:p>
                      <a:r>
                        <a:rPr lang="en-US" sz="2400" dirty="0" smtClean="0">
                          <a:latin typeface="Arial Rounded MT Bold" panose="020F0704030504030204" pitchFamily="34" charset="0"/>
                        </a:rPr>
                        <a:t>Summary</a:t>
                      </a:r>
                      <a:endParaRPr lang="en-US" sz="2400" dirty="0">
                        <a:latin typeface="Arial Rounded MT Bold" panose="020F0704030504030204" pitchFamily="34" charset="0"/>
                      </a:endParaRPr>
                    </a:p>
                  </a:txBody>
                  <a:tcPr/>
                </a:tc>
                <a:tc>
                  <a:txBody>
                    <a:bodyPr/>
                    <a:lstStyle/>
                    <a:p>
                      <a:r>
                        <a:rPr lang="en-US" sz="2400" dirty="0" smtClean="0">
                          <a:latin typeface="Arial Rounded MT Bold" panose="020F0704030504030204" pitchFamily="34" charset="0"/>
                        </a:rPr>
                        <a:t>Summary</a:t>
                      </a:r>
                      <a:endParaRPr lang="en-US" sz="2400" dirty="0">
                        <a:latin typeface="Arial Rounded MT Bold" panose="020F0704030504030204" pitchFamily="34" charset="0"/>
                      </a:endParaRPr>
                    </a:p>
                  </a:txBody>
                  <a:tcPr/>
                </a:tc>
              </a:tr>
              <a:tr h="370840">
                <a:tc>
                  <a:txBody>
                    <a:bodyPr/>
                    <a:lstStyle/>
                    <a:p>
                      <a:r>
                        <a:rPr lang="en-US" sz="2400" dirty="0" smtClean="0">
                          <a:latin typeface="Arial Rounded MT Bold" panose="020F0704030504030204" pitchFamily="34" charset="0"/>
                        </a:rPr>
                        <a:t>Skills – hard, soft</a:t>
                      </a:r>
                      <a:endParaRPr lang="en-US" sz="2400" dirty="0">
                        <a:latin typeface="Arial Rounded MT Bold" panose="020F0704030504030204" pitchFamily="34" charset="0"/>
                      </a:endParaRPr>
                    </a:p>
                  </a:txBody>
                  <a:tcPr/>
                </a:tc>
                <a:tc>
                  <a:txBody>
                    <a:bodyPr/>
                    <a:lstStyle/>
                    <a:p>
                      <a:r>
                        <a:rPr lang="en-US" sz="2400" dirty="0" smtClean="0">
                          <a:latin typeface="Arial Rounded MT Bold" panose="020F0704030504030204" pitchFamily="34" charset="0"/>
                        </a:rPr>
                        <a:t>Skills – hard, soft</a:t>
                      </a:r>
                      <a:endParaRPr lang="en-US" sz="2400" dirty="0">
                        <a:latin typeface="Arial Rounded MT Bold" panose="020F0704030504030204" pitchFamily="34" charset="0"/>
                      </a:endParaRPr>
                    </a:p>
                  </a:txBody>
                  <a:tcPr/>
                </a:tc>
              </a:tr>
              <a:tr h="370840">
                <a:tc>
                  <a:txBody>
                    <a:bodyPr/>
                    <a:lstStyle/>
                    <a:p>
                      <a:r>
                        <a:rPr lang="en-US" sz="2400" dirty="0" smtClean="0">
                          <a:latin typeface="Arial Rounded MT Bold" panose="020F0704030504030204" pitchFamily="34" charset="0"/>
                        </a:rPr>
                        <a:t>Experience</a:t>
                      </a:r>
                      <a:endParaRPr lang="en-US" sz="2400" dirty="0">
                        <a:latin typeface="Arial Rounded MT Bold" panose="020F0704030504030204" pitchFamily="34" charset="0"/>
                      </a:endParaRPr>
                    </a:p>
                  </a:txBody>
                  <a:tcPr/>
                </a:tc>
                <a:tc>
                  <a:txBody>
                    <a:bodyPr/>
                    <a:lstStyle/>
                    <a:p>
                      <a:r>
                        <a:rPr lang="en-US" sz="2400" dirty="0" smtClean="0">
                          <a:latin typeface="Arial Rounded MT Bold" panose="020F0704030504030204" pitchFamily="34" charset="0"/>
                        </a:rPr>
                        <a:t>Education</a:t>
                      </a:r>
                      <a:endParaRPr lang="en-US" sz="2400" dirty="0">
                        <a:latin typeface="Arial Rounded MT Bold" panose="020F0704030504030204" pitchFamily="34" charset="0"/>
                      </a:endParaRPr>
                    </a:p>
                  </a:txBody>
                  <a:tcPr/>
                </a:tc>
              </a:tr>
              <a:tr h="370840">
                <a:tc>
                  <a:txBody>
                    <a:bodyPr/>
                    <a:lstStyle/>
                    <a:p>
                      <a:r>
                        <a:rPr lang="en-US" sz="2400" dirty="0" smtClean="0">
                          <a:latin typeface="Arial Rounded MT Bold" panose="020F0704030504030204" pitchFamily="34" charset="0"/>
                        </a:rPr>
                        <a:t>Education</a:t>
                      </a:r>
                      <a:endParaRPr lang="en-US" sz="2400" dirty="0">
                        <a:latin typeface="Arial Rounded MT Bold" panose="020F0704030504030204" pitchFamily="34" charset="0"/>
                      </a:endParaRPr>
                    </a:p>
                  </a:txBody>
                  <a:tcPr/>
                </a:tc>
                <a:tc>
                  <a:txBody>
                    <a:bodyPr/>
                    <a:lstStyle/>
                    <a:p>
                      <a:r>
                        <a:rPr lang="en-US" sz="2400" dirty="0" smtClean="0">
                          <a:latin typeface="Arial Rounded MT Bold" panose="020F0704030504030204" pitchFamily="34" charset="0"/>
                        </a:rPr>
                        <a:t>Additional Training</a:t>
                      </a:r>
                      <a:endParaRPr lang="en-US" sz="2400" dirty="0">
                        <a:latin typeface="Arial Rounded MT Bold" panose="020F0704030504030204" pitchFamily="34" charset="0"/>
                      </a:endParaRPr>
                    </a:p>
                  </a:txBody>
                  <a:tcPr/>
                </a:tc>
              </a:tr>
              <a:tr h="370840">
                <a:tc>
                  <a:txBody>
                    <a:bodyPr/>
                    <a:lstStyle/>
                    <a:p>
                      <a:r>
                        <a:rPr lang="en-US" sz="2400" dirty="0" smtClean="0">
                          <a:latin typeface="Arial Rounded MT Bold" panose="020F0704030504030204" pitchFamily="34" charset="0"/>
                        </a:rPr>
                        <a:t>Additional Training</a:t>
                      </a:r>
                      <a:endParaRPr lang="en-US" sz="2400" dirty="0">
                        <a:latin typeface="Arial Rounded MT Bold" panose="020F0704030504030204" pitchFamily="34" charset="0"/>
                      </a:endParaRPr>
                    </a:p>
                  </a:txBody>
                  <a:tcPr/>
                </a:tc>
                <a:tc>
                  <a:txBody>
                    <a:bodyPr/>
                    <a:lstStyle/>
                    <a:p>
                      <a:r>
                        <a:rPr lang="en-US" sz="2400" dirty="0" smtClean="0">
                          <a:latin typeface="Arial Rounded MT Bold" panose="020F0704030504030204" pitchFamily="34" charset="0"/>
                        </a:rPr>
                        <a:t>Experience</a:t>
                      </a:r>
                      <a:endParaRPr lang="en-US" sz="2400" dirty="0">
                        <a:latin typeface="Arial Rounded MT Bold" panose="020F0704030504030204" pitchFamily="34" charset="0"/>
                      </a:endParaRPr>
                    </a:p>
                  </a:txBody>
                  <a:tcPr/>
                </a:tc>
              </a:tr>
              <a:tr h="370840">
                <a:tc>
                  <a:txBody>
                    <a:bodyPr/>
                    <a:lstStyle/>
                    <a:p>
                      <a:r>
                        <a:rPr lang="en-US" sz="2400" dirty="0" smtClean="0">
                          <a:latin typeface="Arial Rounded MT Bold" panose="020F0704030504030204" pitchFamily="34" charset="0"/>
                        </a:rPr>
                        <a:t>Languages</a:t>
                      </a:r>
                      <a:endParaRPr lang="en-US" sz="2400" dirty="0">
                        <a:latin typeface="Arial Rounded MT Bold" panose="020F0704030504030204" pitchFamily="34" charset="0"/>
                      </a:endParaRPr>
                    </a:p>
                  </a:txBody>
                  <a:tcPr/>
                </a:tc>
                <a:tc>
                  <a:txBody>
                    <a:bodyPr/>
                    <a:lstStyle/>
                    <a:p>
                      <a:r>
                        <a:rPr lang="en-US" sz="2400" dirty="0" smtClean="0">
                          <a:latin typeface="Arial Rounded MT Bold" panose="020F0704030504030204" pitchFamily="34" charset="0"/>
                        </a:rPr>
                        <a:t>Languages</a:t>
                      </a:r>
                      <a:endParaRPr lang="en-US" sz="2400" dirty="0">
                        <a:latin typeface="Arial Rounded MT Bold" panose="020F0704030504030204" pitchFamily="34" charset="0"/>
                      </a:endParaRPr>
                    </a:p>
                  </a:txBody>
                  <a:tcPr/>
                </a:tc>
              </a:tr>
            </a:tbl>
          </a:graphicData>
        </a:graphic>
      </p:graphicFrame>
      <p:sp>
        <p:nvSpPr>
          <p:cNvPr id="3" name="TextBox 2"/>
          <p:cNvSpPr txBox="1"/>
          <p:nvPr/>
        </p:nvSpPr>
        <p:spPr>
          <a:xfrm>
            <a:off x="683568" y="5733256"/>
            <a:ext cx="1474378" cy="369332"/>
          </a:xfrm>
          <a:prstGeom prst="rect">
            <a:avLst/>
          </a:prstGeom>
          <a:noFill/>
        </p:spPr>
        <p:txBody>
          <a:bodyPr wrap="none" rtlCol="0">
            <a:spAutoFit/>
          </a:bodyPr>
          <a:lstStyle/>
          <a:p>
            <a:r>
              <a:rPr lang="en-US" dirty="0" smtClean="0"/>
              <a:t>See template</a:t>
            </a:r>
            <a:endParaRPr lang="en-US" dirty="0"/>
          </a:p>
        </p:txBody>
      </p:sp>
    </p:spTree>
    <p:extLst>
      <p:ext uri="{BB962C8B-B14F-4D97-AF65-F5344CB8AC3E}">
        <p14:creationId xmlns:p14="http://schemas.microsoft.com/office/powerpoint/2010/main" val="3002733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Arial Rounded MT Bold" panose="020F0704030504030204" pitchFamily="34" charset="0"/>
              </a:rPr>
              <a:t>Build Your Brand – Cover Letter</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normAutofit fontScale="85000" lnSpcReduction="10000"/>
          </a:bodyPr>
          <a:lstStyle/>
          <a:p>
            <a:pPr>
              <a:lnSpc>
                <a:spcPct val="150000"/>
              </a:lnSpc>
            </a:pPr>
            <a:r>
              <a:rPr lang="en-US" dirty="0" smtClean="0">
                <a:latin typeface="Arial Rounded MT Bold" panose="020F0704030504030204" pitchFamily="34" charset="0"/>
              </a:rPr>
              <a:t>Format</a:t>
            </a:r>
          </a:p>
          <a:p>
            <a:pPr>
              <a:lnSpc>
                <a:spcPct val="150000"/>
              </a:lnSpc>
            </a:pPr>
            <a:r>
              <a:rPr lang="en-US" dirty="0" smtClean="0">
                <a:latin typeface="Arial Rounded MT Bold" panose="020F0704030504030204" pitchFamily="34" charset="0"/>
              </a:rPr>
              <a:t>Address line</a:t>
            </a:r>
          </a:p>
          <a:p>
            <a:pPr>
              <a:lnSpc>
                <a:spcPct val="150000"/>
              </a:lnSpc>
            </a:pPr>
            <a:r>
              <a:rPr lang="en-US" dirty="0" smtClean="0">
                <a:latin typeface="Arial Rounded MT Bold" panose="020F0704030504030204" pitchFamily="34" charset="0"/>
              </a:rPr>
              <a:t>Salutation</a:t>
            </a:r>
          </a:p>
          <a:p>
            <a:pPr>
              <a:lnSpc>
                <a:spcPct val="150000"/>
              </a:lnSpc>
            </a:pPr>
            <a:r>
              <a:rPr lang="en-US" dirty="0" smtClean="0">
                <a:latin typeface="Arial Rounded MT Bold" panose="020F0704030504030204" pitchFamily="34" charset="0"/>
              </a:rPr>
              <a:t>Body – Brief summary of background and qualifications, refer to role, why interested</a:t>
            </a:r>
          </a:p>
          <a:p>
            <a:pPr>
              <a:lnSpc>
                <a:spcPct val="150000"/>
              </a:lnSpc>
            </a:pPr>
            <a:r>
              <a:rPr lang="en-US" dirty="0" smtClean="0">
                <a:latin typeface="Arial Rounded MT Bold" panose="020F0704030504030204" pitchFamily="34" charset="0"/>
              </a:rPr>
              <a:t>Close </a:t>
            </a:r>
            <a:endParaRPr lang="en-US" dirty="0">
              <a:latin typeface="Arial Rounded MT Bold" panose="020F0704030504030204" pitchFamily="34" charset="0"/>
            </a:endParaRPr>
          </a:p>
        </p:txBody>
      </p:sp>
      <p:sp>
        <p:nvSpPr>
          <p:cNvPr id="4" name="TextBox 3"/>
          <p:cNvSpPr txBox="1"/>
          <p:nvPr/>
        </p:nvSpPr>
        <p:spPr>
          <a:xfrm>
            <a:off x="683568" y="5733256"/>
            <a:ext cx="1474378" cy="369332"/>
          </a:xfrm>
          <a:prstGeom prst="rect">
            <a:avLst/>
          </a:prstGeom>
          <a:noFill/>
        </p:spPr>
        <p:txBody>
          <a:bodyPr wrap="none" rtlCol="0">
            <a:spAutoFit/>
          </a:bodyPr>
          <a:lstStyle/>
          <a:p>
            <a:r>
              <a:rPr lang="en-US" dirty="0" smtClean="0"/>
              <a:t>See template</a:t>
            </a:r>
            <a:endParaRPr lang="en-US" dirty="0"/>
          </a:p>
        </p:txBody>
      </p:sp>
    </p:spTree>
    <p:extLst>
      <p:ext uri="{BB962C8B-B14F-4D97-AF65-F5344CB8AC3E}">
        <p14:creationId xmlns:p14="http://schemas.microsoft.com/office/powerpoint/2010/main" val="2431379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Build Your Brand - LinkedIn</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latin typeface="Arial Rounded MT Bold" panose="020F0704030504030204" pitchFamily="34" charset="0"/>
              </a:rPr>
              <a:t>Why?  Largest professional network – 350M members</a:t>
            </a:r>
          </a:p>
          <a:p>
            <a:r>
              <a:rPr lang="en-US" dirty="0">
                <a:latin typeface="Arial Rounded MT Bold" panose="020F0704030504030204" pitchFamily="34" charset="0"/>
              </a:rPr>
              <a:t>Public face</a:t>
            </a:r>
          </a:p>
          <a:p>
            <a:r>
              <a:rPr lang="en-US" dirty="0" smtClean="0">
                <a:latin typeface="Arial Rounded MT Bold" panose="020F0704030504030204" pitchFamily="34" charset="0"/>
              </a:rPr>
              <a:t>Network</a:t>
            </a:r>
          </a:p>
          <a:p>
            <a:r>
              <a:rPr lang="en-US" dirty="0" smtClean="0">
                <a:latin typeface="Arial Rounded MT Bold" panose="020F0704030504030204" pitchFamily="34" charset="0"/>
              </a:rPr>
              <a:t>Opportunities</a:t>
            </a:r>
          </a:p>
          <a:p>
            <a:r>
              <a:rPr lang="en-US" dirty="0" smtClean="0">
                <a:latin typeface="Arial Rounded MT Bold" panose="020F0704030504030204" pitchFamily="34" charset="0"/>
              </a:rPr>
              <a:t>Research</a:t>
            </a:r>
          </a:p>
          <a:p>
            <a:r>
              <a:rPr lang="en-US" dirty="0" smtClean="0">
                <a:latin typeface="Arial Rounded MT Bold" panose="020F0704030504030204" pitchFamily="34" charset="0"/>
              </a:rPr>
              <a:t>Stay </a:t>
            </a:r>
            <a:r>
              <a:rPr lang="en-US" dirty="0" smtClean="0">
                <a:latin typeface="Arial Rounded MT Bold" panose="020F0704030504030204" pitchFamily="34" charset="0"/>
              </a:rPr>
              <a:t>current </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2888136"/>
            <a:ext cx="5027786" cy="329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979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LinkedIn - Profile</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Rounded MT Bold" panose="020F0704030504030204" pitchFamily="34" charset="0"/>
              </a:rPr>
              <a:t>Profile photo</a:t>
            </a:r>
          </a:p>
          <a:p>
            <a:r>
              <a:rPr lang="en-US" sz="2400" dirty="0">
                <a:latin typeface="Arial Rounded MT Bold" panose="020F0704030504030204" pitchFamily="34" charset="0"/>
              </a:rPr>
              <a:t>S</a:t>
            </a:r>
            <a:r>
              <a:rPr lang="en-US" sz="2400" dirty="0" smtClean="0">
                <a:latin typeface="Arial Rounded MT Bold" panose="020F0704030504030204" pitchFamily="34" charset="0"/>
              </a:rPr>
              <a:t>ummary</a:t>
            </a:r>
          </a:p>
          <a:p>
            <a:r>
              <a:rPr lang="en-US" sz="2400" dirty="0" smtClean="0">
                <a:latin typeface="Arial Rounded MT Bold" panose="020F0704030504030204" pitchFamily="34" charset="0"/>
              </a:rPr>
              <a:t>Industry and postal code</a:t>
            </a:r>
          </a:p>
          <a:p>
            <a:r>
              <a:rPr lang="en-US" sz="2400" dirty="0">
                <a:latin typeface="Arial Rounded MT Bold" panose="020F0704030504030204" pitchFamily="34" charset="0"/>
              </a:rPr>
              <a:t>C</a:t>
            </a:r>
            <a:r>
              <a:rPr lang="en-US" sz="2400" dirty="0" smtClean="0">
                <a:latin typeface="Arial Rounded MT Bold" panose="020F0704030504030204" pitchFamily="34" charset="0"/>
              </a:rPr>
              <a:t>urrent position with description</a:t>
            </a:r>
          </a:p>
          <a:p>
            <a:r>
              <a:rPr lang="en-US" sz="2400" dirty="0" smtClean="0">
                <a:latin typeface="Arial Rounded MT Bold" panose="020F0704030504030204" pitchFamily="34" charset="0"/>
              </a:rPr>
              <a:t>Two or more positions</a:t>
            </a:r>
          </a:p>
          <a:p>
            <a:r>
              <a:rPr lang="en-US" sz="2400" dirty="0" smtClean="0">
                <a:latin typeface="Arial Rounded MT Bold" panose="020F0704030504030204" pitchFamily="34" charset="0"/>
              </a:rPr>
              <a:t>Education</a:t>
            </a:r>
          </a:p>
          <a:p>
            <a:r>
              <a:rPr lang="en-US" sz="2400" dirty="0" smtClean="0">
                <a:latin typeface="Arial Rounded MT Bold" panose="020F0704030504030204" pitchFamily="34" charset="0"/>
              </a:rPr>
              <a:t>At least five skills</a:t>
            </a:r>
          </a:p>
          <a:p>
            <a:r>
              <a:rPr lang="en-US" sz="2400" dirty="0" smtClean="0">
                <a:latin typeface="Arial Rounded MT Bold" panose="020F0704030504030204" pitchFamily="34" charset="0"/>
              </a:rPr>
              <a:t>At least 50 connections</a:t>
            </a:r>
          </a:p>
          <a:p>
            <a:r>
              <a:rPr lang="en-US" sz="2400" dirty="0" smtClean="0">
                <a:latin typeface="Arial Rounded MT Bold" panose="020F0704030504030204" pitchFamily="34" charset="0"/>
              </a:rPr>
              <a:t>Work samples or projects</a:t>
            </a:r>
          </a:p>
          <a:p>
            <a:r>
              <a:rPr lang="en-US" sz="2400" dirty="0" smtClean="0">
                <a:latin typeface="Arial Rounded MT Bold" panose="020F0704030504030204" pitchFamily="34" charset="0"/>
              </a:rPr>
              <a:t>Volunteer experience</a:t>
            </a:r>
          </a:p>
          <a:p>
            <a:endParaRPr lang="en-US" dirty="0"/>
          </a:p>
        </p:txBody>
      </p:sp>
    </p:spTree>
    <p:extLst>
      <p:ext uri="{BB962C8B-B14F-4D97-AF65-F5344CB8AC3E}">
        <p14:creationId xmlns:p14="http://schemas.microsoft.com/office/powerpoint/2010/main" val="2266154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Rounded MT Bold" panose="020F0704030504030204" pitchFamily="34" charset="0"/>
              </a:rPr>
              <a:t>Interviewing</a:t>
            </a:r>
            <a:endParaRPr lang="en-US" sz="3200" b="1" dirty="0">
              <a:latin typeface="Arial Rounded MT Bold" panose="020F0704030504030204" pitchFamily="34" charset="0"/>
            </a:endParaRPr>
          </a:p>
        </p:txBody>
      </p:sp>
      <p:sp>
        <p:nvSpPr>
          <p:cNvPr id="3" name="Content Placeholder 2"/>
          <p:cNvSpPr>
            <a:spLocks noGrp="1"/>
          </p:cNvSpPr>
          <p:nvPr>
            <p:ph idx="1"/>
          </p:nvPr>
        </p:nvSpPr>
        <p:spPr/>
        <p:txBody>
          <a:bodyPr/>
          <a:lstStyle/>
          <a:p>
            <a:pPr>
              <a:lnSpc>
                <a:spcPct val="150000"/>
              </a:lnSpc>
            </a:pPr>
            <a:r>
              <a:rPr lang="en-US" dirty="0" smtClean="0">
                <a:latin typeface="Arial Rounded MT Bold" panose="020F0704030504030204" pitchFamily="34" charset="0"/>
              </a:rPr>
              <a:t>Most critical step</a:t>
            </a:r>
          </a:p>
          <a:p>
            <a:pPr>
              <a:lnSpc>
                <a:spcPct val="150000"/>
              </a:lnSpc>
            </a:pPr>
            <a:r>
              <a:rPr lang="en-US" dirty="0" smtClean="0">
                <a:latin typeface="Arial Rounded MT Bold" panose="020F0704030504030204" pitchFamily="34" charset="0"/>
              </a:rPr>
              <a:t>Why interview?  Two-way street</a:t>
            </a:r>
          </a:p>
          <a:p>
            <a:pPr>
              <a:lnSpc>
                <a:spcPct val="150000"/>
              </a:lnSpc>
            </a:pPr>
            <a:r>
              <a:rPr lang="en-US" dirty="0" smtClean="0">
                <a:latin typeface="Arial Rounded MT Bold" panose="020F0704030504030204" pitchFamily="34" charset="0"/>
              </a:rPr>
              <a:t>Structure</a:t>
            </a:r>
          </a:p>
          <a:p>
            <a:pPr>
              <a:lnSpc>
                <a:spcPct val="150000"/>
              </a:lnSpc>
            </a:pPr>
            <a:r>
              <a:rPr lang="en-US" dirty="0" smtClean="0">
                <a:latin typeface="Arial Rounded MT Bold" panose="020F0704030504030204" pitchFamily="34" charset="0"/>
              </a:rPr>
              <a:t>What are employers looking for?</a:t>
            </a:r>
          </a:p>
          <a:p>
            <a:pPr marL="0" indent="0">
              <a:buNone/>
            </a:pPr>
            <a:endParaRPr lang="en-US" dirty="0" smtClean="0">
              <a:latin typeface="Arial Rounded MT Bold" panose="020F0704030504030204" pitchFamily="34" charset="0"/>
            </a:endParaRPr>
          </a:p>
        </p:txBody>
      </p:sp>
    </p:spTree>
    <p:extLst>
      <p:ext uri="{BB962C8B-B14F-4D97-AF65-F5344CB8AC3E}">
        <p14:creationId xmlns:p14="http://schemas.microsoft.com/office/powerpoint/2010/main" val="607288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31040</TotalTime>
  <Words>2742</Words>
  <Application>Microsoft Office PowerPoint</Application>
  <PresentationFormat>On-screen Show (4:3)</PresentationFormat>
  <Paragraphs>402</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HackYourCareer</vt:lpstr>
      <vt:lpstr>Agenda</vt:lpstr>
      <vt:lpstr>Why Are We Here?</vt:lpstr>
      <vt:lpstr>Build Your Brand - CV</vt:lpstr>
      <vt:lpstr>Build Your Brand - CV</vt:lpstr>
      <vt:lpstr>Build Your Brand – Cover Letter</vt:lpstr>
      <vt:lpstr>Build Your Brand - LinkedIn</vt:lpstr>
      <vt:lpstr>LinkedIn - Profile</vt:lpstr>
      <vt:lpstr>Interviewing</vt:lpstr>
      <vt:lpstr>What Are Employers Looking For?</vt:lpstr>
      <vt:lpstr>Interviewing Basics </vt:lpstr>
      <vt:lpstr>Interviewing Process </vt:lpstr>
      <vt:lpstr>Interviewing </vt:lpstr>
      <vt:lpstr>Interviewing – Sample Questions </vt:lpstr>
      <vt:lpstr>The Dutch Labor Market</vt:lpstr>
      <vt:lpstr>The Dutch Workplace</vt:lpstr>
      <vt:lpstr>The Dutch Workplace</vt:lpstr>
      <vt:lpstr>Finding Opportunities</vt:lpstr>
      <vt:lpstr>Setting Your Objective</vt:lpstr>
      <vt:lpstr>Setting Your Objective</vt:lpstr>
      <vt:lpstr>Wrap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a Job…Keep a Job!</dc:title>
  <dc:creator>LT1</dc:creator>
  <cp:lastModifiedBy>LT1</cp:lastModifiedBy>
  <cp:revision>91</cp:revision>
  <dcterms:created xsi:type="dcterms:W3CDTF">2016-07-04T14:08:13Z</dcterms:created>
  <dcterms:modified xsi:type="dcterms:W3CDTF">2018-04-13T06:28:19Z</dcterms:modified>
</cp:coreProperties>
</file>