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2" r:id="rId5"/>
    <p:sldId id="263" r:id="rId6"/>
    <p:sldId id="264" r:id="rId7"/>
    <p:sldId id="266" r:id="rId8"/>
    <p:sldId id="265" r:id="rId9"/>
    <p:sldId id="269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47882"/>
  </p:normalViewPr>
  <p:slideViewPr>
    <p:cSldViewPr snapToGrid="0">
      <p:cViewPr varScale="1">
        <p:scale>
          <a:sx n="61" d="100"/>
          <a:sy n="61" d="100"/>
        </p:scale>
        <p:origin x="2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67F963-CEE3-7B45-05ED-047D54F3B7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2C70A-A97E-B4B9-50E4-3D09D4FBB3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30CD7-7FE1-B54D-B02D-38F5B6EAB555}" type="datetimeFigureOut">
              <a:rPr lang="en-BE" smtClean="0"/>
              <a:t>07/02/2025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F3D94-71A5-5ADA-2FEB-FE694ED759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1FC01-EA70-7968-60EA-A01A510F4F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5AAAF-B51F-1E41-A3B1-D5300BF170B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2014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D1D5E-8C93-9246-8E36-76148285B044}" type="datetimeFigureOut">
              <a:rPr lang="en-BE" smtClean="0"/>
              <a:t>07/02/2025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5D2F2-0645-2F4D-9BDF-164597C58BB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821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🎤 </a:t>
            </a:r>
            <a:r>
              <a:rPr lang="en-GB" b="1" dirty="0"/>
              <a:t>Instructor: </a:t>
            </a:r>
            <a:r>
              <a:rPr lang="en-GB" b="0" dirty="0"/>
              <a:t>"Welcome to the first lesson of our C# master class! Over the next weeks, we’ll build a full-fledged game, starting from a simple console application to an interactive multiplayer experience using web technologies."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5028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Error Handling (~30 min)</a:t>
            </a:r>
          </a:p>
          <a:p>
            <a:endParaRPr lang="en-GB" b="1" dirty="0"/>
          </a:p>
          <a:p>
            <a:r>
              <a:rPr lang="en-BE" dirty="0"/>
              <a:t>👨‍🏫 </a:t>
            </a:r>
            <a:r>
              <a:rPr lang="en-GB" b="1" dirty="0"/>
              <a:t>Explain: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i="0" dirty="0"/>
              <a:t>What happens if the user enters text instead of a number?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i="0" dirty="0"/>
              <a:t>Catch by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i="0" dirty="0"/>
              <a:t>Caught exception available via variable.</a:t>
            </a:r>
          </a:p>
          <a:p>
            <a:endParaRPr lang="en-GB" i="0" dirty="0"/>
          </a:p>
          <a:p>
            <a:r>
              <a:rPr lang="en-BE" dirty="0"/>
              <a:t>👨‍💻 </a:t>
            </a:r>
            <a:r>
              <a:rPr lang="en-GB" b="1" dirty="0"/>
              <a:t>Live Coding:</a:t>
            </a:r>
            <a:r>
              <a:rPr lang="en-GB" b="0" dirty="0"/>
              <a:t> Show exception without try-catch in debug mode.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🎯 </a:t>
            </a:r>
            <a:r>
              <a:rPr lang="en-GB" b="1" dirty="0"/>
              <a:t>Ask Students:</a:t>
            </a:r>
            <a:r>
              <a:rPr lang="en-BE" b="0" dirty="0"/>
              <a:t> M</a:t>
            </a:r>
            <a:r>
              <a:rPr lang="en-GB" dirty="0" err="1"/>
              <a:t>odify</a:t>
            </a:r>
            <a:r>
              <a:rPr lang="en-GB" dirty="0"/>
              <a:t> this to handle </a:t>
            </a:r>
            <a:r>
              <a:rPr lang="en-GB" dirty="0" err="1"/>
              <a:t>DivideByZeroException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7106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Stack vs. Heap (~20 min)</a:t>
            </a:r>
          </a:p>
          <a:p>
            <a:endParaRPr lang="en-GB" b="1" dirty="0"/>
          </a:p>
          <a:p>
            <a:r>
              <a:rPr lang="en-BE" dirty="0"/>
              <a:t>👨‍🏫 </a:t>
            </a:r>
            <a:r>
              <a:rPr lang="en-GB" b="1" dirty="0"/>
              <a:t>Explain: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Memory Management: </a:t>
            </a:r>
            <a:r>
              <a:rPr lang="en-GB" i="0" dirty="0"/>
              <a:t>What happens when we store values in memory?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Equality between value types and reference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🎯 </a:t>
            </a:r>
            <a:r>
              <a:rPr lang="en-GB" b="1" dirty="0"/>
              <a:t>Ask Students:</a:t>
            </a:r>
            <a:endParaRPr lang="en-BE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BE" b="0" dirty="0"/>
              <a:t>W</a:t>
            </a:r>
            <a:r>
              <a:rPr lang="en-GB" dirty="0" err="1"/>
              <a:t>hy</a:t>
            </a:r>
            <a:r>
              <a:rPr lang="en-GB" dirty="0"/>
              <a:t> strings are in the heap (immutable with variable size)?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What happens when we change a string value?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874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Tic-Tac-Toe (~45 min)</a:t>
            </a:r>
          </a:p>
          <a:p>
            <a:endParaRPr lang="en-GB" b="1" dirty="0"/>
          </a:p>
          <a:p>
            <a:r>
              <a:rPr lang="en-BE" dirty="0"/>
              <a:t>👨‍💻 </a:t>
            </a:r>
            <a:r>
              <a:rPr lang="en-GB" b="1" dirty="0"/>
              <a:t>Live Coding</a:t>
            </a:r>
          </a:p>
          <a:p>
            <a:endParaRPr lang="en-GB" dirty="0"/>
          </a:p>
          <a:p>
            <a:r>
              <a:rPr lang="en-BE" dirty="0"/>
              <a:t>🎯 </a:t>
            </a:r>
            <a:r>
              <a:rPr lang="en-GB" b="1" dirty="0"/>
              <a:t>Ask Students: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 would you allow the user to choose a position?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 to check for win condition?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8197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🎤 </a:t>
            </a:r>
            <a:r>
              <a:rPr lang="en-GB" b="1" dirty="0"/>
              <a:t>Instructor: </a:t>
            </a:r>
            <a:r>
              <a:rPr lang="en-GB" i="0" dirty="0"/>
              <a:t>"Great job today! Next time, we’ll improve our Tic-Tac-Toe logic with user moves."</a:t>
            </a:r>
            <a:endParaRPr lang="en-BE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078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Introduction &amp; Expectations (~15 min)</a:t>
            </a:r>
          </a:p>
          <a:p>
            <a:endParaRPr lang="en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📝 </a:t>
            </a:r>
            <a:r>
              <a:rPr lang="en-GB" b="1" dirty="0"/>
              <a:t>Explain: </a:t>
            </a:r>
            <a:r>
              <a:rPr lang="en-GB" dirty="0"/>
              <a:t>C# is a statically typed, compiled, object-oriented language primarily used for backend development, offering strong type safety and performance optimizations.</a:t>
            </a:r>
          </a:p>
          <a:p>
            <a:endParaRPr lang="en-BE" dirty="0"/>
          </a:p>
          <a:p>
            <a:r>
              <a:rPr lang="en-BE" dirty="0"/>
              <a:t>🎯 </a:t>
            </a:r>
            <a:r>
              <a:rPr lang="en-GB" b="1" dirty="0"/>
              <a:t>Ask: </a:t>
            </a:r>
            <a:r>
              <a:rPr lang="en-GB" dirty="0"/>
              <a:t>Has anyone ever worked with </a:t>
            </a:r>
            <a:r>
              <a:rPr lang="en-GB" b="0" dirty="0"/>
              <a:t>statically typed languages before?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BE" dirty="0"/>
              <a:t>🎯 </a:t>
            </a:r>
            <a:r>
              <a:rPr lang="en-GB" b="1" dirty="0"/>
              <a:t>Ask: </a:t>
            </a:r>
            <a:r>
              <a:rPr lang="en-GB" dirty="0"/>
              <a:t>How do you </a:t>
            </a:r>
            <a:r>
              <a:rPr lang="en-GB" b="0" dirty="0"/>
              <a:t>think C# compares to JavaScript?</a:t>
            </a:r>
          </a:p>
          <a:p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📝 </a:t>
            </a:r>
            <a:r>
              <a:rPr lang="en-GB" b="1" dirty="0"/>
              <a:t>Explain: </a:t>
            </a:r>
            <a:r>
              <a:rPr lang="en-GB" b="0" dirty="0"/>
              <a:t>C# is strongly typed; JavaScript is weakly typed. C# is compiled; JavaScript is interpreted (JIT-compiled).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218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Your First C# Program (~15 min)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📝 </a:t>
            </a:r>
            <a:r>
              <a:rPr lang="en-GB" b="1" dirty="0"/>
              <a:t>Explain: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F0F6F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Program 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→ Defines a class (everything in C# belongs to a class).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F0F6F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void Main() 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→ The entry point of the program.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 err="1">
                <a:solidFill>
                  <a:srgbClr val="F0F6F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b="0" i="0" dirty="0">
                <a:solidFill>
                  <a:srgbClr val="F0F6F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("Hello, World!"); 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→ Outputs text to the console.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b="0" i="0" dirty="0">
                <a:solidFill>
                  <a:srgbClr val="F0F6FC"/>
                </a:solidFill>
                <a:effectLst/>
                <a:latin typeface="-apple-system"/>
              </a:rPr>
              <a:t>✅ 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This is the simplest way to print output to the console.</a:t>
            </a:r>
            <a:br>
              <a:rPr lang="en-GB" dirty="0"/>
            </a:br>
            <a:r>
              <a:rPr lang="en-BE" b="0" i="0" dirty="0">
                <a:solidFill>
                  <a:srgbClr val="F0F6FC"/>
                </a:solidFill>
                <a:effectLst/>
                <a:latin typeface="-apple-system"/>
              </a:rPr>
              <a:t>❌ 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However, all logic is inside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, which is not ideal for structured programs.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BE" dirty="0"/>
              <a:t>👨‍💻</a:t>
            </a:r>
            <a:r>
              <a:rPr lang="en-GB" b="1" dirty="0"/>
              <a:t> Live Coding:</a:t>
            </a:r>
            <a:r>
              <a:rPr lang="en-GB" dirty="0"/>
              <a:t> Write and run it in Rider.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📝 </a:t>
            </a:r>
            <a:r>
              <a:rPr lang="en-GB" b="1" dirty="0"/>
              <a:t>Explain:</a:t>
            </a:r>
            <a:r>
              <a:rPr lang="en-GB" b="0" dirty="0"/>
              <a:t> Running the app in Release or Debug mode (breakpoints) or compiling without running.</a:t>
            </a:r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BE" dirty="0"/>
              <a:t>🎯 </a:t>
            </a:r>
            <a:r>
              <a:rPr lang="en-GB" b="1" dirty="0"/>
              <a:t>Ask: </a:t>
            </a:r>
            <a:r>
              <a:rPr lang="en-GB" b="0" dirty="0"/>
              <a:t>Create a new console application and modify the message to say Hello [your name]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361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200" b="1" dirty="0"/>
              <a:t>Better Code: Using Methods </a:t>
            </a:r>
            <a:r>
              <a:rPr lang="en-GB" b="1" dirty="0"/>
              <a:t>(~5 min)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📝 </a:t>
            </a:r>
            <a:r>
              <a:rPr lang="en-GB" b="1" dirty="0"/>
              <a:t>Explain:</a:t>
            </a:r>
            <a:r>
              <a:rPr lang="en-GB" b="0" dirty="0"/>
              <a:t> A function in C# is called a “Method”.</a:t>
            </a: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BE" dirty="0"/>
              <a:t>🎯 </a:t>
            </a:r>
            <a:r>
              <a:rPr lang="en-GB" b="1" dirty="0"/>
              <a:t>Ask: </a:t>
            </a:r>
            <a:r>
              <a:rPr lang="en-GB" dirty="0"/>
              <a:t>Why using methods is better than writing everything in Main()?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📝 </a:t>
            </a:r>
            <a:r>
              <a:rPr lang="en-GB" b="1" dirty="0"/>
              <a:t>Explain: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F0F6FC"/>
                </a:solidFill>
                <a:effectLst/>
                <a:latin typeface="-apple-system"/>
              </a:rPr>
              <a:t>Encapsulation: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 Keeps Main() clean and readable.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F0F6FC"/>
                </a:solidFill>
                <a:effectLst/>
                <a:latin typeface="-apple-system"/>
              </a:rPr>
              <a:t>Reusability: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 The </a:t>
            </a:r>
            <a:r>
              <a:rPr lang="en-GB" b="0" i="0" dirty="0" err="1">
                <a:solidFill>
                  <a:srgbClr val="F0F6FC"/>
                </a:solidFill>
                <a:effectLst/>
                <a:latin typeface="-apple-system"/>
              </a:rPr>
              <a:t>PrintHelloWorld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() method can be called multiple times.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F0F6FC"/>
                </a:solidFill>
                <a:effectLst/>
                <a:latin typeface="-apple-system"/>
              </a:rPr>
              <a:t>Modularity: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 Easy to expand or modify without affecting Main().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0675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Data Types &amp; Variables (~20 min)</a:t>
            </a:r>
          </a:p>
          <a:p>
            <a:endParaRPr lang="en-GB" b="1" dirty="0"/>
          </a:p>
          <a:p>
            <a:r>
              <a:rPr lang="en-BE" dirty="0"/>
              <a:t>🎤 </a:t>
            </a:r>
            <a:r>
              <a:rPr lang="en-GB" b="1" dirty="0"/>
              <a:t>Instructor: </a:t>
            </a:r>
            <a:r>
              <a:rPr lang="en-GB" i="0" dirty="0"/>
              <a:t>"In C#, you must </a:t>
            </a:r>
            <a:r>
              <a:rPr lang="en-GB" b="1" i="0" dirty="0"/>
              <a:t>declare</a:t>
            </a:r>
            <a:r>
              <a:rPr lang="en-GB" i="0" dirty="0"/>
              <a:t> the type of every variable. Let’s look at the most common ones."</a:t>
            </a:r>
          </a:p>
          <a:p>
            <a:endParaRPr lang="en-BE" dirty="0"/>
          </a:p>
          <a:p>
            <a:r>
              <a:rPr lang="en-BE" dirty="0"/>
              <a:t>📝 </a:t>
            </a:r>
            <a:r>
              <a:rPr lang="en-GB" b="1" dirty="0"/>
              <a:t>Explain:</a:t>
            </a:r>
            <a:r>
              <a:rPr lang="en-GB" b="0" dirty="0"/>
              <a:t> Common Types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BE" dirty="0"/>
              <a:t>👨‍💻 </a:t>
            </a:r>
            <a:r>
              <a:rPr lang="en-GB" b="1" dirty="0"/>
              <a:t>Live Coding: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string </a:t>
            </a:r>
            <a:r>
              <a:rPr lang="en-GB" dirty="0" err="1"/>
              <a:t>playerName</a:t>
            </a:r>
            <a:r>
              <a:rPr lang="en-GB" dirty="0"/>
              <a:t> = "Alice";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int </a:t>
            </a:r>
            <a:r>
              <a:rPr lang="en-GB" dirty="0" err="1"/>
              <a:t>playerScore</a:t>
            </a:r>
            <a:r>
              <a:rPr lang="en-GB" dirty="0"/>
              <a:t> = 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bool </a:t>
            </a:r>
            <a:r>
              <a:rPr lang="en-GB" dirty="0" err="1"/>
              <a:t>isGameOver</a:t>
            </a:r>
            <a:r>
              <a:rPr lang="en-GB" dirty="0"/>
              <a:t> = false;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BE" dirty="0"/>
              <a:t>📝 </a:t>
            </a:r>
            <a:r>
              <a:rPr lang="en-GB" b="1" dirty="0"/>
              <a:t>Explain: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Variable naming limitations (must start with letter or underscore, contains only letters and numbers, no special characters).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string, int, double, bool and char are all shortcuts.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There are others like float (Single) or decimal (Decimal).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r>
              <a:rPr lang="en-BE" dirty="0"/>
              <a:t>🎯 </a:t>
            </a:r>
            <a:r>
              <a:rPr lang="en-GB" b="1" dirty="0"/>
              <a:t>Ask Students: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happens if we try to store "Hello" in an int variable?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 does this compare to JavaScript’s dynamic typing?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84149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String Manipulation (~20 min)</a:t>
            </a:r>
          </a:p>
          <a:p>
            <a:endParaRPr lang="en-GB" b="1" dirty="0"/>
          </a:p>
          <a:p>
            <a:r>
              <a:rPr lang="en-BE" dirty="0"/>
              <a:t>🎤 </a:t>
            </a:r>
            <a:r>
              <a:rPr lang="en-GB" b="1" dirty="0"/>
              <a:t>Instructor: </a:t>
            </a:r>
            <a:r>
              <a:rPr lang="en-GB" i="0" dirty="0"/>
              <a:t>"C# has multiple ways to handle strings. Let’s look at them.”</a:t>
            </a:r>
          </a:p>
          <a:p>
            <a:endParaRPr lang="en-BE" dirty="0"/>
          </a:p>
          <a:p>
            <a:r>
              <a:rPr lang="en-BE" dirty="0"/>
              <a:t>🎯 </a:t>
            </a:r>
            <a:r>
              <a:rPr lang="en-GB" b="1" dirty="0"/>
              <a:t>Ask Students: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Which of these approaches is </a:t>
            </a:r>
            <a:r>
              <a:rPr lang="en-GB" b="1" dirty="0"/>
              <a:t>most readable</a:t>
            </a:r>
            <a:r>
              <a:rPr lang="en-GB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Format "My name is ___ and I am ___ years old.”.</a:t>
            </a:r>
          </a:p>
          <a:p>
            <a:endParaRPr lang="en-GB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8995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Arrays (~30 min)</a:t>
            </a:r>
          </a:p>
          <a:p>
            <a:endParaRPr lang="en-BE" dirty="0"/>
          </a:p>
          <a:p>
            <a:r>
              <a:rPr lang="en-BE" dirty="0"/>
              <a:t>👨‍🏫 </a:t>
            </a:r>
            <a:r>
              <a:rPr lang="en-GB" b="1" dirty="0"/>
              <a:t>Explain: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i="0" dirty="0"/>
              <a:t>Arrays let us store multiple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i="0" dirty="0"/>
              <a:t>Normally declared with fixed size.</a:t>
            </a:r>
          </a:p>
          <a:p>
            <a:endParaRPr lang="en-GB" i="0" dirty="0"/>
          </a:p>
          <a:p>
            <a:r>
              <a:rPr lang="en-BE" dirty="0"/>
              <a:t>👨‍💻 </a:t>
            </a:r>
            <a:r>
              <a:rPr lang="en-GB" b="1" dirty="0"/>
              <a:t>Live Coding: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Single-Dimensional Array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Multidimensional Array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🎯 </a:t>
            </a:r>
            <a:r>
              <a:rPr lang="en-GB" b="1" dirty="0"/>
              <a:t>Ask Students:</a:t>
            </a:r>
            <a:r>
              <a:rPr lang="en-BE" b="0" dirty="0"/>
              <a:t> Create an array of your favourite dishes and print them.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056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Loops (~30 min)</a:t>
            </a:r>
          </a:p>
          <a:p>
            <a:endParaRPr lang="en-GB" b="1" dirty="0"/>
          </a:p>
          <a:p>
            <a:r>
              <a:rPr lang="en-BE" dirty="0"/>
              <a:t>📝 </a:t>
            </a:r>
            <a:r>
              <a:rPr lang="en-GB" b="1" dirty="0"/>
              <a:t>Explain: </a:t>
            </a:r>
            <a:r>
              <a:rPr lang="en-GB" i="0" dirty="0"/>
              <a:t>Loops allow us to repeat actions. C# has for, while, and foreach.</a:t>
            </a:r>
          </a:p>
          <a:p>
            <a:endParaRPr lang="en-GB" i="0" dirty="0"/>
          </a:p>
          <a:p>
            <a:r>
              <a:rPr lang="en-BE" dirty="0"/>
              <a:t>👨‍💻 </a:t>
            </a:r>
            <a:r>
              <a:rPr lang="en-GB" b="1" dirty="0"/>
              <a:t>Live Coding:</a:t>
            </a:r>
            <a:r>
              <a:rPr lang="en-GB" b="0" dirty="0"/>
              <a:t> Showcase Rider autocomplete.</a:t>
            </a:r>
            <a:endParaRPr lang="en-GB" b="1" dirty="0"/>
          </a:p>
          <a:p>
            <a:endParaRPr lang="en-GB" b="1" dirty="0"/>
          </a:p>
          <a:p>
            <a:r>
              <a:rPr lang="en-BE" dirty="0"/>
              <a:t>🎯 </a:t>
            </a:r>
            <a:r>
              <a:rPr lang="en-GB" b="1" dirty="0"/>
              <a:t>Ask Students: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would you use for instead of while?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Write a loop that prints numbers 1 to 10.</a:t>
            </a:r>
          </a:p>
          <a:p>
            <a:endParaRPr lang="en-GB" dirty="0"/>
          </a:p>
          <a:p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57360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🎯 </a:t>
            </a:r>
            <a:r>
              <a:rPr lang="en-GB" b="1" dirty="0"/>
              <a:t>Ask Students: </a:t>
            </a:r>
            <a:r>
              <a:rPr lang="en-GB" b="0" dirty="0"/>
              <a:t>W</a:t>
            </a:r>
            <a:r>
              <a:rPr lang="en-GB" dirty="0"/>
              <a:t>rite a program that </a:t>
            </a:r>
            <a:r>
              <a:rPr lang="en-GB" b="0" dirty="0"/>
              <a:t>greets the user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661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EF14-C327-6F9B-7871-7B434F4B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DD88C-1379-2269-12C7-9579483E2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9917-D2B7-C6B6-FCA7-57EB569E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07/02/2025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B3E6-46DF-42D1-B6DF-9E637328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2CD0-7EC8-C0BC-691B-E1790513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95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CD77-49C7-AF89-A9C0-E0A2D235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7B0DC-F703-8E3F-38DE-D34440656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E6731-0BE0-B4B3-C1D5-EC69A53F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07/02/2025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CB4ED-30DC-A825-18F3-5743331F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3584F-A27A-7F7F-5221-891DD39F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779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4DD1B-C197-2354-685F-6B454C76B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7B51B-4F97-DDE9-D5A1-59AB1777E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0D103-D5B2-D841-F72A-73A1C68B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07/02/2025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36883-CFF2-EAF4-40A8-E1C8394B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27215-FB49-AFF6-B848-8DAD6ED5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559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287A-227D-5E41-AC1E-59B589D8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DC469-3D54-DFAD-1053-F53D316AC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5996E-EF20-6FA5-BFD5-2203C320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07/02/2025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AA472-70A1-0855-1FDE-2ABC2D0F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2A06D-CDE5-8CC1-D5B6-60AE684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657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8B-20E4-CB92-5D9D-A661F217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92EF3-42A8-AAAE-AB36-E74A7BD2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23F84-480D-F3F3-AE9D-9EF42B27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07/02/2025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C6DE-830E-3FF8-E789-71115190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DE72-8B6F-8988-8FD9-9B56C1C3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6678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8563-7790-57C5-F688-1A0600B8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6491D-6E91-778E-C5DA-32038948B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ADD1E-8F17-AC63-AD2A-5E21A9631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A9356-E0E7-DCB6-A528-9B810856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07/02/2025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0BBD8-ED17-2313-D6D6-C88515D6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6154C-0129-7A45-2D31-48A84294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438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966E-7A88-005E-F439-1DCD42D4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F8658-E996-A945-CA0E-384BD8CC2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5BE84-2F32-E66D-405E-535A52658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3BE9F-002E-BD0D-FFEA-44C71141A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15A1C-54DC-8A0C-C2F5-65CBBC560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68C94-F8FE-B26B-691B-6BC2726B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07/02/2025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7BD26-8E15-56E5-9F89-08D554BE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8AE93-54BF-A2F5-7DA1-CA60EC50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6591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A31A-124F-C5B4-5BDE-E8C1D333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803CD-71F9-67D1-A929-B3287582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07/02/2025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F609F-4733-6E0C-6C00-6E43682B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E3493-C3D9-4D7A-26BF-B825DFAB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620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5C94B-118E-7D4C-FAFC-5DC6C7EC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07/02/2025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BAA19-AA09-5712-9C4D-D59FE5AD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DCD41-3336-6915-F32E-C09AA19E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32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5784-E987-4962-C571-CBB576FA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F9C35-26DF-5EBC-6971-AF6DCDF2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1BE57-14B9-C27B-3520-06E2536CA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CB7D6-9ED8-3500-B315-B9861FDB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07/02/2025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8B55F-8652-74B4-2438-9E5EF55E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8A8B0-A388-F313-B1EC-F8BFD7F9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410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DEA4-1B45-1618-75F7-A1FACFD2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3B2C3-C219-E137-9C3E-2FE8385FA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3452C-1C6E-A654-F7F8-BBD2A5A4A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2A5A5-D58A-D3F9-51CB-5523E00E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07/02/2025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5EF4A-5685-9A3F-69C5-CFFCB674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64C7F-6D4F-33A3-C52C-12ACEBAD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5778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D1F98-DD3D-E49A-1D89-4557E207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DEFDB-48AD-DAEC-85FB-528E55F55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252B7-A5DA-127A-A8BC-E052D1544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96BEFF-7D57-7742-81E9-2EA9098B873D}" type="datetimeFigureOut">
              <a:rPr lang="en-BE" smtClean="0"/>
              <a:t>07/02/2025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0CA3B-EAE6-6BC7-A39A-210F3F67F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560A4-4EDC-7124-08E7-6E4BE4CA1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202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AE7B6EE-C5A6-7A19-8B2E-D607C0A77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r="6353" b="-1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1103C-EF7D-3013-BEDB-C2503D4D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BE" sz="4400" dirty="0">
                <a:solidFill>
                  <a:srgbClr val="FFFFFF"/>
                </a:solidFill>
              </a:rPr>
              <a:t>Lesson 1: Introduction to C# &amp; Building the Console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4C74F-10EA-0A35-B7FE-0298FEB8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3"/>
            <a:ext cx="6301030" cy="1394965"/>
          </a:xfrm>
        </p:spPr>
        <p:txBody>
          <a:bodyPr>
            <a:normAutofit/>
          </a:bodyPr>
          <a:lstStyle/>
          <a:p>
            <a:pPr algn="l"/>
            <a:r>
              <a:rPr lang="en-BE" dirty="0">
                <a:solidFill>
                  <a:srgbClr val="FFFFFF"/>
                </a:solidFill>
              </a:rPr>
              <a:t>HackYourFuture Belgium </a:t>
            </a:r>
          </a:p>
          <a:p>
            <a:pPr algn="l"/>
            <a:r>
              <a:rPr lang="en-BE" dirty="0">
                <a:solidFill>
                  <a:srgbClr val="FFFFFF"/>
                </a:solidFill>
              </a:rPr>
              <a:t>.NET Master Class</a:t>
            </a:r>
          </a:p>
          <a:p>
            <a:pPr algn="l"/>
            <a:r>
              <a:rPr lang="en-BE" dirty="0">
                <a:solidFill>
                  <a:srgbClr val="FFFFFF"/>
                </a:solidFill>
              </a:rPr>
              <a:t>Week 1</a:t>
            </a:r>
          </a:p>
        </p:txBody>
      </p:sp>
      <p:pic>
        <p:nvPicPr>
          <p:cNvPr id="5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A00E3308-4191-A42B-2DE2-3C937218A4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449" r="6605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55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BC7348-EC65-DBB7-3D1B-52F2FE6E6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D3A51C0-C6C9-7E7A-0404-11398D7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D13B4-B3A2-EB10-1DA5-1EDCC355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Handling Errors with Try-Catch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6E9B-D5DC-686A-2822-9AF4246FE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What happens if a user enters invalid input?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Introduce try-catch: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203DC6-4BFE-3424-3451-86F7F8453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FFAE9B7-01D0-91AF-5DF8-87527187F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989CB304-0E23-74D1-D559-6C92D66ED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8" name="Picture 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E743042-8674-C2D3-8789-FCEE20554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1" y="2952750"/>
            <a:ext cx="63881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56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75DAFE-9C9F-F0C8-FD42-12D3D2AE4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B04CD6-7F1E-0009-7BBA-1B93FA75A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0354C-C87A-CDF5-0167-42E172FC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Understanding Stack vs. Heap Memory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2BD1-0C27-CFAA-16B9-79AC9D4EF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Stack stores value types (fast, automatically cleaned)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Heap stores reference types (objects, strings, arrays)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895BC8-AF69-CDBE-8D68-698A447A1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8F8B53E-5F58-A08D-BCA7-36339180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D850C376-8DDC-16A5-904F-54D4AB394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5" name="Picture 4" descr="A diagram of a stack and heap&#10;&#10;AI-generated content may be incorrect.">
            <a:extLst>
              <a:ext uri="{FF2B5EF4-FFF2-40B4-BE49-F238E27FC236}">
                <a16:creationId xmlns:a16="http://schemas.microsoft.com/office/drawing/2014/main" id="{2131F23F-44AC-50F9-BC7C-5099DF45D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1" y="3280719"/>
            <a:ext cx="5097342" cy="342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37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283A1-C770-EA14-A502-6A4259415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27ABD8-B2D4-4D50-E381-325CC92AE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4B341-545D-2F1B-BFBD-FD0E3DAF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Starting Tic-Tac-Toe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0694-E5A6-9762-5C7C-AFF418791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Step 1: Print the board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Step 2: Handle user moves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Step 3: Check for win condition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C06C19-1525-37DD-C2B8-5AD7F0A04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C664473-1AAE-4A9E-D2BE-1A16B79B3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DBA3D5DA-D83F-2F7A-EFAE-52472804C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69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98445C-B2CC-6CC9-2288-FF8710FCA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6BFDB4-027B-A31C-4289-C5FB2599F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67E9D-0303-2A9D-D00F-41A91C67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Wrap-Up &amp; Next Steps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07C9-D8BC-C808-B636-D15A359C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Recap: C# Basics, data types, loops, arrays, error handling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Next week: Expanding Tic-Tac-Toe logic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Questions &amp; feedback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3AB762-1C41-93A2-614B-DDBF92CC0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7EB3D4B-7B7E-E210-600B-41637C8A4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41EEFE79-FF3B-E3DC-110C-9A2F8F013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5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2436D-CA2A-EAB8-686B-7A6C47B1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Introduction &amp; Expectations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45AFD-A190-39AA-4F6C-1EBB3934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What is C#?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How does it compare to JavaScript?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What will we build?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Goals for today: first console app, data types, loops, arrays, error handling, and starting Tic-Tac-Toe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327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EA67DB-7F0E-D1D6-0167-D30DE9777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F2D5D-4BB4-C255-338D-33E3B9EA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Your First C# Program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7CA48-CF1C-9C45-B225-E26D5E03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A simple Hello, World! program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 as the entry point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045D7A9-B564-8A40-8B40-5CF9F69E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1" y="2555220"/>
            <a:ext cx="5181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2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8040AE-677C-864C-3094-C48A2ADF1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FCBA66-D94C-C166-8361-31E8FA36D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E9237-9C64-5414-6D55-ECF71141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Better Code: Using Methods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69CD-6E0A-5837-BF7F-D5B4F2DCB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Introduce encapsulation: keeping 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clean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04EE2A-7E4D-048F-99AB-66BBF1E1A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83E117C-2D2A-8D16-4C8D-2396D0CA3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5929FA4B-CD88-E2FB-94B8-059173F14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12" name="Picture 1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37E0967-7C78-EF23-487A-8FB921396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1" y="2437874"/>
            <a:ext cx="53848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08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5EEC0-4EE5-48A8-FBA8-08513E87C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6AD38B-EF9A-2696-2FEA-1ABE05C74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12181-BD9A-D0C2-41AC-051D0AE0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Understanding C# Data Types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9DB6-1AC7-6FA0-0E64-3C571DD75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C# is strongly typed → must declare variable types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Common types: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5A81D0-62BB-DFA8-9E55-5F4B00A73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3FE49E7-C5E2-A247-3428-5BF60EFB1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0D372D16-0EAA-130B-BC70-4959E77F9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14DCED-B18C-CB32-3283-DE0CEC101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675971"/>
              </p:ext>
            </p:extLst>
          </p:nvPr>
        </p:nvGraphicFramePr>
        <p:xfrm>
          <a:off x="5222081" y="2991208"/>
          <a:ext cx="561676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7159">
                  <a:extLst>
                    <a:ext uri="{9D8B030D-6E8A-4147-A177-3AD203B41FA5}">
                      <a16:colId xmlns:a16="http://schemas.microsoft.com/office/drawing/2014/main" val="2893679656"/>
                    </a:ext>
                  </a:extLst>
                </a:gridCol>
                <a:gridCol w="1702676">
                  <a:extLst>
                    <a:ext uri="{9D8B030D-6E8A-4147-A177-3AD203B41FA5}">
                      <a16:colId xmlns:a16="http://schemas.microsoft.com/office/drawing/2014/main" val="673193464"/>
                    </a:ext>
                  </a:extLst>
                </a:gridCol>
                <a:gridCol w="2736930">
                  <a:extLst>
                    <a:ext uri="{9D8B030D-6E8A-4147-A177-3AD203B41FA5}">
                      <a16:colId xmlns:a16="http://schemas.microsoft.com/office/drawing/2014/main" val="20524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0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46800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"Hello"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 values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29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en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Whole numbers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6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Decimal numbers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True/False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2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Single characters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438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666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192031-88EC-92D5-8B77-3DC2FC1C9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C921299-CCE3-7050-42F9-C983EA9EA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807F4-94A0-F561-0792-8B62A142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Working with Strings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A0BC-0322-9E80-ED8A-40C435808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Three ways to format strings: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86313C-593C-5D8F-6942-950A5EC9D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9C037D-AB4B-AEE0-43E1-5932FB6D9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BB00F319-B8E6-F2D5-7363-08E37B67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6" name="Picture 5" descr="A computer code with text&#10;&#10;AI-generated content may be incorrect.">
            <a:extLst>
              <a:ext uri="{FF2B5EF4-FFF2-40B4-BE49-F238E27FC236}">
                <a16:creationId xmlns:a16="http://schemas.microsoft.com/office/drawing/2014/main" id="{178ABACE-D23A-96B1-722E-87C703049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1" y="2135144"/>
            <a:ext cx="6362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30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4AA7D3-2DC7-6DF1-4CD8-16FD6B796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9AAC08-9171-8075-D826-334954A90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6DBDF-FD32-0862-1250-309ECEDD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Arrays in C#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C950-A547-813A-E564-B55E7889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Why use arrays? Store multiple values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Examples: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83719A-E593-69FE-9A68-E058E369B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2494A31-6C5F-A8C8-6942-186A3D9F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457D3732-8229-3D62-E0A9-1CCCA4F9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5BE81DA-4377-5BAC-2954-05BB06F04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1" y="2870200"/>
            <a:ext cx="5295900" cy="558800"/>
          </a:xfrm>
          <a:prstGeom prst="rect">
            <a:avLst/>
          </a:prstGeom>
        </p:spPr>
      </p:pic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21E6F54-630D-3707-1732-9C4D22681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081" y="3621752"/>
            <a:ext cx="30226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7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6828C5-BAA5-DAAA-DC88-7BDC22B0B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D76FB2-68D6-5E17-DFBA-FB44BC01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15548-3054-F363-3D44-D032B7B2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Loops in C#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C1C7-3B5D-05C4-F2E3-74BB70F3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482" y="2625841"/>
            <a:ext cx="4991100" cy="431609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: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39C978-B27D-83F2-4D79-DC9E5BBA1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29029D-2CCA-859B-A0BD-FE5F9C318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0D65439A-A69C-1FB8-0804-61193DF10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5" name="Picture 4" descr="A black screen with colorful text&#10;&#10;AI-generated content may be incorrect.">
            <a:extLst>
              <a:ext uri="{FF2B5EF4-FFF2-40B4-BE49-F238E27FC236}">
                <a16:creationId xmlns:a16="http://schemas.microsoft.com/office/drawing/2014/main" id="{F0101BA7-D1AD-D766-E0D1-DD4D81905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482" y="1464224"/>
            <a:ext cx="4991100" cy="11049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DE4D94-8DFE-473D-D999-7BAE759E904D}"/>
              </a:ext>
            </a:extLst>
          </p:cNvPr>
          <p:cNvSpPr txBox="1">
            <a:spLocks/>
          </p:cNvSpPr>
          <p:nvPr/>
        </p:nvSpPr>
        <p:spPr>
          <a:xfrm>
            <a:off x="5374482" y="1026899"/>
            <a:ext cx="4991100" cy="43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: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9CEB7B-42C3-0186-DB47-7DAF1D025F03}"/>
              </a:ext>
            </a:extLst>
          </p:cNvPr>
          <p:cNvSpPr txBox="1">
            <a:spLocks/>
          </p:cNvSpPr>
          <p:nvPr/>
        </p:nvSpPr>
        <p:spPr>
          <a:xfrm>
            <a:off x="5374482" y="4807207"/>
            <a:ext cx="4991100" cy="43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: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" name="Picture 9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B6FC2E2F-B5DA-AECB-C7EF-C0DAFCEDD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482" y="3078470"/>
            <a:ext cx="5638800" cy="1651000"/>
          </a:xfrm>
          <a:prstGeom prst="rect">
            <a:avLst/>
          </a:prstGeom>
        </p:spPr>
      </p:pic>
      <p:pic>
        <p:nvPicPr>
          <p:cNvPr id="13" name="Picture 12" descr="A black screen with colorful text&#10;&#10;AI-generated content may be incorrect.">
            <a:extLst>
              <a:ext uri="{FF2B5EF4-FFF2-40B4-BE49-F238E27FC236}">
                <a16:creationId xmlns:a16="http://schemas.microsoft.com/office/drawing/2014/main" id="{A00E0ECC-B40E-A1A9-C7A4-DB22D3909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4482" y="5270346"/>
            <a:ext cx="54737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39B0B3-9161-B632-79DA-1626A0150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3D3262A-8138-7A7B-6E62-9506578C5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4C4A8-9B06-CB04-C5E8-5FA2FC30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Handling User Input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8981-0A61-39D8-4032-1F3BDBF7A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 err="1">
                <a:solidFill>
                  <a:schemeClr val="tx1"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 reads user input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1FA7A7-B6E1-5549-E54A-F8910903D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BE2AF2-2A71-FAAC-89C5-62BFF3DF2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97C3DCFD-8240-5358-B9F8-F636C6528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6" name="Picture 5" descr="A black background with colorful text&#10;&#10;AI-generated content may be incorrect.">
            <a:extLst>
              <a:ext uri="{FF2B5EF4-FFF2-40B4-BE49-F238E27FC236}">
                <a16:creationId xmlns:a16="http://schemas.microsoft.com/office/drawing/2014/main" id="{AFA97EAC-1E80-7965-4A42-3CF545234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1" y="2457012"/>
            <a:ext cx="4914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3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5265</TotalTime>
  <Words>1073</Words>
  <Application>Microsoft Macintosh PowerPoint</Application>
  <PresentationFormat>Widescreen</PresentationFormat>
  <Paragraphs>182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Courier New</vt:lpstr>
      <vt:lpstr>Office Theme</vt:lpstr>
      <vt:lpstr>Lesson 1: Introduction to C# &amp; Building the Console Game</vt:lpstr>
      <vt:lpstr>Introduction &amp; Expectations</vt:lpstr>
      <vt:lpstr>Your First C# Program</vt:lpstr>
      <vt:lpstr>Better Code: Using Methods</vt:lpstr>
      <vt:lpstr>Understanding C# Data Types</vt:lpstr>
      <vt:lpstr>Working with Strings</vt:lpstr>
      <vt:lpstr>Arrays in C#</vt:lpstr>
      <vt:lpstr>Loops in C#</vt:lpstr>
      <vt:lpstr>Handling User Input</vt:lpstr>
      <vt:lpstr>Handling Errors with Try-Catch</vt:lpstr>
      <vt:lpstr>Understanding Stack vs. Heap Memory</vt:lpstr>
      <vt:lpstr>Starting Tic-Tac-Toe</vt:lpstr>
      <vt:lpstr>Wrap-Up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 SALVADOR Sébastien (Consulting For Edenred)</dc:creator>
  <cp:lastModifiedBy>DE SALVADOR Sébastien (Consulting For Edenred)</cp:lastModifiedBy>
  <cp:revision>18</cp:revision>
  <dcterms:created xsi:type="dcterms:W3CDTF">2025-02-06T06:02:44Z</dcterms:created>
  <dcterms:modified xsi:type="dcterms:W3CDTF">2025-02-10T14:35:34Z</dcterms:modified>
</cp:coreProperties>
</file>