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Alata" panose="020B0604020202020204" charset="0"/>
      <p:regular r:id="rId8"/>
    </p:embeddedFont>
    <p:embeddedFont>
      <p:font typeface="Canva Sans" panose="020B0604020202020204" charset="0"/>
      <p:regular r:id="rId9"/>
    </p:embeddedFont>
    <p:embeddedFont>
      <p:font typeface="Garet" panose="020B0604020202020204" charset="0"/>
      <p:regular r:id="rId10"/>
    </p:embeddedFont>
    <p:embeddedFont>
      <p:font typeface="Heebo Bold" panose="020B0604020202020204" charset="-79"/>
      <p:regular r:id="rId11"/>
    </p:embeddedFont>
    <p:embeddedFont>
      <p:font typeface="Helios Extended Bold" panose="020B0604020202020204" charset="0"/>
      <p:regular r:id="rId12"/>
    </p:embeddedFon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Nunito Sans Expanded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8" d="100"/>
          <a:sy n="58" d="100"/>
        </p:scale>
        <p:origin x="51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jpe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13111" y="1028700"/>
            <a:ext cx="16061779" cy="5782941"/>
            <a:chOff x="0" y="0"/>
            <a:chExt cx="1128752" cy="406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28752" cy="406400"/>
            </a:xfrm>
            <a:custGeom>
              <a:avLst/>
              <a:gdLst/>
              <a:ahLst/>
              <a:cxnLst/>
              <a:rect l="l" t="t" r="r" b="b"/>
              <a:pathLst>
                <a:path w="1128752" h="406400">
                  <a:moveTo>
                    <a:pt x="925552" y="0"/>
                  </a:moveTo>
                  <a:cubicBezTo>
                    <a:pt x="1037776" y="0"/>
                    <a:pt x="1128752" y="90976"/>
                    <a:pt x="1128752" y="203200"/>
                  </a:cubicBezTo>
                  <a:cubicBezTo>
                    <a:pt x="1128752" y="315424"/>
                    <a:pt x="1037776" y="406400"/>
                    <a:pt x="92555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2F1F1">
                <a:alpha val="8000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128752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880444" y="2435414"/>
            <a:ext cx="9060894" cy="2346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152"/>
              </a:lnSpc>
            </a:pPr>
            <a:r>
              <a:rPr lang="en-US" sz="4394" b="1" spc="219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AI QUEST-AN INTERNAL KNOWLEDGE SHARING PLATFORM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07715" y="5572620"/>
            <a:ext cx="12371749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59"/>
              </a:lnSpc>
              <a:spcBef>
                <a:spcPct val="0"/>
              </a:spcBef>
            </a:pPr>
            <a:r>
              <a:rPr lang="en-US" sz="2399" spc="23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Team: Hackaholics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19645" y="7219981"/>
            <a:ext cx="8991246" cy="5314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6"/>
              </a:lnSpc>
            </a:pPr>
            <a:r>
              <a:rPr lang="en-US" sz="3004" b="1">
                <a:solidFill>
                  <a:srgbClr val="000000"/>
                </a:solidFill>
                <a:latin typeface="Nunito Sans Expanded Bold"/>
                <a:ea typeface="Nunito Sans Expanded Bold"/>
                <a:cs typeface="Nunito Sans Expanded Bold"/>
                <a:sym typeface="Nunito Sans Expanded Bold"/>
              </a:rPr>
              <a:t>Team Members:</a:t>
            </a:r>
          </a:p>
          <a:p>
            <a:pPr algn="l">
              <a:lnSpc>
                <a:spcPts val="4206"/>
              </a:lnSpc>
            </a:pPr>
            <a:endParaRPr lang="en-US" sz="3004" b="1">
              <a:solidFill>
                <a:srgbClr val="000000"/>
              </a:solidFill>
              <a:latin typeface="Nunito Sans Expanded Bold"/>
              <a:ea typeface="Nunito Sans Expanded Bold"/>
              <a:cs typeface="Nunito Sans Expanded Bold"/>
              <a:sym typeface="Nunito Sans Expanded Bold"/>
            </a:endParaRPr>
          </a:p>
          <a:p>
            <a:pPr algn="l">
              <a:lnSpc>
                <a:spcPts val="4206"/>
              </a:lnSpc>
            </a:pPr>
            <a:r>
              <a:rPr lang="en-US" sz="3004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      1.Pranav Kodlinge                2.Shriniwas Prachand</a:t>
            </a:r>
          </a:p>
          <a:p>
            <a:pPr algn="l">
              <a:lnSpc>
                <a:spcPts val="4206"/>
              </a:lnSpc>
            </a:pPr>
            <a:r>
              <a:rPr lang="en-US" sz="300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                                                                             </a:t>
            </a:r>
          </a:p>
          <a:p>
            <a:pPr algn="l">
              <a:lnSpc>
                <a:spcPts val="4206"/>
              </a:lnSpc>
            </a:pPr>
            <a:r>
              <a:rPr lang="en-US" sz="3004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      3.Aayush Agrawal               4.Utsavi Bagri</a:t>
            </a:r>
          </a:p>
          <a:p>
            <a:pPr algn="l">
              <a:lnSpc>
                <a:spcPts val="4206"/>
              </a:lnSpc>
            </a:pPr>
            <a:endParaRPr lang="en-US" sz="3004">
              <a:solidFill>
                <a:srgbClr val="000000"/>
              </a:solidFill>
              <a:latin typeface="Alata"/>
              <a:ea typeface="Alata"/>
              <a:cs typeface="Alata"/>
              <a:sym typeface="Alata"/>
            </a:endParaRPr>
          </a:p>
          <a:p>
            <a:pPr algn="l">
              <a:lnSpc>
                <a:spcPts val="4206"/>
              </a:lnSpc>
            </a:pPr>
            <a:endParaRPr lang="en-US" sz="3004">
              <a:solidFill>
                <a:srgbClr val="000000"/>
              </a:solidFill>
              <a:latin typeface="Alata"/>
              <a:ea typeface="Alata"/>
              <a:cs typeface="Alata"/>
              <a:sym typeface="Alata"/>
            </a:endParaRPr>
          </a:p>
          <a:p>
            <a:pPr algn="l">
              <a:lnSpc>
                <a:spcPts val="4206"/>
              </a:lnSpc>
            </a:pPr>
            <a:endParaRPr lang="en-US" sz="3004">
              <a:solidFill>
                <a:srgbClr val="000000"/>
              </a:solidFill>
              <a:latin typeface="Alata"/>
              <a:ea typeface="Alata"/>
              <a:cs typeface="Alata"/>
              <a:sym typeface="Alata"/>
            </a:endParaRPr>
          </a:p>
          <a:p>
            <a:pPr algn="l">
              <a:lnSpc>
                <a:spcPts val="4206"/>
              </a:lnSpc>
            </a:pPr>
            <a:endParaRPr lang="en-US" sz="3004">
              <a:solidFill>
                <a:srgbClr val="000000"/>
              </a:solidFill>
              <a:latin typeface="Alata"/>
              <a:ea typeface="Alata"/>
              <a:cs typeface="Alata"/>
              <a:sym typeface="Alata"/>
            </a:endParaRPr>
          </a:p>
          <a:p>
            <a:pPr algn="ctr">
              <a:lnSpc>
                <a:spcPts val="4206"/>
              </a:lnSpc>
            </a:pPr>
            <a:endParaRPr lang="en-US" sz="3004">
              <a:solidFill>
                <a:srgbClr val="000000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007733" y="5529698"/>
            <a:ext cx="3371731" cy="4486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19"/>
              </a:lnSpc>
            </a:pPr>
            <a:r>
              <a:rPr lang="en-US" sz="258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Team ID: Ai q-230344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H="1">
            <a:off x="9144000" y="1603459"/>
            <a:ext cx="0" cy="8137225"/>
          </a:xfrm>
          <a:prstGeom prst="line">
            <a:avLst/>
          </a:prstGeom>
          <a:ln w="57150" cap="flat">
            <a:solidFill>
              <a:srgbClr val="4E6E81"/>
            </a:solidFill>
            <a:prstDash val="sysDash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17259300" y="9258300"/>
            <a:ext cx="248490" cy="248490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80210" y="780210"/>
            <a:ext cx="248490" cy="248490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81418" y="4001639"/>
            <a:ext cx="4433489" cy="999550"/>
          </a:xfrm>
          <a:custGeom>
            <a:avLst/>
            <a:gdLst/>
            <a:ahLst/>
            <a:cxnLst/>
            <a:rect l="l" t="t" r="r" b="b"/>
            <a:pathLst>
              <a:path w="4433489" h="999550">
                <a:moveTo>
                  <a:pt x="0" y="0"/>
                </a:moveTo>
                <a:lnTo>
                  <a:pt x="4433488" y="0"/>
                </a:lnTo>
                <a:lnTo>
                  <a:pt x="4433488" y="999550"/>
                </a:lnTo>
                <a:lnTo>
                  <a:pt x="0" y="9995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81418" y="2414544"/>
            <a:ext cx="1352999" cy="1352999"/>
          </a:xfrm>
          <a:custGeom>
            <a:avLst/>
            <a:gdLst/>
            <a:ahLst/>
            <a:cxnLst/>
            <a:rect l="l" t="t" r="r" b="b"/>
            <a:pathLst>
              <a:path w="1352999" h="1352999">
                <a:moveTo>
                  <a:pt x="0" y="0"/>
                </a:moveTo>
                <a:lnTo>
                  <a:pt x="1352999" y="0"/>
                </a:lnTo>
                <a:lnTo>
                  <a:pt x="1352999" y="1353000"/>
                </a:lnTo>
                <a:lnTo>
                  <a:pt x="0" y="1353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81418" y="3865716"/>
            <a:ext cx="4253410" cy="4253410"/>
          </a:xfrm>
          <a:custGeom>
            <a:avLst/>
            <a:gdLst/>
            <a:ahLst/>
            <a:cxnLst/>
            <a:rect l="l" t="t" r="r" b="b"/>
            <a:pathLst>
              <a:path w="4253410" h="4253410">
                <a:moveTo>
                  <a:pt x="0" y="0"/>
                </a:moveTo>
                <a:lnTo>
                  <a:pt x="4253410" y="0"/>
                </a:lnTo>
                <a:lnTo>
                  <a:pt x="4253410" y="4253410"/>
                </a:lnTo>
                <a:lnTo>
                  <a:pt x="0" y="42534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81418" y="7048656"/>
            <a:ext cx="1768502" cy="1768502"/>
          </a:xfrm>
          <a:custGeom>
            <a:avLst/>
            <a:gdLst/>
            <a:ahLst/>
            <a:cxnLst/>
            <a:rect l="l" t="t" r="r" b="b"/>
            <a:pathLst>
              <a:path w="1768502" h="1768502">
                <a:moveTo>
                  <a:pt x="0" y="0"/>
                </a:moveTo>
                <a:lnTo>
                  <a:pt x="1768502" y="0"/>
                </a:lnTo>
                <a:lnTo>
                  <a:pt x="1768502" y="1768502"/>
                </a:lnTo>
                <a:lnTo>
                  <a:pt x="0" y="176850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2193888" y="6862437"/>
            <a:ext cx="2140940" cy="2140940"/>
          </a:xfrm>
          <a:custGeom>
            <a:avLst/>
            <a:gdLst/>
            <a:ahLst/>
            <a:cxnLst/>
            <a:rect l="l" t="t" r="r" b="b"/>
            <a:pathLst>
              <a:path w="2140940" h="2140940">
                <a:moveTo>
                  <a:pt x="0" y="0"/>
                </a:moveTo>
                <a:lnTo>
                  <a:pt x="2140940" y="0"/>
                </a:lnTo>
                <a:lnTo>
                  <a:pt x="2140940" y="2140940"/>
                </a:lnTo>
                <a:lnTo>
                  <a:pt x="0" y="214094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4500551" y="6862437"/>
            <a:ext cx="1867766" cy="1867766"/>
          </a:xfrm>
          <a:custGeom>
            <a:avLst/>
            <a:gdLst/>
            <a:ahLst/>
            <a:cxnLst/>
            <a:rect l="l" t="t" r="r" b="b"/>
            <a:pathLst>
              <a:path w="1867766" h="1867766">
                <a:moveTo>
                  <a:pt x="0" y="0"/>
                </a:moveTo>
                <a:lnTo>
                  <a:pt x="1867766" y="0"/>
                </a:lnTo>
                <a:lnTo>
                  <a:pt x="1867766" y="1867766"/>
                </a:lnTo>
                <a:lnTo>
                  <a:pt x="0" y="186776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4802435" y="2414544"/>
            <a:ext cx="1565882" cy="1451172"/>
          </a:xfrm>
          <a:custGeom>
            <a:avLst/>
            <a:gdLst/>
            <a:ahLst/>
            <a:cxnLst/>
            <a:rect l="l" t="t" r="r" b="b"/>
            <a:pathLst>
              <a:path w="1565882" h="1451172">
                <a:moveTo>
                  <a:pt x="0" y="0"/>
                </a:moveTo>
                <a:lnTo>
                  <a:pt x="1565882" y="0"/>
                </a:lnTo>
                <a:lnTo>
                  <a:pt x="1565882" y="1451172"/>
                </a:lnTo>
                <a:lnTo>
                  <a:pt x="0" y="1451172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5021812" y="4001639"/>
            <a:ext cx="3624452" cy="2298823"/>
          </a:xfrm>
          <a:custGeom>
            <a:avLst/>
            <a:gdLst/>
            <a:ahLst/>
            <a:cxnLst/>
            <a:rect l="l" t="t" r="r" b="b"/>
            <a:pathLst>
              <a:path w="3624452" h="2298823">
                <a:moveTo>
                  <a:pt x="0" y="0"/>
                </a:moveTo>
                <a:lnTo>
                  <a:pt x="3624451" y="0"/>
                </a:lnTo>
                <a:lnTo>
                  <a:pt x="3624451" y="2298823"/>
                </a:lnTo>
                <a:lnTo>
                  <a:pt x="0" y="2298823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7016285" y="2414544"/>
            <a:ext cx="1451172" cy="1451172"/>
          </a:xfrm>
          <a:custGeom>
            <a:avLst/>
            <a:gdLst/>
            <a:ahLst/>
            <a:cxnLst/>
            <a:rect l="l" t="t" r="r" b="b"/>
            <a:pathLst>
              <a:path w="1451172" h="1451172">
                <a:moveTo>
                  <a:pt x="0" y="0"/>
                </a:moveTo>
                <a:lnTo>
                  <a:pt x="1451172" y="0"/>
                </a:lnTo>
                <a:lnTo>
                  <a:pt x="1451172" y="1451172"/>
                </a:lnTo>
                <a:lnTo>
                  <a:pt x="0" y="1451172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5988390" y="6300462"/>
            <a:ext cx="2464075" cy="1650930"/>
          </a:xfrm>
          <a:custGeom>
            <a:avLst/>
            <a:gdLst/>
            <a:ahLst/>
            <a:cxnLst/>
            <a:rect l="l" t="t" r="r" b="b"/>
            <a:pathLst>
              <a:path w="2464075" h="1650930">
                <a:moveTo>
                  <a:pt x="0" y="0"/>
                </a:moveTo>
                <a:lnTo>
                  <a:pt x="2464074" y="0"/>
                </a:lnTo>
                <a:lnTo>
                  <a:pt x="2464074" y="1650930"/>
                </a:lnTo>
                <a:lnTo>
                  <a:pt x="0" y="1650930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1882226" y="161085"/>
            <a:ext cx="14523548" cy="107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00"/>
              </a:lnSpc>
            </a:pPr>
            <a:r>
              <a:rPr lang="en-US" sz="6000" b="1" spc="30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TECHSTACK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588916" y="2688453"/>
            <a:ext cx="4775418" cy="7289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019"/>
              </a:lnSpc>
            </a:pPr>
            <a:r>
              <a:rPr lang="en-US" sz="4299" b="1" spc="429">
                <a:solidFill>
                  <a:srgbClr val="000000"/>
                </a:solidFill>
                <a:latin typeface="Heebo Bold"/>
                <a:ea typeface="Heebo Bold"/>
                <a:cs typeface="Heebo Bold"/>
                <a:sym typeface="Heebo Bold"/>
              </a:rPr>
              <a:t>REACTJS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564871" y="1790700"/>
            <a:ext cx="7818674" cy="9428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6835" lvl="1" indent="-268417" algn="l">
              <a:lnSpc>
                <a:spcPts val="3481"/>
              </a:lnSpc>
              <a:buFont typeface="Arial"/>
              <a:buChar char="•"/>
            </a:pPr>
            <a:r>
              <a:rPr lang="en-US" sz="2486" b="1" spc="248" dirty="0">
                <a:solidFill>
                  <a:srgbClr val="000000"/>
                </a:solidFill>
                <a:latin typeface="Heebo Bold"/>
                <a:ea typeface="Heebo Bold"/>
                <a:cs typeface="Heebo Bold"/>
                <a:sym typeface="Heebo Bold"/>
              </a:rPr>
              <a:t>REACTJS AND TAILWIND CSS:FRONTEND</a:t>
            </a:r>
          </a:p>
          <a:p>
            <a:pPr algn="l">
              <a:lnSpc>
                <a:spcPts val="3481"/>
              </a:lnSpc>
            </a:pPr>
            <a:endParaRPr lang="en-US" sz="2486" b="1" spc="248" dirty="0">
              <a:solidFill>
                <a:srgbClr val="000000"/>
              </a:solidFill>
              <a:latin typeface="Heebo Bold"/>
              <a:ea typeface="Heebo Bold"/>
              <a:cs typeface="Heebo Bold"/>
              <a:sym typeface="Heebo Bold"/>
            </a:endParaRPr>
          </a:p>
          <a:p>
            <a:pPr marL="536835" lvl="1" indent="-268417" algn="l">
              <a:lnSpc>
                <a:spcPts val="3481"/>
              </a:lnSpc>
              <a:buFont typeface="Arial"/>
              <a:buChar char="•"/>
            </a:pPr>
            <a:r>
              <a:rPr lang="en-US" sz="2486" b="1" spc="248" dirty="0">
                <a:solidFill>
                  <a:srgbClr val="000000"/>
                </a:solidFill>
                <a:latin typeface="Heebo Bold"/>
                <a:ea typeface="Heebo Bold"/>
                <a:cs typeface="Heebo Bold"/>
                <a:sym typeface="Heebo Bold"/>
              </a:rPr>
              <a:t>EXPRESSJS AND NODEJS: BACKEND</a:t>
            </a:r>
          </a:p>
          <a:p>
            <a:pPr algn="l">
              <a:lnSpc>
                <a:spcPts val="3481"/>
              </a:lnSpc>
            </a:pPr>
            <a:endParaRPr lang="en-US" sz="2486" b="1" spc="248" dirty="0">
              <a:solidFill>
                <a:srgbClr val="000000"/>
              </a:solidFill>
              <a:latin typeface="Heebo Bold"/>
              <a:ea typeface="Heebo Bold"/>
              <a:cs typeface="Heebo Bold"/>
              <a:sym typeface="Heebo Bold"/>
            </a:endParaRPr>
          </a:p>
          <a:p>
            <a:pPr marL="536835" lvl="1" indent="-268417" algn="l">
              <a:lnSpc>
                <a:spcPts val="3481"/>
              </a:lnSpc>
              <a:buFont typeface="Arial"/>
              <a:buChar char="•"/>
            </a:pPr>
            <a:r>
              <a:rPr lang="en-US" sz="2486" b="1" spc="248" dirty="0">
                <a:solidFill>
                  <a:srgbClr val="000000"/>
                </a:solidFill>
                <a:latin typeface="Heebo Bold"/>
                <a:ea typeface="Heebo Bold"/>
                <a:cs typeface="Heebo Bold"/>
                <a:sym typeface="Heebo Bold"/>
              </a:rPr>
              <a:t>MONGODB:DATABASE</a:t>
            </a:r>
          </a:p>
          <a:p>
            <a:pPr algn="l">
              <a:lnSpc>
                <a:spcPts val="3481"/>
              </a:lnSpc>
            </a:pPr>
            <a:endParaRPr lang="en-US" sz="2486" b="1" spc="248" dirty="0">
              <a:solidFill>
                <a:srgbClr val="000000"/>
              </a:solidFill>
              <a:latin typeface="Heebo Bold"/>
              <a:ea typeface="Heebo Bold"/>
              <a:cs typeface="Heebo Bold"/>
              <a:sym typeface="Heebo Bold"/>
            </a:endParaRPr>
          </a:p>
          <a:p>
            <a:pPr marL="536835" lvl="1" indent="-268417" algn="l">
              <a:lnSpc>
                <a:spcPts val="3481"/>
              </a:lnSpc>
              <a:buFont typeface="Arial"/>
              <a:buChar char="•"/>
            </a:pPr>
            <a:r>
              <a:rPr lang="en-US" sz="2486" b="1" spc="248" dirty="0">
                <a:solidFill>
                  <a:srgbClr val="000000"/>
                </a:solidFill>
                <a:latin typeface="Heebo Bold"/>
                <a:ea typeface="Heebo Bold"/>
                <a:cs typeface="Heebo Bold"/>
                <a:sym typeface="Heebo Bold"/>
              </a:rPr>
              <a:t>VERCEL:HOSTING</a:t>
            </a:r>
          </a:p>
          <a:p>
            <a:pPr algn="l">
              <a:lnSpc>
                <a:spcPts val="3481"/>
              </a:lnSpc>
            </a:pPr>
            <a:endParaRPr lang="en-US" sz="2486" b="1" spc="248" dirty="0">
              <a:solidFill>
                <a:srgbClr val="000000"/>
              </a:solidFill>
              <a:latin typeface="Heebo Bold"/>
              <a:ea typeface="Heebo Bold"/>
              <a:cs typeface="Heebo Bold"/>
              <a:sym typeface="Heebo Bold"/>
            </a:endParaRPr>
          </a:p>
          <a:p>
            <a:pPr marL="536835" lvl="1" indent="-268417" algn="l">
              <a:lnSpc>
                <a:spcPts val="3481"/>
              </a:lnSpc>
              <a:buFont typeface="Arial"/>
              <a:buChar char="•"/>
            </a:pPr>
            <a:r>
              <a:rPr lang="en-US" sz="2486" b="1" spc="248" dirty="0">
                <a:solidFill>
                  <a:srgbClr val="000000"/>
                </a:solidFill>
                <a:latin typeface="Heebo Bold"/>
                <a:ea typeface="Heebo Bold"/>
                <a:cs typeface="Heebo Bold"/>
                <a:sym typeface="Heebo Bold"/>
              </a:rPr>
              <a:t>FLASK API : FOR WEB AND ML INTEGRATION</a:t>
            </a:r>
          </a:p>
          <a:p>
            <a:pPr algn="l">
              <a:lnSpc>
                <a:spcPts val="3481"/>
              </a:lnSpc>
            </a:pPr>
            <a:r>
              <a:rPr lang="en-US" sz="2486" b="1" spc="248" dirty="0">
                <a:solidFill>
                  <a:srgbClr val="000000"/>
                </a:solidFill>
                <a:latin typeface="Heebo Bold"/>
                <a:ea typeface="Heebo Bold"/>
                <a:cs typeface="Heebo Bold"/>
                <a:sym typeface="Heebo Bold"/>
              </a:rPr>
              <a:t> </a:t>
            </a:r>
          </a:p>
          <a:p>
            <a:pPr marL="536835" lvl="1" indent="-268417" algn="l">
              <a:lnSpc>
                <a:spcPts val="3481"/>
              </a:lnSpc>
              <a:buFont typeface="Arial"/>
              <a:buChar char="•"/>
            </a:pPr>
            <a:r>
              <a:rPr lang="en-US" sz="2486" b="1" spc="248" dirty="0">
                <a:solidFill>
                  <a:srgbClr val="000000"/>
                </a:solidFill>
                <a:latin typeface="Heebo Bold"/>
                <a:ea typeface="Heebo Bold"/>
                <a:cs typeface="Heebo Bold"/>
                <a:sym typeface="Heebo Bold"/>
              </a:rPr>
              <a:t>GPT-2/BERT/TRANSFORMERS</a:t>
            </a:r>
          </a:p>
          <a:p>
            <a:pPr algn="l">
              <a:lnSpc>
                <a:spcPts val="3481"/>
              </a:lnSpc>
            </a:pPr>
            <a:endParaRPr lang="en-US" sz="2486" b="1" spc="248" dirty="0">
              <a:solidFill>
                <a:srgbClr val="000000"/>
              </a:solidFill>
              <a:latin typeface="Heebo Bold"/>
              <a:ea typeface="Heebo Bold"/>
              <a:cs typeface="Heebo Bold"/>
              <a:sym typeface="Heebo Bold"/>
            </a:endParaRPr>
          </a:p>
          <a:p>
            <a:pPr marL="536835" lvl="1" indent="-268417" algn="l">
              <a:lnSpc>
                <a:spcPts val="3481"/>
              </a:lnSpc>
              <a:buFont typeface="Arial"/>
              <a:buChar char="•"/>
            </a:pPr>
            <a:r>
              <a:rPr lang="en-US" sz="2486" b="1" spc="248" dirty="0">
                <a:solidFill>
                  <a:srgbClr val="000000"/>
                </a:solidFill>
                <a:latin typeface="Heebo Bold"/>
                <a:ea typeface="Heebo Bold"/>
                <a:cs typeface="Heebo Bold"/>
                <a:sym typeface="Heebo Bold"/>
              </a:rPr>
              <a:t>HUGGING FACE</a:t>
            </a:r>
          </a:p>
          <a:p>
            <a:pPr algn="l">
              <a:lnSpc>
                <a:spcPts val="3481"/>
              </a:lnSpc>
            </a:pPr>
            <a:endParaRPr lang="en-US" sz="2486" b="1" spc="248" dirty="0">
              <a:solidFill>
                <a:srgbClr val="000000"/>
              </a:solidFill>
              <a:latin typeface="Heebo Bold"/>
              <a:ea typeface="Heebo Bold"/>
              <a:cs typeface="Heebo Bold"/>
              <a:sym typeface="Heebo Bold"/>
            </a:endParaRPr>
          </a:p>
          <a:p>
            <a:pPr marL="536835" lvl="1" indent="-268417" algn="l">
              <a:lnSpc>
                <a:spcPts val="3481"/>
              </a:lnSpc>
              <a:buFont typeface="Arial"/>
              <a:buChar char="•"/>
            </a:pPr>
            <a:r>
              <a:rPr lang="en-US" sz="2486" b="1" spc="248" dirty="0">
                <a:solidFill>
                  <a:srgbClr val="000000"/>
                </a:solidFill>
                <a:latin typeface="Heebo Bold"/>
                <a:ea typeface="Heebo Bold"/>
                <a:cs typeface="Heebo Bold"/>
                <a:sym typeface="Heebo Bold"/>
              </a:rPr>
              <a:t>FAISS</a:t>
            </a:r>
          </a:p>
          <a:p>
            <a:pPr marL="536835" lvl="1" indent="-268417" algn="l">
              <a:lnSpc>
                <a:spcPts val="3481"/>
              </a:lnSpc>
              <a:buFont typeface="Arial"/>
              <a:buChar char="•"/>
            </a:pPr>
            <a:endParaRPr lang="en-US" sz="2486" b="1" spc="248" dirty="0">
              <a:solidFill>
                <a:srgbClr val="000000"/>
              </a:solidFill>
              <a:latin typeface="Heebo Bold"/>
              <a:ea typeface="Heebo Bold"/>
              <a:cs typeface="Heebo Bold"/>
              <a:sym typeface="Heebo Bold"/>
            </a:endParaRPr>
          </a:p>
          <a:p>
            <a:pPr marL="536835" lvl="1" indent="-268417" algn="l">
              <a:lnSpc>
                <a:spcPts val="3481"/>
              </a:lnSpc>
              <a:buFont typeface="Arial"/>
              <a:buChar char="•"/>
            </a:pPr>
            <a:r>
              <a:rPr lang="en-US" sz="2486" b="1" spc="248" dirty="0">
                <a:solidFill>
                  <a:srgbClr val="000000"/>
                </a:solidFill>
                <a:latin typeface="Heebo Bold"/>
                <a:ea typeface="Heebo Bold"/>
                <a:cs typeface="Heebo Bold"/>
                <a:sym typeface="Heebo Bold"/>
              </a:rPr>
              <a:t>Wikipedia </a:t>
            </a:r>
            <a:r>
              <a:rPr lang="en-US" sz="2486" b="1" spc="248" dirty="0" err="1">
                <a:solidFill>
                  <a:srgbClr val="000000"/>
                </a:solidFill>
                <a:latin typeface="Heebo Bold"/>
                <a:ea typeface="Heebo Bold"/>
                <a:cs typeface="Heebo Bold"/>
                <a:sym typeface="Heebo Bold"/>
              </a:rPr>
              <a:t>api</a:t>
            </a:r>
            <a:endParaRPr lang="en-US" sz="2486" b="1" spc="248" dirty="0">
              <a:solidFill>
                <a:srgbClr val="000000"/>
              </a:solidFill>
              <a:latin typeface="Heebo Bold"/>
              <a:ea typeface="Heebo Bold"/>
              <a:cs typeface="Heebo Bold"/>
              <a:sym typeface="Heebo Bold"/>
            </a:endParaRPr>
          </a:p>
          <a:p>
            <a:pPr algn="l">
              <a:lnSpc>
                <a:spcPts val="3481"/>
              </a:lnSpc>
            </a:pPr>
            <a:endParaRPr lang="en-US" sz="2486" b="1" spc="248" dirty="0">
              <a:solidFill>
                <a:srgbClr val="000000"/>
              </a:solidFill>
              <a:latin typeface="Heebo Bold"/>
              <a:ea typeface="Heebo Bold"/>
              <a:cs typeface="Heebo Bold"/>
              <a:sym typeface="Heebo Bold"/>
            </a:endParaRPr>
          </a:p>
          <a:p>
            <a:pPr algn="l">
              <a:lnSpc>
                <a:spcPts val="3481"/>
              </a:lnSpc>
            </a:pPr>
            <a:endParaRPr lang="en-US" sz="2486" b="1" spc="248" dirty="0">
              <a:solidFill>
                <a:srgbClr val="000000"/>
              </a:solidFill>
              <a:latin typeface="Heebo Bold"/>
              <a:ea typeface="Heebo Bold"/>
              <a:cs typeface="Heebo Bold"/>
              <a:sym typeface="Heebo Bold"/>
            </a:endParaRPr>
          </a:p>
          <a:p>
            <a:pPr algn="l">
              <a:lnSpc>
                <a:spcPts val="3730"/>
              </a:lnSpc>
            </a:pPr>
            <a:endParaRPr lang="en-US" sz="2486" b="1" spc="248" dirty="0">
              <a:solidFill>
                <a:srgbClr val="000000"/>
              </a:solidFill>
              <a:latin typeface="Heebo Bold"/>
              <a:ea typeface="Heebo Bold"/>
              <a:cs typeface="Heebo Bold"/>
              <a:sym typeface="Heebo Bold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504306" y="9334920"/>
            <a:ext cx="6256624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9"/>
              </a:lnSpc>
              <a:spcBef>
                <a:spcPct val="0"/>
              </a:spcBef>
            </a:pPr>
            <a:r>
              <a:rPr lang="en-US" sz="2399" spc="23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Hackaholics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CDCD811-2725-9D43-379B-4BFA4244451B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532" y="7951392"/>
            <a:ext cx="2387600" cy="1790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68545" y="852228"/>
            <a:ext cx="14682463" cy="7689940"/>
          </a:xfrm>
          <a:custGeom>
            <a:avLst/>
            <a:gdLst/>
            <a:ahLst/>
            <a:cxnLst/>
            <a:rect l="l" t="t" r="r" b="b"/>
            <a:pathLst>
              <a:path w="14682463" h="7689940">
                <a:moveTo>
                  <a:pt x="0" y="0"/>
                </a:moveTo>
                <a:lnTo>
                  <a:pt x="14682462" y="0"/>
                </a:lnTo>
                <a:lnTo>
                  <a:pt x="14682462" y="7689940"/>
                </a:lnTo>
                <a:lnTo>
                  <a:pt x="0" y="76899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44383" y="8852684"/>
            <a:ext cx="6256624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9"/>
              </a:lnSpc>
              <a:spcBef>
                <a:spcPct val="0"/>
              </a:spcBef>
            </a:pPr>
            <a:r>
              <a:rPr lang="en-US" sz="2399" spc="23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Hackaholics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941919" y="545714"/>
            <a:ext cx="12066274" cy="9230699"/>
          </a:xfrm>
          <a:custGeom>
            <a:avLst/>
            <a:gdLst/>
            <a:ahLst/>
            <a:cxnLst/>
            <a:rect l="l" t="t" r="r" b="b"/>
            <a:pathLst>
              <a:path w="12066274" h="9230699">
                <a:moveTo>
                  <a:pt x="0" y="0"/>
                </a:moveTo>
                <a:lnTo>
                  <a:pt x="12066274" y="0"/>
                </a:lnTo>
                <a:lnTo>
                  <a:pt x="12066274" y="9230699"/>
                </a:lnTo>
                <a:lnTo>
                  <a:pt x="0" y="92306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152945" y="9728788"/>
            <a:ext cx="6256624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9"/>
              </a:lnSpc>
              <a:spcBef>
                <a:spcPct val="0"/>
              </a:spcBef>
            </a:pPr>
            <a:r>
              <a:rPr lang="en-US" sz="2399" spc="23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Hackaholics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13121" y="276383"/>
            <a:ext cx="4079319" cy="538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0"/>
              </a:lnSpc>
              <a:spcBef>
                <a:spcPct val="0"/>
              </a:spcBef>
            </a:pPr>
            <a:r>
              <a:rPr lang="en-US" sz="3192" b="1" spc="319">
                <a:solidFill>
                  <a:srgbClr val="000000"/>
                </a:solidFill>
                <a:latin typeface="Heebo Bold"/>
                <a:ea typeface="Heebo Bold"/>
                <a:cs typeface="Heebo Bold"/>
                <a:sym typeface="Heebo Bold"/>
              </a:rPr>
              <a:t>SYSTEM DIAGRAM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-95250"/>
            <a:ext cx="8030841" cy="837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85"/>
              </a:lnSpc>
            </a:pPr>
            <a:r>
              <a:rPr lang="en-US" sz="4918" u="sng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AI/ML Workflow Diagram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4A5A926E-5D5E-7212-020C-1D2663084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65" y="876300"/>
            <a:ext cx="18285714" cy="102857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200738" y="-152400"/>
            <a:ext cx="5886524" cy="12689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08"/>
              </a:lnSpc>
            </a:pPr>
            <a:r>
              <a:rPr lang="en-US" sz="7363" u="sng">
                <a:solidFill>
                  <a:srgbClr val="404137"/>
                </a:solidFill>
                <a:latin typeface="Alata"/>
                <a:ea typeface="Alata"/>
                <a:cs typeface="Alata"/>
                <a:sym typeface="Alata"/>
              </a:rPr>
              <a:t>CONCLUSION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FDA5B93-B863-80EB-006A-AA5FCA94A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964495"/>
            <a:ext cx="17449800" cy="455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Key Highlights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Display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Comprehensive Knowledge Sharing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"AI Quest"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simplifies access to information, making knowledge more relevant and accessible.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Innovative Tech Stack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Built on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ReactJS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Express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MongoDB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Flask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ensuring a scalable and high-performance platform.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Vision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Continuous improvements with emerging NLP models and analytics for deeper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Empowering Collaboration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Transforming internal knowledge into a valuable resource to drive informed decisions and innovation.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4A4815F-2D9B-FA6A-6181-9852B3CC3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95900"/>
            <a:ext cx="18288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9FA524C-A2BA-38E0-D250-39684845E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295900"/>
            <a:ext cx="15018026" cy="5232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Future Enhancements (In few days):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Display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Query Retrieval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FAISS will manage historical questions and merge answers for complex queries.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LLM Integration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LLMs (e.g., OpenAI GPT) to handle diverse topics with better context.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Feedback Mechanism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Users can rate answers, improving quality over time via retraining.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Explainable AI Module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Transparent reasoning with insights into content retrieval and answer generation.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Dynamic Answer Fusion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Combining information from FAISS and LLMs for detailed and robust responses.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69DC52B4-2FF4-9A0E-15FD-D68D1A9864A0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862127" y="7776528"/>
            <a:ext cx="4975225" cy="45719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96AA35-5D9F-D05B-313E-DF5A136A2D29}"/>
              </a:ext>
            </a:extLst>
          </p:cNvPr>
          <p:cNvSpPr txBox="1"/>
          <p:nvPr/>
        </p:nvSpPr>
        <p:spPr>
          <a:xfrm>
            <a:off x="9418318" y="7435254"/>
            <a:ext cx="88696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u="sng" dirty="0" err="1">
                <a:latin typeface="Aptos" panose="020B0004020202020204" pitchFamily="34" charset="0"/>
              </a:rPr>
              <a:t>Github</a:t>
            </a:r>
            <a:r>
              <a:rPr lang="en-US" sz="5400" u="sng" dirty="0">
                <a:latin typeface="Aptos" panose="020B0004020202020204" pitchFamily="34" charset="0"/>
              </a:rPr>
              <a:t> Link</a:t>
            </a:r>
          </a:p>
          <a:p>
            <a:endParaRPr lang="en-US" dirty="0"/>
          </a:p>
          <a:p>
            <a:pPr algn="ctr"/>
            <a:r>
              <a:rPr lang="en-US" sz="3600" dirty="0">
                <a:latin typeface="Aptos" panose="020B0004020202020204" pitchFamily="34" charset="0"/>
              </a:rPr>
              <a:t>https://github.com/Hackaholics05/AIQuest</a:t>
            </a:r>
            <a:endParaRPr lang="en-IN" sz="3600" dirty="0">
              <a:latin typeface="Aptos" panose="020B00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9006B4-A4E0-F6D0-D217-A8697086E713}"/>
              </a:ext>
            </a:extLst>
          </p:cNvPr>
          <p:cNvSpPr txBox="1"/>
          <p:nvPr/>
        </p:nvSpPr>
        <p:spPr>
          <a:xfrm>
            <a:off x="9427925" y="5542735"/>
            <a:ext cx="886968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u="sng" dirty="0">
                <a:latin typeface="Aptos" panose="020B0004020202020204" pitchFamily="34" charset="0"/>
              </a:rPr>
              <a:t>Refer Codes </a:t>
            </a:r>
            <a:endParaRPr lang="en-IN" sz="6600" b="1" u="sng" dirty="0">
              <a:latin typeface="Aptos" panose="020B00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273</Words>
  <Application>Microsoft Office PowerPoint</Application>
  <PresentationFormat>Custom</PresentationFormat>
  <Paragraphs>66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Nunito Sans Expanded Bold</vt:lpstr>
      <vt:lpstr>Canva Sans</vt:lpstr>
      <vt:lpstr>Aptos</vt:lpstr>
      <vt:lpstr>Helios Extended Bold</vt:lpstr>
      <vt:lpstr>Garet</vt:lpstr>
      <vt:lpstr>Arial</vt:lpstr>
      <vt:lpstr>Lato</vt:lpstr>
      <vt:lpstr>Aptos Display</vt:lpstr>
      <vt:lpstr>Alata</vt:lpstr>
      <vt:lpstr>Heebo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Hackaholics</dc:title>
  <dc:creator>Pranav Kodlinge</dc:creator>
  <cp:lastModifiedBy>Pranav Kodlinge</cp:lastModifiedBy>
  <cp:revision>2</cp:revision>
  <dcterms:created xsi:type="dcterms:W3CDTF">2006-08-16T00:00:00Z</dcterms:created>
  <dcterms:modified xsi:type="dcterms:W3CDTF">2024-11-25T07:15:23Z</dcterms:modified>
  <dc:identifier>DAGUqkRvDqM</dc:identifier>
</cp:coreProperties>
</file>