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1113110" y="1028699"/>
            <a:ext cx="16061780" cy="578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12" y="0"/>
                </a:moveTo>
                <a:cubicBezTo>
                  <a:pt x="19859" y="0"/>
                  <a:pt x="21600" y="4835"/>
                  <a:pt x="21600" y="10800"/>
                </a:cubicBezTo>
                <a:cubicBezTo>
                  <a:pt x="21600" y="16765"/>
                  <a:pt x="19859" y="21600"/>
                  <a:pt x="17712" y="21600"/>
                </a:cubicBezTo>
                <a:lnTo>
                  <a:pt x="3888" y="21600"/>
                </a:lnTo>
                <a:cubicBezTo>
                  <a:pt x="1741" y="21600"/>
                  <a:pt x="0" y="16765"/>
                  <a:pt x="0" y="10800"/>
                </a:cubicBezTo>
                <a:cubicBezTo>
                  <a:pt x="0" y="4835"/>
                  <a:pt x="1741" y="0"/>
                  <a:pt x="3888" y="0"/>
                </a:cubicBezTo>
                <a:close/>
              </a:path>
            </a:pathLst>
          </a:custGeom>
          <a:solidFill>
            <a:srgbClr val="F2F1F1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5"/>
          <p:cNvSpPr txBox="1"/>
          <p:nvPr/>
        </p:nvSpPr>
        <p:spPr>
          <a:xfrm>
            <a:off x="4880442" y="3464308"/>
            <a:ext cx="9060896" cy="91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100"/>
              </a:lnSpc>
              <a:defRPr sz="4300" b="1" spc="219">
                <a:latin typeface="Helios Extended Bold"/>
                <a:ea typeface="Helios Extended Bold"/>
                <a:cs typeface="Helios Extended Bold"/>
                <a:sym typeface="Helios Extended Bold"/>
              </a:defRPr>
            </a:lvl1pPr>
          </a:lstStyle>
          <a:p>
            <a:r>
              <a:rPr lang="en-IN" sz="9600" dirty="0" err="1"/>
              <a:t>VisionX</a:t>
            </a:r>
            <a:endParaRPr sz="9600" dirty="0"/>
          </a:p>
        </p:txBody>
      </p:sp>
      <p:sp>
        <p:nvSpPr>
          <p:cNvPr id="96" name="TextBox 6"/>
          <p:cNvSpPr txBox="1"/>
          <p:nvPr/>
        </p:nvSpPr>
        <p:spPr>
          <a:xfrm>
            <a:off x="3225015" y="5650407"/>
            <a:ext cx="12371751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300" spc="239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IN" dirty="0"/>
              <a:t>Team_ID:</a:t>
            </a:r>
            <a:r>
              <a:rPr lang="en-IN" b="0" i="0" dirty="0">
                <a:solidFill>
                  <a:srgbClr val="DA8700"/>
                </a:solidFill>
                <a:effectLst/>
                <a:latin typeface="Helvetica" panose="020B0604020202020204" pitchFamily="34" charset="0"/>
              </a:rPr>
              <a:t>Qual-230367                            </a:t>
            </a:r>
            <a:r>
              <a:rPr dirty="0"/>
              <a:t>Team: </a:t>
            </a:r>
            <a:r>
              <a:rPr dirty="0" err="1"/>
              <a:t>Hackaholics</a:t>
            </a:r>
            <a:endParaRPr dirty="0"/>
          </a:p>
        </p:txBody>
      </p:sp>
      <p:sp>
        <p:nvSpPr>
          <p:cNvPr id="97" name="TextBox 7"/>
          <p:cNvSpPr txBox="1"/>
          <p:nvPr/>
        </p:nvSpPr>
        <p:spPr>
          <a:xfrm>
            <a:off x="419645" y="7219981"/>
            <a:ext cx="8991246" cy="581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200"/>
              </a:lnSpc>
              <a:defRPr sz="3000" b="1">
                <a:latin typeface="Nunito Sans Expanded Bold"/>
                <a:ea typeface="Nunito Sans Expanded Bold"/>
                <a:cs typeface="Nunito Sans Expanded Bold"/>
                <a:sym typeface="Nunito Sans Expanded Bold"/>
              </a:defRPr>
            </a:pPr>
            <a:r>
              <a:t>Team Members:</a:t>
            </a:r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  <a:defRPr sz="3000">
                <a:latin typeface="Alata"/>
                <a:ea typeface="Alata"/>
                <a:cs typeface="Alata"/>
                <a:sym typeface="Alata"/>
              </a:defRPr>
            </a:pPr>
            <a:r>
              <a:t>      1.Pranav Kodlinge                2.Shriniwas Prachand</a:t>
            </a:r>
          </a:p>
          <a:p>
            <a:pPr>
              <a:lnSpc>
                <a:spcPts val="4200"/>
              </a:lnSpc>
              <a:defRPr sz="3000">
                <a:latin typeface="Canva Sans"/>
                <a:ea typeface="Canva Sans"/>
                <a:cs typeface="Canva Sans"/>
                <a:sym typeface="Canva Sans"/>
              </a:defRPr>
            </a:pPr>
            <a:r>
              <a:t>                                                                                              </a:t>
            </a:r>
          </a:p>
          <a:p>
            <a:pPr>
              <a:lnSpc>
                <a:spcPts val="4200"/>
              </a:lnSpc>
              <a:defRPr sz="3000">
                <a:latin typeface="Alata"/>
                <a:ea typeface="Alata"/>
                <a:cs typeface="Alata"/>
                <a:sym typeface="Alata"/>
              </a:defRPr>
            </a:pPr>
            <a:r>
              <a:t>      3.Aayush Agrawal               4.Utsavi Bagri</a:t>
            </a:r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  <a:p>
            <a:pPr>
              <a:lnSpc>
                <a:spcPts val="4200"/>
              </a:lnSpc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2"/>
          <p:cNvSpPr/>
          <p:nvPr/>
        </p:nvSpPr>
        <p:spPr>
          <a:xfrm flipH="1">
            <a:off x="9145269" y="2168847"/>
            <a:ext cx="1" cy="7213698"/>
          </a:xfrm>
          <a:prstGeom prst="line">
            <a:avLst/>
          </a:prstGeom>
          <a:ln w="57150">
            <a:solidFill>
              <a:srgbClr val="4E6E81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Freeform 4"/>
          <p:cNvSpPr/>
          <p:nvPr/>
        </p:nvSpPr>
        <p:spPr>
          <a:xfrm>
            <a:off x="17259300" y="9258300"/>
            <a:ext cx="248490" cy="2484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Freeform 7"/>
          <p:cNvSpPr/>
          <p:nvPr/>
        </p:nvSpPr>
        <p:spPr>
          <a:xfrm>
            <a:off x="780209" y="780209"/>
            <a:ext cx="248491" cy="24849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Freeform 9"/>
          <p:cNvSpPr/>
          <p:nvPr/>
        </p:nvSpPr>
        <p:spPr>
          <a:xfrm>
            <a:off x="81418" y="4001639"/>
            <a:ext cx="4433488" cy="9995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Freeform 10"/>
          <p:cNvSpPr/>
          <p:nvPr/>
        </p:nvSpPr>
        <p:spPr>
          <a:xfrm>
            <a:off x="81417" y="2414544"/>
            <a:ext cx="1353001" cy="1353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Freeform 11"/>
          <p:cNvSpPr/>
          <p:nvPr/>
        </p:nvSpPr>
        <p:spPr>
          <a:xfrm>
            <a:off x="81417" y="3865715"/>
            <a:ext cx="4253412" cy="42534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Freeform 12"/>
          <p:cNvSpPr/>
          <p:nvPr/>
        </p:nvSpPr>
        <p:spPr>
          <a:xfrm>
            <a:off x="81417" y="7048655"/>
            <a:ext cx="1768503" cy="17685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Freeform 13"/>
          <p:cNvSpPr/>
          <p:nvPr/>
        </p:nvSpPr>
        <p:spPr>
          <a:xfrm>
            <a:off x="2193887" y="6862436"/>
            <a:ext cx="2140942" cy="21409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Freeform 14"/>
          <p:cNvSpPr/>
          <p:nvPr/>
        </p:nvSpPr>
        <p:spPr>
          <a:xfrm>
            <a:off x="4500550" y="6862436"/>
            <a:ext cx="1867767" cy="186776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extBox 19"/>
          <p:cNvSpPr txBox="1"/>
          <p:nvPr/>
        </p:nvSpPr>
        <p:spPr>
          <a:xfrm>
            <a:off x="1882226" y="161084"/>
            <a:ext cx="14523548" cy="1028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 b="1" spc="300">
                <a:latin typeface="Helios Extended Bold"/>
                <a:ea typeface="Helios Extended Bold"/>
                <a:cs typeface="Helios Extended Bold"/>
                <a:sym typeface="Helios Extended Bold"/>
              </a:defRPr>
            </a:lvl1pPr>
          </a:lstStyle>
          <a:p>
            <a:r>
              <a:t>TECHSTACK</a:t>
            </a:r>
          </a:p>
        </p:txBody>
      </p:sp>
      <p:sp>
        <p:nvSpPr>
          <p:cNvPr id="109" name="TextBox 20"/>
          <p:cNvSpPr txBox="1"/>
          <p:nvPr/>
        </p:nvSpPr>
        <p:spPr>
          <a:xfrm>
            <a:off x="1588916" y="2688452"/>
            <a:ext cx="4775418" cy="732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0"/>
              </a:lnSpc>
              <a:defRPr sz="4200" b="1" spc="429">
                <a:latin typeface="Heebo Bold"/>
                <a:ea typeface="Heebo Bold"/>
                <a:cs typeface="Heebo Bold"/>
                <a:sym typeface="Heebo Bold"/>
              </a:defRPr>
            </a:lvl1pPr>
          </a:lstStyle>
          <a:p>
            <a:r>
              <a:t>REACTJS</a:t>
            </a:r>
          </a:p>
        </p:txBody>
      </p:sp>
      <p:sp>
        <p:nvSpPr>
          <p:cNvPr id="110" name="TextBox 21"/>
          <p:cNvSpPr txBox="1"/>
          <p:nvPr/>
        </p:nvSpPr>
        <p:spPr>
          <a:xfrm>
            <a:off x="9440625" y="1465729"/>
            <a:ext cx="7818675" cy="1041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REACTJS AND TAILWIND CSS:FRONTEND</a:t>
            </a:r>
          </a:p>
          <a:p>
            <a:pPr>
              <a:lnSpc>
                <a:spcPts val="3400"/>
              </a:lnSpc>
            </a:pPr>
            <a:endParaRPr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EXPRESSJS AND NODEJS: BACKEND</a:t>
            </a:r>
          </a:p>
          <a:p>
            <a:pPr>
              <a:lnSpc>
                <a:spcPts val="3400"/>
              </a:lnSpc>
            </a:pPr>
            <a:endParaRPr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MONGODB:DATABASE</a:t>
            </a:r>
          </a:p>
          <a:p>
            <a:pPr>
              <a:lnSpc>
                <a:spcPts val="3400"/>
              </a:lnSpc>
            </a:pPr>
            <a:endParaRPr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VERCEL:HOSTING</a:t>
            </a:r>
          </a:p>
          <a:p>
            <a:pPr>
              <a:lnSpc>
                <a:spcPts val="3400"/>
              </a:lnSpc>
            </a:pPr>
            <a:endParaRPr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FLASK API : FOR WEB AND ML INTEGRATION</a:t>
            </a: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lang="en-IN" dirty="0"/>
              <a:t>OpenCV</a:t>
            </a:r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lang="en-IN" dirty="0" err="1"/>
              <a:t>Numpy</a:t>
            </a: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lang="en-IN" dirty="0"/>
              <a:t>Matplotlib</a:t>
            </a:r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lang="en-IN" dirty="0"/>
          </a:p>
          <a:p>
            <a:pPr marL="536835" lvl="1" indent="-268416">
              <a:lnSpc>
                <a:spcPts val="3400"/>
              </a:lnSpc>
              <a:buSzPct val="100000"/>
              <a:buFont typeface="Arial"/>
              <a:buChar char="•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lang="en-IN" dirty="0"/>
              <a:t>Python</a:t>
            </a:r>
          </a:p>
          <a:p>
            <a:pPr marL="268419" lvl="1" indent="0">
              <a:lnSpc>
                <a:spcPts val="3400"/>
              </a:lnSpc>
              <a:buSzPct val="100000"/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endParaRPr dirty="0"/>
          </a:p>
          <a:p>
            <a:pPr>
              <a:lnSpc>
                <a:spcPts val="3400"/>
              </a:lnSpc>
              <a:defRPr sz="2400" b="1" spc="248">
                <a:latin typeface="Heebo Bold"/>
                <a:ea typeface="Heebo Bold"/>
                <a:cs typeface="Heebo Bold"/>
                <a:sym typeface="Heebo Bold"/>
              </a:defRPr>
            </a:pPr>
            <a:r>
              <a:rPr dirty="0"/>
              <a:t> </a:t>
            </a:r>
          </a:p>
          <a:p>
            <a:pPr>
              <a:lnSpc>
                <a:spcPts val="3400"/>
              </a:lnSpc>
            </a:pPr>
            <a:endParaRPr dirty="0"/>
          </a:p>
          <a:p>
            <a:pPr>
              <a:lnSpc>
                <a:spcPts val="3400"/>
              </a:lnSpc>
            </a:pPr>
            <a:endParaRPr dirty="0"/>
          </a:p>
        </p:txBody>
      </p:sp>
      <p:sp>
        <p:nvSpPr>
          <p:cNvPr id="111" name="TextBox 22"/>
          <p:cNvSpPr txBox="1"/>
          <p:nvPr/>
        </p:nvSpPr>
        <p:spPr>
          <a:xfrm>
            <a:off x="1504306" y="9334920"/>
            <a:ext cx="6256625" cy="402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300" spc="239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Hackaholics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7709E-9F93-BDEF-0C6F-223DA0E60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92" y="4215399"/>
            <a:ext cx="16383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EE913-1B20-79D4-6BC1-30A32523A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69" y="6711699"/>
            <a:ext cx="27813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68F19-0282-38B3-8E11-951D76A23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28" y="4481366"/>
            <a:ext cx="2066925" cy="220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2EE03F-5FD7-7955-1BB9-08E167469C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34" y="2052964"/>
            <a:ext cx="1539438" cy="1638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8C4AFF-82BD-91A9-DDDB-83BBFF80AB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56" y="2088751"/>
            <a:ext cx="1553367" cy="14619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12724" y="9725552"/>
            <a:ext cx="6256625" cy="402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300" spc="239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Hackaholics</a:t>
            </a:r>
          </a:p>
        </p:txBody>
      </p:sp>
      <p:pic>
        <p:nvPicPr>
          <p:cNvPr id="114" name="Screenshot 2024-11-12 at 3.21.21 PM.png" descr="Screenshot 2024-11-12 at 3.21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97" y="309342"/>
            <a:ext cx="15251428" cy="966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3"/>
          <p:cNvSpPr txBox="1"/>
          <p:nvPr/>
        </p:nvSpPr>
        <p:spPr>
          <a:xfrm>
            <a:off x="139291" y="9756945"/>
            <a:ext cx="6256625" cy="402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300" spc="239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Hackaholics</a:t>
            </a:r>
          </a:p>
        </p:txBody>
      </p:sp>
      <p:sp>
        <p:nvSpPr>
          <p:cNvPr id="117" name="TextBox 4"/>
          <p:cNvSpPr txBox="1"/>
          <p:nvPr/>
        </p:nvSpPr>
        <p:spPr>
          <a:xfrm>
            <a:off x="271009" y="172066"/>
            <a:ext cx="4079319" cy="1096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z="3100" b="1" spc="319">
                <a:latin typeface="Heebo Bold"/>
                <a:ea typeface="Heebo Bold"/>
                <a:cs typeface="Heebo Bold"/>
                <a:sym typeface="Heebo Bold"/>
              </a:defRPr>
            </a:lvl1pPr>
          </a:lstStyle>
          <a:p>
            <a:r>
              <a:rPr dirty="0"/>
              <a:t>SYSTEM DIAGRAM</a:t>
            </a:r>
          </a:p>
        </p:txBody>
      </p:sp>
      <p:pic>
        <p:nvPicPr>
          <p:cNvPr id="118" name="Screenshot 2024-11-12 at 3.23.33 PM.png" descr="Screenshot 2024-11-12 at 3.23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8" y="362152"/>
            <a:ext cx="13648459" cy="9562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2"/>
          <p:cNvSpPr txBox="1"/>
          <p:nvPr/>
        </p:nvSpPr>
        <p:spPr>
          <a:xfrm>
            <a:off x="6200738" y="-152400"/>
            <a:ext cx="6259055" cy="125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300"/>
              </a:lnSpc>
              <a:defRPr sz="7300" u="sng">
                <a:solidFill>
                  <a:srgbClr val="404137"/>
                </a:solidFill>
                <a:latin typeface="Alata"/>
                <a:ea typeface="Alata"/>
                <a:cs typeface="Alata"/>
                <a:sym typeface="Alata"/>
              </a:defRPr>
            </a:lvl1pPr>
          </a:lstStyle>
          <a:p>
            <a:r>
              <a:t>CONCLUSION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0" y="1932978"/>
            <a:ext cx="18288000" cy="642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This workflow provides an efficient, structured approach to reflection removal, ensuring high-quality image restoration.</a:t>
            </a:r>
          </a:p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Using encoder-decoder architectures, especially with skip connections, enables the model to learn to separate reflections effectively.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Data preprocessing and augmentation enhance model robustness, creating a comprehensive dataset that improves performance on varied input images.</a:t>
            </a:r>
          </a:p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A carefully chosen loss function, such as Mean Squared Error (MSE) or perceptual loss, optimizes the model's accuracy in removing reflections.</a:t>
            </a:r>
          </a:p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Post-processing techniques like image smoothing and sharpening further refine the output, reducing artifacts and improving visual appeal.</a:t>
            </a:r>
          </a:p>
          <a:p>
            <a:pPr marL="642625" lvl="1" indent="-321312">
              <a:lnSpc>
                <a:spcPts val="4100"/>
              </a:lnSpc>
              <a:buSzPct val="100000"/>
              <a:buFont typeface="Arial"/>
              <a:buChar char="•"/>
              <a:defRPr sz="2900" b="1">
                <a:solidFill>
                  <a:srgbClr val="404137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This approach is well-suited for applications like photography, surveillance, and other imaging tasks where reflections obscure important content.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Pranav Kodlinge</cp:lastModifiedBy>
  <cp:revision>1</cp:revision>
  <dcterms:modified xsi:type="dcterms:W3CDTF">2024-11-12T19:25:22Z</dcterms:modified>
</cp:coreProperties>
</file>