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03" r:id="rId4"/>
    <p:sldId id="293" r:id="rId5"/>
    <p:sldId id="304" r:id="rId6"/>
    <p:sldId id="295" r:id="rId7"/>
    <p:sldId id="287" r:id="rId8"/>
    <p:sldId id="288" r:id="rId9"/>
    <p:sldId id="289" r:id="rId10"/>
    <p:sldId id="290" r:id="rId11"/>
    <p:sldId id="291" r:id="rId12"/>
    <p:sldId id="300" r:id="rId13"/>
    <p:sldId id="298" r:id="rId14"/>
  </p:sldIdLst>
  <p:sldSz cx="5851525" cy="3292475"/>
  <p:notesSz cx="3292475" cy="58515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7" userDrawn="1">
          <p15:clr>
            <a:srgbClr val="A4A3A4"/>
          </p15:clr>
        </p15:guide>
        <p15:guide id="2" pos="18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B6D7"/>
    <a:srgbClr val="E39D10"/>
    <a:srgbClr val="ABD3EE"/>
    <a:srgbClr val="2F5597"/>
    <a:srgbClr val="00B0F0"/>
    <a:srgbClr val="3EDAD8"/>
    <a:srgbClr val="B2F0EF"/>
    <a:srgbClr val="333F50"/>
    <a:srgbClr val="222A35"/>
    <a:srgbClr val="AB8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2" autoAdjust="0"/>
    <p:restoredTop sz="94610"/>
  </p:normalViewPr>
  <p:slideViewPr>
    <p:cSldViewPr snapToGrid="0" snapToObjects="1">
      <p:cViewPr>
        <p:scale>
          <a:sx n="100" d="100"/>
          <a:sy n="100" d="100"/>
        </p:scale>
        <p:origin x="2366" y="1176"/>
      </p:cViewPr>
      <p:guideLst>
        <p:guide orient="horz" pos="1037"/>
        <p:guide pos="1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Доля компаний, внедряющих новые технологии в свои бизнес—процессы в 2022 году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Доля компаний, внедряющих новые технологии в свои бизнес-процессы в 2022 году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16-440A-ADED-9C7198DF76BB}"/>
              </c:ext>
            </c:extLst>
          </c:dPt>
          <c:dPt>
            <c:idx val="1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16-440A-ADED-9C7198DF76BB}"/>
              </c:ext>
            </c:extLst>
          </c:dPt>
          <c:dPt>
            <c:idx val="2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16-440A-ADED-9C7198DF76BB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16-440A-ADED-9C7198DF76BB}"/>
              </c:ext>
            </c:extLst>
          </c:dPt>
          <c:cat>
            <c:numRef>
              <c:f>Лист1!$A$2:$A$5</c:f>
              <c:numCache>
                <c:formatCode>General</c:formatCode>
                <c:ptCount val="4"/>
              </c:numCache>
            </c:numRef>
          </c:cat>
          <c:val>
            <c:numRef>
              <c:f>Лист1!$B$2:$B$5</c:f>
              <c:numCache>
                <c:formatCode>0%</c:formatCode>
                <c:ptCount val="4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16-440A-ADED-9C7198DF76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tabLst>
                <a:tab pos="449263" algn="l"/>
              </a:tabLst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Больше вакансий дл</a:t>
            </a:r>
            <a:r>
              <a:rPr lang="ru-RU" sz="1200" b="1" baseline="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я удаленной работы на </a:t>
            </a:r>
            <a:r>
              <a:rPr lang="ru-RU" sz="1200" b="1" baseline="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Авито</a:t>
            </a:r>
            <a:r>
              <a:rPr lang="ru-RU" sz="1200" b="1" baseline="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работе по сравнению с 2022 годом</a:t>
            </a:r>
            <a:r>
              <a:rPr lang="ru-RU" sz="12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c:rich>
      </c:tx>
      <c:layout>
        <c:manualLayout>
          <c:xMode val="edge"/>
          <c:yMode val="edge"/>
          <c:x val="6.8508432058971433E-2"/>
          <c:y val="6.308574743943892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tabLst>
              <a:tab pos="449263" algn="l"/>
            </a:tabLst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4619577029706341"/>
          <c:y val="0.54035128329822224"/>
          <c:w val="0.44448920095632505"/>
          <c:h val="0.4154886934941705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Больше вакансий для удаленной работы на Авито Работе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5-403E-955F-DD69A460A5D8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5-403E-955F-DD69A460A5D8}"/>
              </c:ext>
            </c:extLst>
          </c:dPt>
          <c:cat>
            <c:numRef>
              <c:f>Лист1!$A$2:$A$3</c:f>
              <c:numCache>
                <c:formatCode>General</c:formatCode>
                <c:ptCount val="2"/>
              </c:numCache>
            </c:numRef>
          </c:cat>
          <c:val>
            <c:numRef>
              <c:f>Лист1!$B$2:$B$3</c:f>
              <c:numCache>
                <c:formatCode>0%</c:formatCode>
                <c:ptCount val="2"/>
                <c:pt idx="0">
                  <c:v>0.92</c:v>
                </c:pt>
                <c:pt idx="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65-403E-955F-DD69A460A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1200" b="1" i="0" baseline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Ежегодный прирост рынка веб—сервисов контроля версий</a:t>
            </a:r>
            <a:endParaRPr lang="ru-RU" sz="1200" dirty="0"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c:rich>
      </c:tx>
      <c:layout>
        <c:manualLayout>
          <c:xMode val="edge"/>
          <c:yMode val="edge"/>
          <c:x val="0.111405013591060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4770884929024464"/>
          <c:y val="0.55796942617338363"/>
          <c:w val="0.48156810631229235"/>
          <c:h val="0.38660314738555179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Доля компаний, внедряющих новые технологии в свои бизнес-процессы в 2022 году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52-4DB2-A367-9E753903B764}"/>
              </c:ext>
            </c:extLst>
          </c:dPt>
          <c:dPt>
            <c:idx val="1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52-4DB2-A367-9E753903B764}"/>
              </c:ext>
            </c:extLst>
          </c:dPt>
          <c:dPt>
            <c:idx val="2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D52-4DB2-A367-9E753903B764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D52-4DB2-A367-9E753903B764}"/>
              </c:ext>
            </c:extLst>
          </c:dPt>
          <c:cat>
            <c:numRef>
              <c:f>Лист1!$A$2:$A$5</c:f>
              <c:numCache>
                <c:formatCode>General</c:formatCode>
                <c:ptCount val="4"/>
              </c:numCache>
            </c:numRef>
          </c:cat>
          <c:val>
            <c:numRef>
              <c:f>Лист1!$B$2:$B$5</c:f>
              <c:numCache>
                <c:formatCode>0%</c:formatCode>
                <c:ptCount val="4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52-4DB2-A367-9E753903B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0.31079</cdr:x>
      <cdr:y>0.67757</cdr:y>
    </cdr:from>
    <cdr:to>
      <cdr:x>0.68921</cdr:x>
      <cdr:y>0.79906</cdr:y>
    </cdr:to>
    <cdr:sp macro="" textlink="">
      <cdr:nvSpPr>
        <cdr:cNvPr id="2" name="Object 6">
          <a:extLst xmlns:a="http://schemas.openxmlformats.org/drawingml/2006/main">
            <a:ext uri="{FF2B5EF4-FFF2-40B4-BE49-F238E27FC236}">
              <a16:creationId xmlns:a16="http://schemas.microsoft.com/office/drawing/2014/main" id="{CFFA73D8-341C-4E56-B2FE-41B8CD329EAC}"/>
            </a:ext>
          </a:extLst>
        </cdr:cNvPr>
        <cdr:cNvSpPr/>
      </cdr:nvSpPr>
      <cdr:spPr>
        <a:xfrm xmlns:a="http://schemas.openxmlformats.org/drawingml/2006/main">
          <a:off x="645236" y="1428330"/>
          <a:ext cx="785652" cy="25610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/>
        <a:lstStyle xmlns:a="http://schemas.openxmlformats.org/drawingml/2006/main"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ct val="100000"/>
            </a:lnSpc>
            <a:buNone/>
          </a:pPr>
          <a:r>
            <a:rPr lang="ru-RU" sz="1300" b="1" kern="0" dirty="0">
              <a:latin typeface="Quantico" pitchFamily="34" charset="0"/>
              <a:ea typeface="Quantico" pitchFamily="34" charset="-122"/>
              <a:cs typeface="Quantico" pitchFamily="34" charset="-120"/>
            </a:rPr>
            <a:t>87</a:t>
          </a:r>
          <a:r>
            <a:rPr lang="en-US" sz="1300" b="1" kern="0" spc="0" dirty="0">
              <a:latin typeface="Quantico" pitchFamily="34" charset="0"/>
              <a:ea typeface="Quantico" pitchFamily="34" charset="-122"/>
              <a:cs typeface="Quantico" pitchFamily="34" charset="-120"/>
            </a:rPr>
            <a:t>%</a:t>
          </a:r>
          <a:endParaRPr 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0.26408</cdr:x>
      <cdr:y>0.69052</cdr:y>
    </cdr:from>
    <cdr:to>
      <cdr:x>0.68159</cdr:x>
      <cdr:y>0.81774</cdr:y>
    </cdr:to>
    <cdr:sp macro="" textlink="">
      <cdr:nvSpPr>
        <cdr:cNvPr id="2" name="Object 6">
          <a:extLst xmlns:a="http://schemas.openxmlformats.org/drawingml/2006/main">
            <a:ext uri="{FF2B5EF4-FFF2-40B4-BE49-F238E27FC236}">
              <a16:creationId xmlns:a16="http://schemas.microsoft.com/office/drawing/2014/main" id="{CFFA73D8-341C-4E56-B2FE-41B8CD329EAC}"/>
            </a:ext>
          </a:extLst>
        </cdr:cNvPr>
        <cdr:cNvSpPr/>
      </cdr:nvSpPr>
      <cdr:spPr>
        <a:xfrm xmlns:a="http://schemas.openxmlformats.org/drawingml/2006/main">
          <a:off x="496948" y="1390114"/>
          <a:ext cx="785652" cy="25610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/>
        <a:lstStyle xmlns:a="http://schemas.openxmlformats.org/drawingml/2006/main"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ct val="100000"/>
            </a:lnSpc>
            <a:buNone/>
          </a:pPr>
          <a:r>
            <a:rPr lang="ru-RU" sz="1300" b="1" kern="0" dirty="0">
              <a:latin typeface="Quantico" pitchFamily="34" charset="0"/>
              <a:ea typeface="Quantico" pitchFamily="34" charset="-122"/>
              <a:cs typeface="Quantico" pitchFamily="34" charset="-120"/>
            </a:rPr>
            <a:t>92</a:t>
          </a:r>
          <a:r>
            <a:rPr lang="en-US" sz="1300" b="1" kern="0" spc="0" dirty="0">
              <a:latin typeface="Quantico" pitchFamily="34" charset="0"/>
              <a:ea typeface="Quantico" pitchFamily="34" charset="-122"/>
              <a:cs typeface="Quantico" pitchFamily="34" charset="-120"/>
            </a:rPr>
            <a:t>%</a:t>
          </a:r>
          <a:endParaRPr lang="en-US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0.29737</cdr:x>
      <cdr:y>0.69451</cdr:y>
    </cdr:from>
    <cdr:to>
      <cdr:x>0.67578</cdr:x>
      <cdr:y>0.816</cdr:y>
    </cdr:to>
    <cdr:sp macro="" textlink="">
      <cdr:nvSpPr>
        <cdr:cNvPr id="2" name="Object 6">
          <a:extLst xmlns:a="http://schemas.openxmlformats.org/drawingml/2006/main">
            <a:ext uri="{FF2B5EF4-FFF2-40B4-BE49-F238E27FC236}">
              <a16:creationId xmlns:a16="http://schemas.microsoft.com/office/drawing/2014/main" id="{CFFA73D8-341C-4E56-B2FE-41B8CD329EAC}"/>
            </a:ext>
          </a:extLst>
        </cdr:cNvPr>
        <cdr:cNvSpPr/>
      </cdr:nvSpPr>
      <cdr:spPr>
        <a:xfrm xmlns:a="http://schemas.openxmlformats.org/drawingml/2006/main">
          <a:off x="492288" y="1432180"/>
          <a:ext cx="626474" cy="25053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/>
        <a:lstStyle xmlns:a="http://schemas.openxmlformats.org/drawingml/2006/main"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lnSpc>
              <a:spcPct val="100000"/>
            </a:lnSpc>
            <a:buNone/>
          </a:pPr>
          <a:r>
            <a:rPr lang="en-US" sz="1300" b="1" kern="0" dirty="0">
              <a:latin typeface="Quantico" pitchFamily="34" charset="0"/>
              <a:ea typeface="Quantico" pitchFamily="34" charset="-122"/>
              <a:cs typeface="Quantico" pitchFamily="34" charset="-120"/>
            </a:rPr>
            <a:t>20</a:t>
          </a:r>
          <a:r>
            <a:rPr lang="en-US" sz="1300" b="1" kern="0" spc="0" dirty="0">
              <a:latin typeface="Quantico" pitchFamily="34" charset="0"/>
              <a:ea typeface="Quantico" pitchFamily="34" charset="-122"/>
              <a:cs typeface="Quantico" pitchFamily="34" charset="-120"/>
            </a:rPr>
            <a:t>%</a:t>
          </a:r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36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0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64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2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6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88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3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5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BA6C93-9A3A-40AB-B173-88F67C7CD746}" type="datetime1">
              <a:rPr lang="ru-RU" noProof="0" smtClean="0"/>
              <a:t>21.04.2024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873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21" Type="http://schemas.openxmlformats.org/officeDocument/2006/relationships/image" Target="../media/image20.png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17" Type="http://schemas.openxmlformats.org/officeDocument/2006/relationships/image" Target="../media/image16.svg"/><Relationship Id="rId2" Type="http://schemas.openxmlformats.org/officeDocument/2006/relationships/image" Target="../media/image5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microsoft.com/office/2007/relationships/hdphoto" Target="../media/hdphoto2.wdp"/><Relationship Id="rId19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7.png"/><Relationship Id="rId18" Type="http://schemas.openxmlformats.org/officeDocument/2006/relationships/image" Target="../media/image14.png"/><Relationship Id="rId3" Type="http://schemas.openxmlformats.org/officeDocument/2006/relationships/image" Target="../media/image8.png"/><Relationship Id="rId21" Type="http://schemas.openxmlformats.org/officeDocument/2006/relationships/image" Target="../media/image19.pn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17" Type="http://schemas.openxmlformats.org/officeDocument/2006/relationships/hyperlink" Target="http://localhost:3000/" TargetMode="External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4.wdp"/><Relationship Id="rId5" Type="http://schemas.openxmlformats.org/officeDocument/2006/relationships/image" Target="../media/image21.png"/><Relationship Id="rId15" Type="http://schemas.microsoft.com/office/2007/relationships/hdphoto" Target="../media/hdphoto1.wdp"/><Relationship Id="rId10" Type="http://schemas.openxmlformats.org/officeDocument/2006/relationships/image" Target="../media/image13.png"/><Relationship Id="rId19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microsoft.com/office/2007/relationships/hdphoto" Target="../media/hdphoto3.wdp"/><Relationship Id="rId14" Type="http://schemas.openxmlformats.org/officeDocument/2006/relationships/image" Target="../media/image10.png"/><Relationship Id="rId2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/>
          <p:cNvSpPr/>
          <p:nvPr/>
        </p:nvSpPr>
        <p:spPr>
          <a:xfrm>
            <a:off x="259080" y="1184537"/>
            <a:ext cx="2296161" cy="923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b="1" kern="0" spc="0" dirty="0">
                <a:ea typeface="Lato" panose="020F0502020204030203" pitchFamily="34" charset="0"/>
                <a:cs typeface="Lato" panose="020F0502020204030203" pitchFamily="34" charset="0"/>
              </a:rPr>
              <a:t>Веб-приложение для онлайн заказов и бронирования ресторана</a:t>
            </a:r>
          </a:p>
          <a:p>
            <a:pPr algn="ctr">
              <a:lnSpc>
                <a:spcPct val="100000"/>
              </a:lnSpc>
              <a:buNone/>
            </a:pPr>
            <a:endParaRPr lang="en-US" sz="1000" dirty="0"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3B33FEFE-BF38-F416-ADD1-472CEA6D5AAA}"/>
              </a:ext>
            </a:extLst>
          </p:cNvPr>
          <p:cNvSpPr txBox="1"/>
          <p:nvPr/>
        </p:nvSpPr>
        <p:spPr>
          <a:xfrm>
            <a:off x="481216" y="260815"/>
            <a:ext cx="1851888" cy="1615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/>
            <a:r>
              <a:rPr lang="ru-RU" sz="1050" dirty="0"/>
              <a:t>Номер команды: </a:t>
            </a:r>
            <a:r>
              <a:rPr lang="en-US" sz="1050" dirty="0"/>
              <a:t>gstou2</a:t>
            </a: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FC916B07-590B-085F-4567-6C8F8310FFF6}"/>
              </a:ext>
            </a:extLst>
          </p:cNvPr>
          <p:cNvSpPr txBox="1"/>
          <p:nvPr/>
        </p:nvSpPr>
        <p:spPr>
          <a:xfrm>
            <a:off x="107530" y="2912085"/>
            <a:ext cx="2190131" cy="323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ru-RU" sz="1050" dirty="0"/>
              <a:t>Название команды: Джентльмены</a:t>
            </a:r>
            <a:br>
              <a:rPr lang="ru-RU" sz="1050" dirty="0"/>
            </a:br>
            <a:r>
              <a:rPr lang="ru-RU" sz="1050" dirty="0"/>
              <a:t>Регион: Грозный</a:t>
            </a:r>
            <a:endParaRPr lang="en-US" sz="105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3DA633-8382-7684-6E7B-5139F73CF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49" r="22860"/>
          <a:stretch/>
        </p:blipFill>
        <p:spPr>
          <a:xfrm>
            <a:off x="2717799" y="0"/>
            <a:ext cx="3129281" cy="3292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86" y="-12180"/>
            <a:ext cx="5852160" cy="332475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63273" y="285403"/>
            <a:ext cx="5127955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2100" b="1" kern="0" spc="0" dirty="0">
                <a:solidFill>
                  <a:srgbClr val="FFFFFF"/>
                </a:solidFill>
                <a:latin typeface="Quantico" pitchFamily="34" charset="0"/>
                <a:ea typeface="Quantico" pitchFamily="34" charset="-122"/>
                <a:cs typeface="Quantico" pitchFamily="34" charset="-120"/>
              </a:rPr>
              <a:t>Команда</a:t>
            </a:r>
            <a:endParaRPr lang="en-US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B4C32B8-6DBF-499A-9B14-60EE4C3EFA46}"/>
              </a:ext>
            </a:extLst>
          </p:cNvPr>
          <p:cNvSpPr/>
          <p:nvPr/>
        </p:nvSpPr>
        <p:spPr>
          <a:xfrm>
            <a:off x="197213" y="1107398"/>
            <a:ext cx="255783" cy="1943160"/>
          </a:xfrm>
          <a:prstGeom prst="roundRect">
            <a:avLst>
              <a:gd name="adj" fmla="val 4416"/>
            </a:avLst>
          </a:prstGeom>
          <a:solidFill>
            <a:srgbClr val="75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9D5DC89D-1C95-440A-BF96-A36B929A10F3}"/>
              </a:ext>
            </a:extLst>
          </p:cNvPr>
          <p:cNvSpPr/>
          <p:nvPr/>
        </p:nvSpPr>
        <p:spPr>
          <a:xfrm>
            <a:off x="834761" y="1107398"/>
            <a:ext cx="4485246" cy="1943160"/>
          </a:xfrm>
          <a:prstGeom prst="roundRect">
            <a:avLst>
              <a:gd name="adj" fmla="val 4416"/>
            </a:avLst>
          </a:prstGeom>
          <a:solidFill>
            <a:srgbClr val="B7B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90B00FF9-4083-45A7-95E3-64E917FD4E61}"/>
              </a:ext>
            </a:extLst>
          </p:cNvPr>
          <p:cNvSpPr/>
          <p:nvPr/>
        </p:nvSpPr>
        <p:spPr>
          <a:xfrm>
            <a:off x="507781" y="1107398"/>
            <a:ext cx="255783" cy="1943160"/>
          </a:xfrm>
          <a:prstGeom prst="roundRect">
            <a:avLst>
              <a:gd name="adj" fmla="val 4416"/>
            </a:avLst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Object 17"/>
          <p:cNvSpPr/>
          <p:nvPr/>
        </p:nvSpPr>
        <p:spPr>
          <a:xfrm>
            <a:off x="586754" y="1142267"/>
            <a:ext cx="248005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6B7D3843-04C2-43AA-ABB4-609DF6BCB419}"/>
              </a:ext>
            </a:extLst>
          </p:cNvPr>
          <p:cNvSpPr/>
          <p:nvPr/>
        </p:nvSpPr>
        <p:spPr>
          <a:xfrm>
            <a:off x="5391203" y="1107398"/>
            <a:ext cx="255783" cy="1943160"/>
          </a:xfrm>
          <a:prstGeom prst="roundRect">
            <a:avLst>
              <a:gd name="adj" fmla="val 4416"/>
            </a:avLst>
          </a:prstGeom>
          <a:solidFill>
            <a:srgbClr val="AAD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9CA52-8C47-4FE1-BC66-EC46A0295A25}"/>
              </a:ext>
            </a:extLst>
          </p:cNvPr>
          <p:cNvSpPr txBox="1"/>
          <p:nvPr/>
        </p:nvSpPr>
        <p:spPr>
          <a:xfrm>
            <a:off x="1217882" y="1753546"/>
            <a:ext cx="3719004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Архитектура </a:t>
            </a:r>
            <a:r>
              <a:rPr lang="ru-RU" sz="1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ack-end</a:t>
            </a: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Настроение в команде </a:t>
            </a:r>
            <a:r>
              <a:rPr lang="ru-RU" sz="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(нет)</a:t>
            </a:r>
            <a:endParaRPr lang="en-US" sz="14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881BF94-66B5-ACF5-4947-85B3DB54BFA8}"/>
              </a:ext>
            </a:extLst>
          </p:cNvPr>
          <p:cNvSpPr/>
          <p:nvPr/>
        </p:nvSpPr>
        <p:spPr>
          <a:xfrm rot="16200000">
            <a:off x="-433702" y="1901070"/>
            <a:ext cx="1517609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SULIMAN</a:t>
            </a:r>
            <a:endParaRPr lang="en-US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0FC0A79-7E2D-920C-96C7-257603CAA6E3}"/>
              </a:ext>
            </a:extLst>
          </p:cNvPr>
          <p:cNvSpPr/>
          <p:nvPr/>
        </p:nvSpPr>
        <p:spPr>
          <a:xfrm rot="16200000">
            <a:off x="-118311" y="1969640"/>
            <a:ext cx="1517609" cy="24800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SALAMBEK</a:t>
            </a:r>
            <a:endParaRPr lang="en-US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56F1A2F-D05F-2693-4F71-8098D3D057C6}"/>
              </a:ext>
            </a:extLst>
          </p:cNvPr>
          <p:cNvSpPr/>
          <p:nvPr/>
        </p:nvSpPr>
        <p:spPr>
          <a:xfrm rot="16200000">
            <a:off x="294078" y="1873880"/>
            <a:ext cx="1517609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ALVI</a:t>
            </a:r>
            <a:endParaRPr 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94FD4BA-A471-D87E-6CCE-FBCF201A2089}"/>
              </a:ext>
            </a:extLst>
          </p:cNvPr>
          <p:cNvSpPr/>
          <p:nvPr/>
        </p:nvSpPr>
        <p:spPr>
          <a:xfrm rot="16200000">
            <a:off x="4631607" y="1885863"/>
            <a:ext cx="1729842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MUHAMMAD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83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86" y="-12180"/>
            <a:ext cx="5852160" cy="332475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63273" y="285403"/>
            <a:ext cx="5127955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2100" b="1" kern="0" spc="0" dirty="0">
                <a:solidFill>
                  <a:srgbClr val="FFFFFF"/>
                </a:solidFill>
                <a:latin typeface="Quantico" pitchFamily="34" charset="0"/>
                <a:ea typeface="Quantico" pitchFamily="34" charset="-122"/>
                <a:cs typeface="Quantico" pitchFamily="34" charset="-120"/>
              </a:rPr>
              <a:t>Команда</a:t>
            </a:r>
            <a:endParaRPr lang="en-US" dirty="0"/>
          </a:p>
        </p:txBody>
      </p:sp>
      <p:sp>
        <p:nvSpPr>
          <p:cNvPr id="13" name="Object 1">
            <a:extLst>
              <a:ext uri="{FF2B5EF4-FFF2-40B4-BE49-F238E27FC236}">
                <a16:creationId xmlns:a16="http://schemas.microsoft.com/office/drawing/2014/main" id="{78794F34-9D31-435A-8D93-4E5D0661B161}"/>
              </a:ext>
            </a:extLst>
          </p:cNvPr>
          <p:cNvSpPr/>
          <p:nvPr/>
        </p:nvSpPr>
        <p:spPr>
          <a:xfrm>
            <a:off x="387489" y="-490200"/>
            <a:ext cx="5127955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1600" b="1" kern="0" spc="0" dirty="0">
                <a:solidFill>
                  <a:srgbClr val="22252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Коммерциализация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A756180E-5D84-4073-8675-BA8BEBBC7724}"/>
              </a:ext>
            </a:extLst>
          </p:cNvPr>
          <p:cNvSpPr/>
          <p:nvPr/>
        </p:nvSpPr>
        <p:spPr>
          <a:xfrm>
            <a:off x="197213" y="1107398"/>
            <a:ext cx="255783" cy="1943160"/>
          </a:xfrm>
          <a:prstGeom prst="roundRect">
            <a:avLst>
              <a:gd name="adj" fmla="val 4416"/>
            </a:avLst>
          </a:prstGeom>
          <a:solidFill>
            <a:srgbClr val="75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79E2770-AFA2-4B7D-8280-B5E218FFC383}"/>
              </a:ext>
            </a:extLst>
          </p:cNvPr>
          <p:cNvSpPr/>
          <p:nvPr/>
        </p:nvSpPr>
        <p:spPr>
          <a:xfrm>
            <a:off x="834761" y="1107398"/>
            <a:ext cx="255783" cy="1943160"/>
          </a:xfrm>
          <a:prstGeom prst="roundRect">
            <a:avLst>
              <a:gd name="adj" fmla="val 4416"/>
            </a:avLst>
          </a:prstGeom>
          <a:solidFill>
            <a:srgbClr val="B7B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97C99062-E841-4A58-8883-BA146D510765}"/>
              </a:ext>
            </a:extLst>
          </p:cNvPr>
          <p:cNvSpPr/>
          <p:nvPr/>
        </p:nvSpPr>
        <p:spPr>
          <a:xfrm>
            <a:off x="507781" y="1107398"/>
            <a:ext cx="255783" cy="1943160"/>
          </a:xfrm>
          <a:prstGeom prst="roundRect">
            <a:avLst>
              <a:gd name="adj" fmla="val 4416"/>
            </a:avLst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102BE874-9BE5-4B81-BF03-6B368A3CCDC2}"/>
              </a:ext>
            </a:extLst>
          </p:cNvPr>
          <p:cNvSpPr/>
          <p:nvPr/>
        </p:nvSpPr>
        <p:spPr>
          <a:xfrm>
            <a:off x="1161741" y="1107398"/>
            <a:ext cx="4485245" cy="1943160"/>
          </a:xfrm>
          <a:prstGeom prst="roundRect">
            <a:avLst>
              <a:gd name="adj" fmla="val 4416"/>
            </a:avLst>
          </a:prstGeom>
          <a:solidFill>
            <a:srgbClr val="AAD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636FA0-5D5E-45C1-8A14-E4741ECA0564}"/>
              </a:ext>
            </a:extLst>
          </p:cNvPr>
          <p:cNvSpPr txBox="1"/>
          <p:nvPr/>
        </p:nvSpPr>
        <p:spPr>
          <a:xfrm>
            <a:off x="1499891" y="1658350"/>
            <a:ext cx="3719004" cy="9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Дизайн проекта</a:t>
            </a:r>
          </a:p>
          <a:p>
            <a:pPr>
              <a:spcAft>
                <a:spcPts val="800"/>
              </a:spcAft>
            </a:pPr>
            <a:endParaRPr lang="ru-RU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Аналитика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FE6AC52-2367-EE0D-BBA1-4D57E75D8474}"/>
              </a:ext>
            </a:extLst>
          </p:cNvPr>
          <p:cNvSpPr/>
          <p:nvPr/>
        </p:nvSpPr>
        <p:spPr>
          <a:xfrm rot="16200000">
            <a:off x="-433702" y="1901070"/>
            <a:ext cx="1517609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SULIMAN</a:t>
            </a:r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20274F3-1B31-4AB9-2516-4AE25CA200C4}"/>
              </a:ext>
            </a:extLst>
          </p:cNvPr>
          <p:cNvSpPr/>
          <p:nvPr/>
        </p:nvSpPr>
        <p:spPr>
          <a:xfrm rot="16200000">
            <a:off x="-114003" y="1901069"/>
            <a:ext cx="1517609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SALAMBEK</a:t>
            </a:r>
            <a:endParaRPr lang="en-US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8466FA3-D9C6-C330-DA80-61C1223BEBE0}"/>
              </a:ext>
            </a:extLst>
          </p:cNvPr>
          <p:cNvSpPr/>
          <p:nvPr/>
        </p:nvSpPr>
        <p:spPr>
          <a:xfrm rot="16200000">
            <a:off x="197332" y="1901068"/>
            <a:ext cx="1517609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ALVI</a:t>
            </a:r>
            <a:endParaRPr lang="en-US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1B8E3F0-EE82-0267-B3B3-6CE141ADB0F1}"/>
              </a:ext>
            </a:extLst>
          </p:cNvPr>
          <p:cNvSpPr/>
          <p:nvPr/>
        </p:nvSpPr>
        <p:spPr>
          <a:xfrm rot="16200000">
            <a:off x="489392" y="1901067"/>
            <a:ext cx="1729842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MUHAMMAD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62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 descr="preencoded.png">
            <a:extLst>
              <a:ext uri="{FF2B5EF4-FFF2-40B4-BE49-F238E27FC236}">
                <a16:creationId xmlns:a16="http://schemas.microsoft.com/office/drawing/2014/main" id="{948837DD-7933-49E4-8A62-FFC28E8A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86" y="0"/>
            <a:ext cx="5888726" cy="3301715"/>
          </a:xfrm>
          <a:prstGeom prst="rect">
            <a:avLst/>
          </a:prstGeom>
        </p:spPr>
      </p:pic>
      <p:sp>
        <p:nvSpPr>
          <p:cNvPr id="6" name="Object 1">
            <a:extLst>
              <a:ext uri="{FF2B5EF4-FFF2-40B4-BE49-F238E27FC236}">
                <a16:creationId xmlns:a16="http://schemas.microsoft.com/office/drawing/2014/main" id="{A0343C6E-E189-482B-B983-BDD2F808B386}"/>
              </a:ext>
            </a:extLst>
          </p:cNvPr>
          <p:cNvSpPr/>
          <p:nvPr/>
        </p:nvSpPr>
        <p:spPr>
          <a:xfrm>
            <a:off x="-6086" y="2185346"/>
            <a:ext cx="5127955" cy="28862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import { 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useCallback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, 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useEffect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, 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useRef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 } from "react";</a:t>
            </a:r>
          </a:p>
          <a:p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import 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useStateWithCallBack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 from "./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useStateWithCallBack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";</a:t>
            </a:r>
          </a:p>
          <a:p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import { socket } from "../components/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ChatForm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/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ChatForm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";</a:t>
            </a:r>
          </a:p>
          <a:p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import 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freeice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 from "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freeice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";</a:t>
            </a:r>
          </a:p>
          <a:p>
            <a:b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</a:b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const LOCAL_VIDEO = "LOCAL_VIDEO";</a:t>
            </a:r>
          </a:p>
          <a:p>
            <a:b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</a:b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export default function WebRTC(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roomID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) {</a:t>
            </a:r>
          </a:p>
          <a:p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  const [clients, 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setClients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] = 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useStateWithCallBack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([]);</a:t>
            </a:r>
          </a:p>
          <a:p>
            <a:b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</a:b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  const 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addNewClient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 = 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useCallback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(</a:t>
            </a:r>
          </a:p>
          <a:p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    (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newClient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, 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cb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) =&gt; {</a:t>
            </a:r>
          </a:p>
          <a:p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      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setClients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((list) =&gt; {</a:t>
            </a:r>
          </a:p>
          <a:p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        if (!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list.includes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(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newClient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)) {</a:t>
            </a:r>
          </a:p>
          <a:p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          return [...list, 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newClient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];</a:t>
            </a:r>
          </a:p>
          <a:p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        }</a:t>
            </a:r>
          </a:p>
          <a:p>
            <a:b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</a:b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        return list;</a:t>
            </a:r>
          </a:p>
          <a:p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      }, 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cb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);</a:t>
            </a:r>
          </a:p>
          <a:p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    },</a:t>
            </a:r>
          </a:p>
          <a:p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    [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setClients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]</a:t>
            </a:r>
          </a:p>
          <a:p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  );</a:t>
            </a:r>
          </a:p>
          <a:p>
            <a:b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</a:b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  const 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peerConnections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 = </a:t>
            </a:r>
            <a:r>
              <a:rPr lang="en-US" sz="1200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useRef</a:t>
            </a:r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({});</a:t>
            </a:r>
          </a:p>
          <a:p>
            <a:r>
              <a:rPr lang="en-US" sz="1200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AAD4C0"/>
                    </a:gs>
                  </a:gsLst>
                  <a:lin ang="6600000" scaled="0"/>
                </a:gradFill>
              </a:rPr>
              <a:t> </a:t>
            </a:r>
          </a:p>
        </p:txBody>
      </p:sp>
      <p:sp>
        <p:nvSpPr>
          <p:cNvPr id="5" name="Object 1">
            <a:extLst>
              <a:ext uri="{FF2B5EF4-FFF2-40B4-BE49-F238E27FC236}">
                <a16:creationId xmlns:a16="http://schemas.microsoft.com/office/drawing/2014/main" id="{CC865A9F-9745-406D-91F9-E4F9C1A12508}"/>
              </a:ext>
            </a:extLst>
          </p:cNvPr>
          <p:cNvSpPr/>
          <p:nvPr/>
        </p:nvSpPr>
        <p:spPr>
          <a:xfrm>
            <a:off x="1123784" y="1029482"/>
            <a:ext cx="5127955" cy="28862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2400" b="1" kern="0" spc="0" dirty="0" err="1">
                <a:solidFill>
                  <a:schemeClr val="bg1"/>
                </a:solidFill>
                <a:latin typeface="Quantico" pitchFamily="34" charset="0"/>
                <a:ea typeface="Quantico" pitchFamily="34" charset="-122"/>
                <a:cs typeface="Quantico" pitchFamily="34" charset="-120"/>
              </a:rPr>
              <a:t>Безопастность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B82DF039-EA25-42AE-BABD-E5758D28408B}"/>
              </a:ext>
            </a:extLst>
          </p:cNvPr>
          <p:cNvSpPr/>
          <p:nvPr/>
        </p:nvSpPr>
        <p:spPr>
          <a:xfrm>
            <a:off x="197213" y="-4283776"/>
            <a:ext cx="255783" cy="1943160"/>
          </a:xfrm>
          <a:prstGeom prst="roundRect">
            <a:avLst>
              <a:gd name="adj" fmla="val 4416"/>
            </a:avLst>
          </a:prstGeom>
          <a:solidFill>
            <a:srgbClr val="75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Object 4">
            <a:extLst>
              <a:ext uri="{FF2B5EF4-FFF2-40B4-BE49-F238E27FC236}">
                <a16:creationId xmlns:a16="http://schemas.microsoft.com/office/drawing/2014/main" id="{A74DC349-BFC7-4B2B-8A65-8820C35BA306}"/>
              </a:ext>
            </a:extLst>
          </p:cNvPr>
          <p:cNvSpPr/>
          <p:nvPr/>
        </p:nvSpPr>
        <p:spPr>
          <a:xfrm>
            <a:off x="-956851" y="-4248908"/>
            <a:ext cx="2563909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spc="0" dirty="0">
                <a:solidFill>
                  <a:srgbClr val="FFFFFF"/>
                </a:solidFill>
                <a:latin typeface="Quantico" pitchFamily="34" charset="0"/>
                <a:ea typeface="Quantico" pitchFamily="34" charset="-122"/>
                <a:cs typeface="Quantico" pitchFamily="34" charset="-120"/>
              </a:rPr>
              <a:t>S</a:t>
            </a:r>
            <a:endParaRPr lang="en-US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AE2BA5E9-936E-47EC-86AD-0DB71ACAE68E}"/>
              </a:ext>
            </a:extLst>
          </p:cNvPr>
          <p:cNvSpPr/>
          <p:nvPr/>
        </p:nvSpPr>
        <p:spPr>
          <a:xfrm>
            <a:off x="818349" y="-2611274"/>
            <a:ext cx="255783" cy="1943160"/>
          </a:xfrm>
          <a:prstGeom prst="roundRect">
            <a:avLst>
              <a:gd name="adj" fmla="val 4416"/>
            </a:avLst>
          </a:prstGeom>
          <a:solidFill>
            <a:srgbClr val="B7B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E0B834DD-0B6C-4A7B-9D0A-FB6AF6BE3940}"/>
              </a:ext>
            </a:extLst>
          </p:cNvPr>
          <p:cNvSpPr/>
          <p:nvPr/>
        </p:nvSpPr>
        <p:spPr>
          <a:xfrm>
            <a:off x="873133" y="-2576404"/>
            <a:ext cx="146214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spc="0" dirty="0">
                <a:solidFill>
                  <a:srgbClr val="FFFFFF"/>
                </a:solidFill>
                <a:latin typeface="Quantico" pitchFamily="34" charset="0"/>
                <a:ea typeface="Quantico" pitchFamily="34" charset="-122"/>
                <a:cs typeface="Quantico" pitchFamily="34" charset="-120"/>
              </a:rPr>
              <a:t>O</a:t>
            </a:r>
            <a:endParaRPr lang="en-US" dirty="0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B531D018-3F42-44FB-A641-35A6857702AC}"/>
              </a:ext>
            </a:extLst>
          </p:cNvPr>
          <p:cNvSpPr/>
          <p:nvPr/>
        </p:nvSpPr>
        <p:spPr>
          <a:xfrm>
            <a:off x="507781" y="-3439265"/>
            <a:ext cx="255783" cy="1943160"/>
          </a:xfrm>
          <a:prstGeom prst="roundRect">
            <a:avLst>
              <a:gd name="adj" fmla="val 4416"/>
            </a:avLst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id="{2A26D2F4-9B52-4EA6-846B-B5052041FAC1}"/>
              </a:ext>
            </a:extLst>
          </p:cNvPr>
          <p:cNvSpPr/>
          <p:nvPr/>
        </p:nvSpPr>
        <p:spPr>
          <a:xfrm>
            <a:off x="562565" y="-3282476"/>
            <a:ext cx="146214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latin typeface="Quantico" pitchFamily="34" charset="0"/>
                <a:ea typeface="Quantico" pitchFamily="34" charset="-122"/>
              </a:rPr>
              <a:t>W</a:t>
            </a:r>
            <a:endParaRPr lang="en-US" dirty="0"/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05852F76-273F-4662-ABCF-FC8039D820E0}"/>
              </a:ext>
            </a:extLst>
          </p:cNvPr>
          <p:cNvSpPr/>
          <p:nvPr/>
        </p:nvSpPr>
        <p:spPr>
          <a:xfrm>
            <a:off x="363273" y="-579510"/>
            <a:ext cx="5127955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spc="0" dirty="0">
                <a:solidFill>
                  <a:srgbClr val="FFFFFF"/>
                </a:solidFill>
                <a:latin typeface="Quantico" pitchFamily="34" charset="0"/>
                <a:ea typeface="Quantico" pitchFamily="34" charset="-122"/>
                <a:cs typeface="Quantico" pitchFamily="34" charset="-120"/>
              </a:rPr>
              <a:t>SWOT — </a:t>
            </a:r>
            <a:r>
              <a:rPr lang="ru-RU" sz="2100" b="1" kern="0" spc="0" dirty="0">
                <a:solidFill>
                  <a:srgbClr val="FFFFFF"/>
                </a:solidFill>
                <a:latin typeface="Quantico" pitchFamily="34" charset="0"/>
                <a:ea typeface="Quantico" pitchFamily="34" charset="-122"/>
                <a:cs typeface="Quantico" pitchFamily="34" charset="-120"/>
              </a:rPr>
              <a:t>анализ</a:t>
            </a:r>
            <a:endParaRPr lang="en-US" dirty="0"/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C6D5D699-9D78-4265-8134-E7165B16C08B}"/>
              </a:ext>
            </a:extLst>
          </p:cNvPr>
          <p:cNvSpPr/>
          <p:nvPr/>
        </p:nvSpPr>
        <p:spPr>
          <a:xfrm>
            <a:off x="7090101" y="1107398"/>
            <a:ext cx="4485245" cy="1943160"/>
          </a:xfrm>
          <a:prstGeom prst="roundRect">
            <a:avLst>
              <a:gd name="adj" fmla="val 4416"/>
            </a:avLst>
          </a:prstGeom>
          <a:solidFill>
            <a:srgbClr val="AAD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bject 18">
            <a:extLst>
              <a:ext uri="{FF2B5EF4-FFF2-40B4-BE49-F238E27FC236}">
                <a16:creationId xmlns:a16="http://schemas.microsoft.com/office/drawing/2014/main" id="{4CE5966A-D8C5-459F-8170-2CD06DB7114E}"/>
              </a:ext>
            </a:extLst>
          </p:cNvPr>
          <p:cNvSpPr/>
          <p:nvPr/>
        </p:nvSpPr>
        <p:spPr>
          <a:xfrm>
            <a:off x="9260527" y="1142268"/>
            <a:ext cx="146214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spc="0" dirty="0">
                <a:solidFill>
                  <a:srgbClr val="FFFFFF"/>
                </a:solidFill>
                <a:latin typeface="Quantico" pitchFamily="34" charset="0"/>
                <a:ea typeface="Quantico" pitchFamily="34" charset="-122"/>
                <a:cs typeface="Quantico" pitchFamily="34" charset="-120"/>
              </a:rPr>
              <a:t>T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3E03DF-1A45-4248-AF04-783D5F33337B}"/>
              </a:ext>
            </a:extLst>
          </p:cNvPr>
          <p:cNvSpPr txBox="1"/>
          <p:nvPr/>
        </p:nvSpPr>
        <p:spPr>
          <a:xfrm>
            <a:off x="7226120" y="1659574"/>
            <a:ext cx="3719004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Неготовность перехода сотрудников и организаций на новую платформу</a:t>
            </a: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Выход на рынок новых конкурентов</a:t>
            </a:r>
          </a:p>
        </p:txBody>
      </p:sp>
      <p:pic>
        <p:nvPicPr>
          <p:cNvPr id="2" name="Picture 16" descr="JSON Web Tokens - jwt.io Logo PNG Vector (SVG) Free Download">
            <a:extLst>
              <a:ext uri="{FF2B5EF4-FFF2-40B4-BE49-F238E27FC236}">
                <a16:creationId xmlns:a16="http://schemas.microsoft.com/office/drawing/2014/main" id="{F6F99556-A823-E014-3E40-0D30AA6D3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184" y="1903323"/>
            <a:ext cx="1359456" cy="135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1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6" y="0"/>
            <a:ext cx="5852160" cy="3324758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363273" y="70081"/>
            <a:ext cx="5127955" cy="38519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1400" kern="0" spc="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Что планируется реализовать в дальнейшем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DA21F5-3EBE-41FE-8117-E656A191F0C8}"/>
              </a:ext>
            </a:extLst>
          </p:cNvPr>
          <p:cNvSpPr txBox="1"/>
          <p:nvPr/>
        </p:nvSpPr>
        <p:spPr>
          <a:xfrm>
            <a:off x="-6220488" y="1698163"/>
            <a:ext cx="16097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000" b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Разработка</a:t>
            </a:r>
            <a:endParaRPr lang="en-US" sz="200" b="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87" name="Group 9">
            <a:extLst>
              <a:ext uri="{FF2B5EF4-FFF2-40B4-BE49-F238E27FC236}">
                <a16:creationId xmlns:a16="http://schemas.microsoft.com/office/drawing/2014/main" id="{C884F341-275E-4135-B738-C2C53F927222}"/>
              </a:ext>
            </a:extLst>
          </p:cNvPr>
          <p:cNvGrpSpPr/>
          <p:nvPr/>
        </p:nvGrpSpPr>
        <p:grpSpPr>
          <a:xfrm>
            <a:off x="-9110892" y="1919920"/>
            <a:ext cx="325134" cy="326874"/>
            <a:chOff x="0" y="0"/>
            <a:chExt cx="556826" cy="556826"/>
          </a:xfrm>
        </p:grpSpPr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7B02BA90-C49E-42EB-B665-16F7AF29BD36}"/>
                </a:ext>
              </a:extLst>
            </p:cNvPr>
            <p:cNvSpPr/>
            <p:nvPr/>
          </p:nvSpPr>
          <p:spPr>
            <a:xfrm>
              <a:off x="131283" y="0"/>
              <a:ext cx="294259" cy="556826"/>
            </a:xfrm>
            <a:custGeom>
              <a:avLst/>
              <a:gdLst/>
              <a:ahLst/>
              <a:cxnLst/>
              <a:rect l="l" t="t" r="r" b="b"/>
              <a:pathLst>
                <a:path w="294259" h="556826">
                  <a:moveTo>
                    <a:pt x="147130" y="0"/>
                  </a:moveTo>
                  <a:cubicBezTo>
                    <a:pt x="294260" y="156452"/>
                    <a:pt x="294260" y="400374"/>
                    <a:pt x="147130" y="556826"/>
                  </a:cubicBezTo>
                  <a:cubicBezTo>
                    <a:pt x="0" y="400374"/>
                    <a:pt x="0" y="156452"/>
                    <a:pt x="14713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id="89" name="TextBox 11">
              <a:extLst>
                <a:ext uri="{FF2B5EF4-FFF2-40B4-BE49-F238E27FC236}">
                  <a16:creationId xmlns:a16="http://schemas.microsoft.com/office/drawing/2014/main" id="{7AAE4372-C7A4-40A8-9642-19BB577AFB52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endParaRPr lang="en-US" sz="2400" dirty="0">
                <a:solidFill>
                  <a:srgbClr val="FFFFFF"/>
                </a:solidFill>
                <a:latin typeface="Aileron Regular Bold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A9BF915-3D7E-45E6-B5A8-B00AFE18764E}"/>
              </a:ext>
            </a:extLst>
          </p:cNvPr>
          <p:cNvSpPr txBox="1"/>
          <p:nvPr/>
        </p:nvSpPr>
        <p:spPr>
          <a:xfrm>
            <a:off x="-9167404" y="2251325"/>
            <a:ext cx="1391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000" b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Этап планирования и стратегии</a:t>
            </a:r>
            <a:endParaRPr lang="en-US" sz="200" b="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91" name="Group 9">
            <a:extLst>
              <a:ext uri="{FF2B5EF4-FFF2-40B4-BE49-F238E27FC236}">
                <a16:creationId xmlns:a16="http://schemas.microsoft.com/office/drawing/2014/main" id="{88C3ECF4-9A79-4CFA-AE88-59015D274EAD}"/>
              </a:ext>
            </a:extLst>
          </p:cNvPr>
          <p:cNvGrpSpPr/>
          <p:nvPr/>
        </p:nvGrpSpPr>
        <p:grpSpPr>
          <a:xfrm>
            <a:off x="-7991145" y="1650384"/>
            <a:ext cx="325134" cy="326874"/>
            <a:chOff x="0" y="0"/>
            <a:chExt cx="556826" cy="556826"/>
          </a:xfrm>
        </p:grpSpPr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8C02D3B6-37C5-43B6-8D49-A0955BB1F6E7}"/>
                </a:ext>
              </a:extLst>
            </p:cNvPr>
            <p:cNvSpPr/>
            <p:nvPr/>
          </p:nvSpPr>
          <p:spPr>
            <a:xfrm>
              <a:off x="131283" y="0"/>
              <a:ext cx="294259" cy="556826"/>
            </a:xfrm>
            <a:custGeom>
              <a:avLst/>
              <a:gdLst/>
              <a:ahLst/>
              <a:cxnLst/>
              <a:rect l="l" t="t" r="r" b="b"/>
              <a:pathLst>
                <a:path w="294259" h="556826">
                  <a:moveTo>
                    <a:pt x="147130" y="0"/>
                  </a:moveTo>
                  <a:cubicBezTo>
                    <a:pt x="294260" y="156452"/>
                    <a:pt x="294260" y="400374"/>
                    <a:pt x="147130" y="556826"/>
                  </a:cubicBezTo>
                  <a:cubicBezTo>
                    <a:pt x="0" y="400374"/>
                    <a:pt x="0" y="156452"/>
                    <a:pt x="14713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id="93" name="TextBox 11">
              <a:extLst>
                <a:ext uri="{FF2B5EF4-FFF2-40B4-BE49-F238E27FC236}">
                  <a16:creationId xmlns:a16="http://schemas.microsoft.com/office/drawing/2014/main" id="{560FAF97-157C-4468-AE2A-F9530477069A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endParaRPr lang="en-US" sz="2400" dirty="0">
                <a:solidFill>
                  <a:srgbClr val="FFFFFF"/>
                </a:solidFill>
                <a:latin typeface="Aileron Regular Bold"/>
              </a:endParaRPr>
            </a:p>
          </p:txBody>
        </p:sp>
      </p:grpSp>
      <p:grpSp>
        <p:nvGrpSpPr>
          <p:cNvPr id="94" name="Group 9">
            <a:extLst>
              <a:ext uri="{FF2B5EF4-FFF2-40B4-BE49-F238E27FC236}">
                <a16:creationId xmlns:a16="http://schemas.microsoft.com/office/drawing/2014/main" id="{3364B717-7F75-4102-B659-A1D087F00B99}"/>
              </a:ext>
            </a:extLst>
          </p:cNvPr>
          <p:cNvGrpSpPr/>
          <p:nvPr/>
        </p:nvGrpSpPr>
        <p:grpSpPr>
          <a:xfrm>
            <a:off x="-6185332" y="1388278"/>
            <a:ext cx="325134" cy="326874"/>
            <a:chOff x="0" y="0"/>
            <a:chExt cx="556826" cy="556826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DA75DD04-6601-4340-AE15-84F448770B68}"/>
                </a:ext>
              </a:extLst>
            </p:cNvPr>
            <p:cNvSpPr/>
            <p:nvPr/>
          </p:nvSpPr>
          <p:spPr>
            <a:xfrm>
              <a:off x="131283" y="0"/>
              <a:ext cx="294259" cy="556826"/>
            </a:xfrm>
            <a:custGeom>
              <a:avLst/>
              <a:gdLst/>
              <a:ahLst/>
              <a:cxnLst/>
              <a:rect l="l" t="t" r="r" b="b"/>
              <a:pathLst>
                <a:path w="294259" h="556826">
                  <a:moveTo>
                    <a:pt x="147130" y="0"/>
                  </a:moveTo>
                  <a:cubicBezTo>
                    <a:pt x="294260" y="156452"/>
                    <a:pt x="294260" y="400374"/>
                    <a:pt x="147130" y="556826"/>
                  </a:cubicBezTo>
                  <a:cubicBezTo>
                    <a:pt x="0" y="400374"/>
                    <a:pt x="0" y="156452"/>
                    <a:pt x="14713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id="96" name="TextBox 11">
              <a:extLst>
                <a:ext uri="{FF2B5EF4-FFF2-40B4-BE49-F238E27FC236}">
                  <a16:creationId xmlns:a16="http://schemas.microsoft.com/office/drawing/2014/main" id="{173B2C31-736D-4ADF-B61C-7C5F9C790BF0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endParaRPr lang="en-US" sz="2400" dirty="0">
                <a:solidFill>
                  <a:srgbClr val="FFFFFF"/>
                </a:solidFill>
                <a:latin typeface="Aileron Regular Bold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E49B2FB6-C062-4D8A-91C9-746ACF45BD0C}"/>
              </a:ext>
            </a:extLst>
          </p:cNvPr>
          <p:cNvSpPr txBox="1"/>
          <p:nvPr/>
        </p:nvSpPr>
        <p:spPr>
          <a:xfrm>
            <a:off x="-8060653" y="1977253"/>
            <a:ext cx="16097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000" b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Дизайн</a:t>
            </a:r>
            <a:endParaRPr lang="en-US" sz="200" b="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98" name="Group 9">
            <a:extLst>
              <a:ext uri="{FF2B5EF4-FFF2-40B4-BE49-F238E27FC236}">
                <a16:creationId xmlns:a16="http://schemas.microsoft.com/office/drawing/2014/main" id="{C6B8DA69-9837-476D-8556-9C1E1B6CB8C4}"/>
              </a:ext>
            </a:extLst>
          </p:cNvPr>
          <p:cNvGrpSpPr/>
          <p:nvPr/>
        </p:nvGrpSpPr>
        <p:grpSpPr>
          <a:xfrm>
            <a:off x="-4878774" y="1141524"/>
            <a:ext cx="325134" cy="326874"/>
            <a:chOff x="0" y="0"/>
            <a:chExt cx="556826" cy="556826"/>
          </a:xfrm>
        </p:grpSpPr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6727A049-E1E9-4C42-8430-5B95CC984137}"/>
                </a:ext>
              </a:extLst>
            </p:cNvPr>
            <p:cNvSpPr/>
            <p:nvPr/>
          </p:nvSpPr>
          <p:spPr>
            <a:xfrm>
              <a:off x="131283" y="0"/>
              <a:ext cx="294259" cy="556826"/>
            </a:xfrm>
            <a:custGeom>
              <a:avLst/>
              <a:gdLst/>
              <a:ahLst/>
              <a:cxnLst/>
              <a:rect l="l" t="t" r="r" b="b"/>
              <a:pathLst>
                <a:path w="294259" h="556826">
                  <a:moveTo>
                    <a:pt x="147130" y="0"/>
                  </a:moveTo>
                  <a:cubicBezTo>
                    <a:pt x="294260" y="156452"/>
                    <a:pt x="294260" y="400374"/>
                    <a:pt x="147130" y="556826"/>
                  </a:cubicBezTo>
                  <a:cubicBezTo>
                    <a:pt x="0" y="400374"/>
                    <a:pt x="0" y="156452"/>
                    <a:pt x="14713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id="100" name="TextBox 11">
              <a:extLst>
                <a:ext uri="{FF2B5EF4-FFF2-40B4-BE49-F238E27FC236}">
                  <a16:creationId xmlns:a16="http://schemas.microsoft.com/office/drawing/2014/main" id="{ED29305F-27D3-43D0-9E82-FFB1E9D1FFEE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endParaRPr lang="en-US" sz="2400" dirty="0">
                <a:solidFill>
                  <a:srgbClr val="FFFFFF"/>
                </a:solidFill>
                <a:latin typeface="Aileron Regular Bold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C949F70-2805-4C0F-AF91-05B47D0C7710}"/>
              </a:ext>
            </a:extLst>
          </p:cNvPr>
          <p:cNvSpPr txBox="1"/>
          <p:nvPr/>
        </p:nvSpPr>
        <p:spPr>
          <a:xfrm>
            <a:off x="-4914140" y="1444247"/>
            <a:ext cx="16097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000" b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Тестирование</a:t>
            </a:r>
            <a:endParaRPr lang="en-US" sz="200" b="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B669FEBD-4853-48EF-A793-F81D36C56D5E}"/>
              </a:ext>
            </a:extLst>
          </p:cNvPr>
          <p:cNvGrpSpPr/>
          <p:nvPr/>
        </p:nvGrpSpPr>
        <p:grpSpPr>
          <a:xfrm>
            <a:off x="-7784018" y="2258699"/>
            <a:ext cx="750364" cy="253916"/>
            <a:chOff x="1554124" y="2477292"/>
            <a:chExt cx="750364" cy="25391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9E9019C-F2E0-425B-B44D-67338FA923A3}"/>
                </a:ext>
              </a:extLst>
            </p:cNvPr>
            <p:cNvSpPr txBox="1"/>
            <p:nvPr/>
          </p:nvSpPr>
          <p:spPr>
            <a:xfrm>
              <a:off x="1554124" y="2477292"/>
              <a:ext cx="75036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ru-RU" sz="1000" b="0" dirty="0">
                  <a:solidFill>
                    <a:srgbClr val="86EAE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70 000 </a:t>
              </a:r>
              <a:r>
                <a:rPr lang="ru-RU" sz="500" b="0" dirty="0">
                  <a:solidFill>
                    <a:srgbClr val="86EAE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₽</a:t>
              </a:r>
              <a:endParaRPr lang="en-US" sz="200" b="0" dirty="0">
                <a:solidFill>
                  <a:srgbClr val="86EAE9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7F55F316-F199-4DDB-BA02-605764CEB92C}"/>
                </a:ext>
              </a:extLst>
            </p:cNvPr>
            <p:cNvCxnSpPr/>
            <p:nvPr/>
          </p:nvCxnSpPr>
          <p:spPr>
            <a:xfrm>
              <a:off x="1628336" y="2683896"/>
              <a:ext cx="504000" cy="0"/>
            </a:xfrm>
            <a:prstGeom prst="line">
              <a:avLst/>
            </a:prstGeom>
            <a:ln>
              <a:solidFill>
                <a:srgbClr val="86EA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B8C8C3CC-2A0D-4894-AAA5-3B3F1362B484}"/>
              </a:ext>
            </a:extLst>
          </p:cNvPr>
          <p:cNvGrpSpPr/>
          <p:nvPr/>
        </p:nvGrpSpPr>
        <p:grpSpPr>
          <a:xfrm>
            <a:off x="-3615396" y="1442738"/>
            <a:ext cx="804504" cy="246221"/>
            <a:chOff x="1554124" y="2477292"/>
            <a:chExt cx="750364" cy="24622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2E3892D-BDE9-4D47-8F94-B769C49ED42D}"/>
                </a:ext>
              </a:extLst>
            </p:cNvPr>
            <p:cNvSpPr txBox="1"/>
            <p:nvPr/>
          </p:nvSpPr>
          <p:spPr>
            <a:xfrm>
              <a:off x="1554124" y="2477292"/>
              <a:ext cx="7503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ru-RU" sz="1000" dirty="0">
                  <a:solidFill>
                    <a:srgbClr val="86EAE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13</a:t>
              </a:r>
              <a:r>
                <a:rPr lang="ru-RU" sz="1000" b="0" dirty="0">
                  <a:solidFill>
                    <a:srgbClr val="86EAE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0 000 </a:t>
              </a:r>
              <a:r>
                <a:rPr lang="ru-RU" sz="500" b="0" dirty="0">
                  <a:solidFill>
                    <a:srgbClr val="86EAE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₽</a:t>
              </a:r>
              <a:endParaRPr lang="en-US" sz="200" b="0" dirty="0">
                <a:solidFill>
                  <a:srgbClr val="86EAE9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A3EAECE5-6FAA-49B7-8C52-74E50DF2005E}"/>
                </a:ext>
              </a:extLst>
            </p:cNvPr>
            <p:cNvCxnSpPr/>
            <p:nvPr/>
          </p:nvCxnSpPr>
          <p:spPr>
            <a:xfrm>
              <a:off x="1628336" y="2683896"/>
              <a:ext cx="540000" cy="0"/>
            </a:xfrm>
            <a:prstGeom prst="line">
              <a:avLst/>
            </a:prstGeom>
            <a:ln>
              <a:solidFill>
                <a:srgbClr val="86EA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CDD899A4-00F9-472D-B520-4D1E3D42C663}"/>
              </a:ext>
            </a:extLst>
          </p:cNvPr>
          <p:cNvGrpSpPr/>
          <p:nvPr/>
        </p:nvGrpSpPr>
        <p:grpSpPr>
          <a:xfrm>
            <a:off x="-4923653" y="1696693"/>
            <a:ext cx="795008" cy="246221"/>
            <a:chOff x="1554124" y="2477292"/>
            <a:chExt cx="750364" cy="246221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FC30AA7-9F75-47EE-ACF0-0A878C15CEC2}"/>
                </a:ext>
              </a:extLst>
            </p:cNvPr>
            <p:cNvSpPr txBox="1"/>
            <p:nvPr/>
          </p:nvSpPr>
          <p:spPr>
            <a:xfrm>
              <a:off x="1554124" y="2477292"/>
              <a:ext cx="7503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ru-RU" sz="1000" b="0" dirty="0">
                  <a:solidFill>
                    <a:srgbClr val="86EAE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670 000 </a:t>
              </a:r>
              <a:r>
                <a:rPr lang="ru-RU" sz="500" b="0" dirty="0">
                  <a:solidFill>
                    <a:srgbClr val="86EAE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₽</a:t>
              </a:r>
              <a:endParaRPr lang="en-US" sz="200" b="0" dirty="0">
                <a:solidFill>
                  <a:srgbClr val="86EAE9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2BBC5692-33AC-407E-9059-071068963935}"/>
                </a:ext>
              </a:extLst>
            </p:cNvPr>
            <p:cNvCxnSpPr/>
            <p:nvPr/>
          </p:nvCxnSpPr>
          <p:spPr>
            <a:xfrm>
              <a:off x="1628336" y="2683896"/>
              <a:ext cx="540000" cy="0"/>
            </a:xfrm>
            <a:prstGeom prst="line">
              <a:avLst/>
            </a:prstGeom>
            <a:ln>
              <a:solidFill>
                <a:srgbClr val="86EA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4455EAF7-4C39-49A1-8CEA-B0A06ED6FE2E}"/>
              </a:ext>
            </a:extLst>
          </p:cNvPr>
          <p:cNvGrpSpPr/>
          <p:nvPr/>
        </p:nvGrpSpPr>
        <p:grpSpPr>
          <a:xfrm>
            <a:off x="-6662624" y="1967132"/>
            <a:ext cx="750364" cy="253916"/>
            <a:chOff x="1554124" y="2477292"/>
            <a:chExt cx="750364" cy="25391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D65DDEB-89DD-4174-B4FE-A08BE54A35B0}"/>
                </a:ext>
              </a:extLst>
            </p:cNvPr>
            <p:cNvSpPr txBox="1"/>
            <p:nvPr/>
          </p:nvSpPr>
          <p:spPr>
            <a:xfrm>
              <a:off x="1554124" y="2477292"/>
              <a:ext cx="75036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ru-RU" sz="1000" dirty="0">
                  <a:solidFill>
                    <a:srgbClr val="86EAE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5</a:t>
              </a:r>
              <a:r>
                <a:rPr lang="ru-RU" sz="1000" b="0" dirty="0">
                  <a:solidFill>
                    <a:srgbClr val="86EAE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0 000 </a:t>
              </a:r>
              <a:r>
                <a:rPr lang="ru-RU" sz="500" b="0" dirty="0">
                  <a:solidFill>
                    <a:srgbClr val="86EAE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₽</a:t>
              </a:r>
              <a:endParaRPr lang="en-US" sz="200" b="0" dirty="0">
                <a:solidFill>
                  <a:srgbClr val="86EAE9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2631ABAD-70AB-4959-8E6A-126DA850F7B7}"/>
                </a:ext>
              </a:extLst>
            </p:cNvPr>
            <p:cNvCxnSpPr/>
            <p:nvPr/>
          </p:nvCxnSpPr>
          <p:spPr>
            <a:xfrm>
              <a:off x="1628336" y="2683896"/>
              <a:ext cx="504000" cy="0"/>
            </a:xfrm>
            <a:prstGeom prst="line">
              <a:avLst/>
            </a:prstGeom>
            <a:ln>
              <a:solidFill>
                <a:srgbClr val="86EA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9">
            <a:extLst>
              <a:ext uri="{FF2B5EF4-FFF2-40B4-BE49-F238E27FC236}">
                <a16:creationId xmlns:a16="http://schemas.microsoft.com/office/drawing/2014/main" id="{E6E3D009-538E-4C5B-9AF9-B164E5D89927}"/>
              </a:ext>
            </a:extLst>
          </p:cNvPr>
          <p:cNvGrpSpPr/>
          <p:nvPr/>
        </p:nvGrpSpPr>
        <p:grpSpPr>
          <a:xfrm>
            <a:off x="-3577204" y="876347"/>
            <a:ext cx="325134" cy="326874"/>
            <a:chOff x="0" y="0"/>
            <a:chExt cx="556826" cy="556826"/>
          </a:xfrm>
        </p:grpSpPr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F850D6BA-2561-43F5-831D-56AB0113EB0B}"/>
                </a:ext>
              </a:extLst>
            </p:cNvPr>
            <p:cNvSpPr/>
            <p:nvPr/>
          </p:nvSpPr>
          <p:spPr>
            <a:xfrm>
              <a:off x="131283" y="0"/>
              <a:ext cx="294259" cy="556826"/>
            </a:xfrm>
            <a:custGeom>
              <a:avLst/>
              <a:gdLst/>
              <a:ahLst/>
              <a:cxnLst/>
              <a:rect l="l" t="t" r="r" b="b"/>
              <a:pathLst>
                <a:path w="294259" h="556826">
                  <a:moveTo>
                    <a:pt x="147130" y="0"/>
                  </a:moveTo>
                  <a:cubicBezTo>
                    <a:pt x="294260" y="156452"/>
                    <a:pt x="294260" y="400374"/>
                    <a:pt x="147130" y="556826"/>
                  </a:cubicBezTo>
                  <a:cubicBezTo>
                    <a:pt x="0" y="400374"/>
                    <a:pt x="0" y="156452"/>
                    <a:pt x="147130" y="0"/>
                  </a:cubicBezTo>
                  <a:close/>
                </a:path>
              </a:pathLst>
            </a:custGeom>
            <a:solidFill>
              <a:srgbClr val="3EDAD8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16" name="TextBox 11">
              <a:extLst>
                <a:ext uri="{FF2B5EF4-FFF2-40B4-BE49-F238E27FC236}">
                  <a16:creationId xmlns:a16="http://schemas.microsoft.com/office/drawing/2014/main" id="{16826645-817F-4295-B494-025C5AF17D6F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endParaRPr lang="en-US" sz="2400" dirty="0">
                <a:solidFill>
                  <a:srgbClr val="FFFFFF"/>
                </a:solidFill>
                <a:latin typeface="Aileron Regular Bold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1F1B4A3-2728-4F48-B1DD-645D1804B613}"/>
              </a:ext>
            </a:extLst>
          </p:cNvPr>
          <p:cNvSpPr txBox="1"/>
          <p:nvPr/>
        </p:nvSpPr>
        <p:spPr>
          <a:xfrm>
            <a:off x="-3612570" y="1179070"/>
            <a:ext cx="1718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000" b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Техническое оснащение</a:t>
            </a:r>
            <a:endParaRPr lang="en-US" sz="200" b="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260C0ECD-9947-4081-B3BD-692ABA594176}"/>
              </a:ext>
            </a:extLst>
          </p:cNvPr>
          <p:cNvGrpSpPr/>
          <p:nvPr/>
        </p:nvGrpSpPr>
        <p:grpSpPr>
          <a:xfrm>
            <a:off x="-3416429" y="1173530"/>
            <a:ext cx="1980000" cy="71525"/>
            <a:chOff x="1934024" y="2570896"/>
            <a:chExt cx="2220058" cy="71525"/>
          </a:xfrm>
          <a:solidFill>
            <a:srgbClr val="3EDAD8"/>
          </a:solidFill>
        </p:grpSpPr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E7FCA323-7DED-491C-A778-FF2CDD4D1B07}"/>
                </a:ext>
              </a:extLst>
            </p:cNvPr>
            <p:cNvSpPr/>
            <p:nvPr/>
          </p:nvSpPr>
          <p:spPr>
            <a:xfrm flipV="1">
              <a:off x="1934024" y="2599866"/>
              <a:ext cx="2160000" cy="10800"/>
            </a:xfrm>
            <a:prstGeom prst="rect">
              <a:avLst/>
            </a:prstGeom>
            <a:grpFill/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7B9FC91B-BDB8-4792-8A38-8290F77AF532}"/>
                </a:ext>
              </a:extLst>
            </p:cNvPr>
            <p:cNvSpPr/>
            <p:nvPr/>
          </p:nvSpPr>
          <p:spPr>
            <a:xfrm flipV="1">
              <a:off x="4071476" y="2570896"/>
              <a:ext cx="82606" cy="71525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8" y="0"/>
                  </a:moveTo>
                  <a:cubicBezTo>
                    <a:pt x="316127" y="503"/>
                    <a:pt x="407115" y="91900"/>
                    <a:pt x="407115" y="204470"/>
                  </a:cubicBezTo>
                  <a:cubicBezTo>
                    <a:pt x="407115" y="317040"/>
                    <a:pt x="316127" y="408437"/>
                    <a:pt x="203558" y="408940"/>
                  </a:cubicBezTo>
                  <a:cubicBezTo>
                    <a:pt x="90988" y="408437"/>
                    <a:pt x="0" y="317040"/>
                    <a:pt x="0" y="204470"/>
                  </a:cubicBezTo>
                  <a:cubicBezTo>
                    <a:pt x="0" y="91900"/>
                    <a:pt x="90988" y="503"/>
                    <a:pt x="203558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ru-RU" sz="1600" dirty="0"/>
            </a:p>
          </p:txBody>
        </p:sp>
      </p:grpSp>
      <p:grpSp>
        <p:nvGrpSpPr>
          <p:cNvPr id="121" name="Группа 120">
            <a:extLst>
              <a:ext uri="{FF2B5EF4-FFF2-40B4-BE49-F238E27FC236}">
                <a16:creationId xmlns:a16="http://schemas.microsoft.com/office/drawing/2014/main" id="{1A2DC826-01AD-417D-8564-01B40B752F6D}"/>
              </a:ext>
            </a:extLst>
          </p:cNvPr>
          <p:cNvGrpSpPr/>
          <p:nvPr/>
        </p:nvGrpSpPr>
        <p:grpSpPr>
          <a:xfrm>
            <a:off x="-4718601" y="1438488"/>
            <a:ext cx="1980000" cy="71525"/>
            <a:chOff x="1934024" y="2570896"/>
            <a:chExt cx="2220058" cy="71525"/>
          </a:xfrm>
          <a:solidFill>
            <a:srgbClr val="3EDAD8"/>
          </a:solidFill>
        </p:grpSpPr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00C9EB18-449F-4EB6-A709-1ED364F8CEDE}"/>
                </a:ext>
              </a:extLst>
            </p:cNvPr>
            <p:cNvSpPr/>
            <p:nvPr/>
          </p:nvSpPr>
          <p:spPr>
            <a:xfrm flipV="1">
              <a:off x="1934024" y="2599866"/>
              <a:ext cx="2160000" cy="10800"/>
            </a:xfrm>
            <a:prstGeom prst="rect">
              <a:avLst/>
            </a:prstGeom>
            <a:grpFill/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413CC38A-06DD-4F59-8C58-D4BBE7BCF4DF}"/>
                </a:ext>
              </a:extLst>
            </p:cNvPr>
            <p:cNvSpPr/>
            <p:nvPr/>
          </p:nvSpPr>
          <p:spPr>
            <a:xfrm flipV="1">
              <a:off x="4071476" y="2570896"/>
              <a:ext cx="82606" cy="71525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8" y="0"/>
                  </a:moveTo>
                  <a:cubicBezTo>
                    <a:pt x="316127" y="503"/>
                    <a:pt x="407115" y="91900"/>
                    <a:pt x="407115" y="204470"/>
                  </a:cubicBezTo>
                  <a:cubicBezTo>
                    <a:pt x="407115" y="317040"/>
                    <a:pt x="316127" y="408437"/>
                    <a:pt x="203558" y="408940"/>
                  </a:cubicBezTo>
                  <a:cubicBezTo>
                    <a:pt x="90988" y="408437"/>
                    <a:pt x="0" y="317040"/>
                    <a:pt x="0" y="204470"/>
                  </a:cubicBezTo>
                  <a:cubicBezTo>
                    <a:pt x="0" y="91900"/>
                    <a:pt x="90988" y="503"/>
                    <a:pt x="203558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ru-RU" sz="1600" dirty="0"/>
            </a:p>
          </p:txBody>
        </p:sp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93E185BD-4C23-48FB-9B70-38F334531059}"/>
              </a:ext>
            </a:extLst>
          </p:cNvPr>
          <p:cNvGrpSpPr/>
          <p:nvPr/>
        </p:nvGrpSpPr>
        <p:grpSpPr>
          <a:xfrm>
            <a:off x="-6018099" y="1686758"/>
            <a:ext cx="1980000" cy="71525"/>
            <a:chOff x="1934024" y="2570896"/>
            <a:chExt cx="2220058" cy="71525"/>
          </a:xfrm>
          <a:solidFill>
            <a:srgbClr val="3EDAD8"/>
          </a:solidFill>
        </p:grpSpPr>
        <p:sp>
          <p:nvSpPr>
            <p:cNvPr id="125" name="Freeform 48">
              <a:extLst>
                <a:ext uri="{FF2B5EF4-FFF2-40B4-BE49-F238E27FC236}">
                  <a16:creationId xmlns:a16="http://schemas.microsoft.com/office/drawing/2014/main" id="{78FE28B3-F40A-4FD9-8E57-4A28A1CA9A80}"/>
                </a:ext>
              </a:extLst>
            </p:cNvPr>
            <p:cNvSpPr/>
            <p:nvPr/>
          </p:nvSpPr>
          <p:spPr>
            <a:xfrm flipV="1">
              <a:off x="1934024" y="2599866"/>
              <a:ext cx="2160000" cy="10800"/>
            </a:xfrm>
            <a:prstGeom prst="rect">
              <a:avLst/>
            </a:prstGeom>
            <a:grpFill/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05235847-8D26-4AF5-9F8E-07A0D8D9976B}"/>
                </a:ext>
              </a:extLst>
            </p:cNvPr>
            <p:cNvSpPr/>
            <p:nvPr/>
          </p:nvSpPr>
          <p:spPr>
            <a:xfrm flipV="1">
              <a:off x="4071476" y="2570896"/>
              <a:ext cx="82606" cy="71525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8" y="0"/>
                  </a:moveTo>
                  <a:cubicBezTo>
                    <a:pt x="316127" y="503"/>
                    <a:pt x="407115" y="91900"/>
                    <a:pt x="407115" y="204470"/>
                  </a:cubicBezTo>
                  <a:cubicBezTo>
                    <a:pt x="407115" y="317040"/>
                    <a:pt x="316127" y="408437"/>
                    <a:pt x="203558" y="408940"/>
                  </a:cubicBezTo>
                  <a:cubicBezTo>
                    <a:pt x="90988" y="408437"/>
                    <a:pt x="0" y="317040"/>
                    <a:pt x="0" y="204470"/>
                  </a:cubicBezTo>
                  <a:cubicBezTo>
                    <a:pt x="0" y="91900"/>
                    <a:pt x="90988" y="503"/>
                    <a:pt x="203558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ru-RU" sz="1600" dirty="0"/>
            </a:p>
          </p:txBody>
        </p:sp>
      </p:grpSp>
      <p:grpSp>
        <p:nvGrpSpPr>
          <p:cNvPr id="127" name="Группа 126">
            <a:extLst>
              <a:ext uri="{FF2B5EF4-FFF2-40B4-BE49-F238E27FC236}">
                <a16:creationId xmlns:a16="http://schemas.microsoft.com/office/drawing/2014/main" id="{B63284F0-1171-4235-96A4-19D25FAAC62A}"/>
              </a:ext>
            </a:extLst>
          </p:cNvPr>
          <p:cNvGrpSpPr/>
          <p:nvPr/>
        </p:nvGrpSpPr>
        <p:grpSpPr>
          <a:xfrm>
            <a:off x="-7826531" y="1950140"/>
            <a:ext cx="1980000" cy="71525"/>
            <a:chOff x="1934024" y="2570896"/>
            <a:chExt cx="2220058" cy="71525"/>
          </a:xfrm>
          <a:solidFill>
            <a:srgbClr val="3EDAD8"/>
          </a:solidFill>
        </p:grpSpPr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id="{6D7FFFAB-AC1D-4787-97D0-4D735C8CC69E}"/>
                </a:ext>
              </a:extLst>
            </p:cNvPr>
            <p:cNvSpPr/>
            <p:nvPr/>
          </p:nvSpPr>
          <p:spPr>
            <a:xfrm flipV="1">
              <a:off x="1934024" y="2599866"/>
              <a:ext cx="2160000" cy="10800"/>
            </a:xfrm>
            <a:prstGeom prst="rect">
              <a:avLst/>
            </a:prstGeom>
            <a:grpFill/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29" name="Freeform 47">
              <a:extLst>
                <a:ext uri="{FF2B5EF4-FFF2-40B4-BE49-F238E27FC236}">
                  <a16:creationId xmlns:a16="http://schemas.microsoft.com/office/drawing/2014/main" id="{C11643A5-A2A9-41C8-84C3-39B26A510B28}"/>
                </a:ext>
              </a:extLst>
            </p:cNvPr>
            <p:cNvSpPr/>
            <p:nvPr/>
          </p:nvSpPr>
          <p:spPr>
            <a:xfrm flipV="1">
              <a:off x="4071476" y="2570896"/>
              <a:ext cx="82606" cy="71525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8" y="0"/>
                  </a:moveTo>
                  <a:cubicBezTo>
                    <a:pt x="316127" y="503"/>
                    <a:pt x="407115" y="91900"/>
                    <a:pt x="407115" y="204470"/>
                  </a:cubicBezTo>
                  <a:cubicBezTo>
                    <a:pt x="407115" y="317040"/>
                    <a:pt x="316127" y="408437"/>
                    <a:pt x="203558" y="408940"/>
                  </a:cubicBezTo>
                  <a:cubicBezTo>
                    <a:pt x="90988" y="408437"/>
                    <a:pt x="0" y="317040"/>
                    <a:pt x="0" y="204470"/>
                  </a:cubicBezTo>
                  <a:cubicBezTo>
                    <a:pt x="0" y="91900"/>
                    <a:pt x="90988" y="503"/>
                    <a:pt x="203558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ru-RU" sz="1600" dirty="0"/>
            </a:p>
          </p:txBody>
        </p:sp>
      </p:grp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131ECB5C-94D8-4CA8-BCDA-3FD048D5E322}"/>
              </a:ext>
            </a:extLst>
          </p:cNvPr>
          <p:cNvGrpSpPr/>
          <p:nvPr/>
        </p:nvGrpSpPr>
        <p:grpSpPr>
          <a:xfrm>
            <a:off x="-8948741" y="2215562"/>
            <a:ext cx="1980000" cy="71525"/>
            <a:chOff x="1934024" y="2570896"/>
            <a:chExt cx="2220058" cy="71525"/>
          </a:xfrm>
          <a:solidFill>
            <a:srgbClr val="3EDAD8"/>
          </a:solidFill>
        </p:grpSpPr>
        <p:sp>
          <p:nvSpPr>
            <p:cNvPr id="131" name="Freeform 48">
              <a:extLst>
                <a:ext uri="{FF2B5EF4-FFF2-40B4-BE49-F238E27FC236}">
                  <a16:creationId xmlns:a16="http://schemas.microsoft.com/office/drawing/2014/main" id="{26867E7F-B7F1-42E5-AC9A-4BC9B043084C}"/>
                </a:ext>
              </a:extLst>
            </p:cNvPr>
            <p:cNvSpPr/>
            <p:nvPr/>
          </p:nvSpPr>
          <p:spPr>
            <a:xfrm flipV="1">
              <a:off x="1934024" y="2599866"/>
              <a:ext cx="2160000" cy="10800"/>
            </a:xfrm>
            <a:prstGeom prst="rect">
              <a:avLst/>
            </a:prstGeom>
            <a:grpFill/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1FA1D51A-501B-44CC-9C06-160AFE8E3CB4}"/>
                </a:ext>
              </a:extLst>
            </p:cNvPr>
            <p:cNvSpPr/>
            <p:nvPr/>
          </p:nvSpPr>
          <p:spPr>
            <a:xfrm flipV="1">
              <a:off x="4071476" y="2570896"/>
              <a:ext cx="82606" cy="71525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8" y="0"/>
                  </a:moveTo>
                  <a:cubicBezTo>
                    <a:pt x="316127" y="503"/>
                    <a:pt x="407115" y="91900"/>
                    <a:pt x="407115" y="204470"/>
                  </a:cubicBezTo>
                  <a:cubicBezTo>
                    <a:pt x="407115" y="317040"/>
                    <a:pt x="316127" y="408437"/>
                    <a:pt x="203558" y="408940"/>
                  </a:cubicBezTo>
                  <a:cubicBezTo>
                    <a:pt x="90988" y="408437"/>
                    <a:pt x="0" y="317040"/>
                    <a:pt x="0" y="204470"/>
                  </a:cubicBezTo>
                  <a:cubicBezTo>
                    <a:pt x="0" y="91900"/>
                    <a:pt x="90988" y="503"/>
                    <a:pt x="203558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ru-RU" sz="1600" dirty="0"/>
            </a:p>
          </p:txBody>
        </p:sp>
      </p:grpSp>
      <p:grpSp>
        <p:nvGrpSpPr>
          <p:cNvPr id="133" name="Group 9">
            <a:extLst>
              <a:ext uri="{FF2B5EF4-FFF2-40B4-BE49-F238E27FC236}">
                <a16:creationId xmlns:a16="http://schemas.microsoft.com/office/drawing/2014/main" id="{4A4F62E1-E121-481A-AA9A-0CEC53D318D8}"/>
              </a:ext>
            </a:extLst>
          </p:cNvPr>
          <p:cNvGrpSpPr/>
          <p:nvPr/>
        </p:nvGrpSpPr>
        <p:grpSpPr>
          <a:xfrm>
            <a:off x="-1268086" y="5450597"/>
            <a:ext cx="325134" cy="326874"/>
            <a:chOff x="0" y="0"/>
            <a:chExt cx="556826" cy="556826"/>
          </a:xfrm>
        </p:grpSpPr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1E3A2945-A9DA-4961-9B83-0D11F37FD813}"/>
                </a:ext>
              </a:extLst>
            </p:cNvPr>
            <p:cNvSpPr/>
            <p:nvPr/>
          </p:nvSpPr>
          <p:spPr>
            <a:xfrm>
              <a:off x="131283" y="0"/>
              <a:ext cx="294259" cy="556826"/>
            </a:xfrm>
            <a:custGeom>
              <a:avLst/>
              <a:gdLst/>
              <a:ahLst/>
              <a:cxnLst/>
              <a:rect l="l" t="t" r="r" b="b"/>
              <a:pathLst>
                <a:path w="294259" h="556826">
                  <a:moveTo>
                    <a:pt x="147130" y="0"/>
                  </a:moveTo>
                  <a:cubicBezTo>
                    <a:pt x="294260" y="156452"/>
                    <a:pt x="294260" y="400374"/>
                    <a:pt x="147130" y="556826"/>
                  </a:cubicBezTo>
                  <a:cubicBezTo>
                    <a:pt x="0" y="400374"/>
                    <a:pt x="0" y="156452"/>
                    <a:pt x="147130" y="0"/>
                  </a:cubicBezTo>
                  <a:close/>
                </a:path>
              </a:pathLst>
            </a:custGeom>
            <a:solidFill>
              <a:srgbClr val="00B0F0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35" name="TextBox 11">
              <a:extLst>
                <a:ext uri="{FF2B5EF4-FFF2-40B4-BE49-F238E27FC236}">
                  <a16:creationId xmlns:a16="http://schemas.microsoft.com/office/drawing/2014/main" id="{E9BD388F-FE80-46D3-A866-D7A65EB9565B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endParaRPr lang="en-US" sz="2400" dirty="0">
                <a:solidFill>
                  <a:srgbClr val="FFFFFF"/>
                </a:solidFill>
                <a:latin typeface="Aileron Regular Bold"/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B21ACF3D-F03C-48DD-AC2D-D089CC6F00FA}"/>
              </a:ext>
            </a:extLst>
          </p:cNvPr>
          <p:cNvSpPr txBox="1"/>
          <p:nvPr/>
        </p:nvSpPr>
        <p:spPr>
          <a:xfrm>
            <a:off x="-1324599" y="5782002"/>
            <a:ext cx="19053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000" b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Доменное имя</a:t>
            </a:r>
            <a:r>
              <a:rPr lang="en-US" sz="1000" b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и</a:t>
            </a:r>
            <a:r>
              <a:rPr lang="en-US" sz="1000" b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1000" b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хостинг</a:t>
            </a:r>
          </a:p>
        </p:txBody>
      </p:sp>
      <p:grpSp>
        <p:nvGrpSpPr>
          <p:cNvPr id="137" name="Group 9">
            <a:extLst>
              <a:ext uri="{FF2B5EF4-FFF2-40B4-BE49-F238E27FC236}">
                <a16:creationId xmlns:a16="http://schemas.microsoft.com/office/drawing/2014/main" id="{709BFABD-AE21-4EF2-8F50-9C97CB5AD260}"/>
              </a:ext>
            </a:extLst>
          </p:cNvPr>
          <p:cNvGrpSpPr/>
          <p:nvPr/>
        </p:nvGrpSpPr>
        <p:grpSpPr>
          <a:xfrm>
            <a:off x="-509205" y="4694651"/>
            <a:ext cx="325134" cy="326874"/>
            <a:chOff x="0" y="0"/>
            <a:chExt cx="556826" cy="556826"/>
          </a:xfrm>
        </p:grpSpPr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4FD118F8-6F20-4017-A5AE-B9DFD267C5AA}"/>
                </a:ext>
              </a:extLst>
            </p:cNvPr>
            <p:cNvSpPr/>
            <p:nvPr/>
          </p:nvSpPr>
          <p:spPr>
            <a:xfrm>
              <a:off x="131283" y="0"/>
              <a:ext cx="294259" cy="556826"/>
            </a:xfrm>
            <a:custGeom>
              <a:avLst/>
              <a:gdLst/>
              <a:ahLst/>
              <a:cxnLst/>
              <a:rect l="l" t="t" r="r" b="b"/>
              <a:pathLst>
                <a:path w="294259" h="556826">
                  <a:moveTo>
                    <a:pt x="147130" y="0"/>
                  </a:moveTo>
                  <a:cubicBezTo>
                    <a:pt x="294260" y="156452"/>
                    <a:pt x="294260" y="400374"/>
                    <a:pt x="147130" y="556826"/>
                  </a:cubicBezTo>
                  <a:cubicBezTo>
                    <a:pt x="0" y="400374"/>
                    <a:pt x="0" y="156452"/>
                    <a:pt x="147130" y="0"/>
                  </a:cubicBezTo>
                  <a:close/>
                </a:path>
              </a:pathLst>
            </a:custGeom>
            <a:solidFill>
              <a:srgbClr val="00B0F0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39" name="TextBox 11">
              <a:extLst>
                <a:ext uri="{FF2B5EF4-FFF2-40B4-BE49-F238E27FC236}">
                  <a16:creationId xmlns:a16="http://schemas.microsoft.com/office/drawing/2014/main" id="{52EB4B3D-6B44-4FB8-89A3-BC63C6EDBD73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endParaRPr lang="en-US" sz="2400" dirty="0">
                <a:solidFill>
                  <a:srgbClr val="FFFFFF"/>
                </a:solidFill>
                <a:latin typeface="Aileron Regular Bold"/>
              </a:endParaRPr>
            </a:p>
          </p:txBody>
        </p:sp>
      </p:grpSp>
      <p:grpSp>
        <p:nvGrpSpPr>
          <p:cNvPr id="140" name="Group 9">
            <a:extLst>
              <a:ext uri="{FF2B5EF4-FFF2-40B4-BE49-F238E27FC236}">
                <a16:creationId xmlns:a16="http://schemas.microsoft.com/office/drawing/2014/main" id="{401F8F90-5411-4691-BAE5-A62BAD494269}"/>
              </a:ext>
            </a:extLst>
          </p:cNvPr>
          <p:cNvGrpSpPr/>
          <p:nvPr/>
        </p:nvGrpSpPr>
        <p:grpSpPr>
          <a:xfrm>
            <a:off x="316802" y="3937489"/>
            <a:ext cx="325134" cy="326874"/>
            <a:chOff x="0" y="0"/>
            <a:chExt cx="556826" cy="556826"/>
          </a:xfrm>
        </p:grpSpPr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CDD8239A-EB19-4FE9-8D37-8DF3DCB1D356}"/>
                </a:ext>
              </a:extLst>
            </p:cNvPr>
            <p:cNvSpPr/>
            <p:nvPr/>
          </p:nvSpPr>
          <p:spPr>
            <a:xfrm>
              <a:off x="131283" y="0"/>
              <a:ext cx="294259" cy="556826"/>
            </a:xfrm>
            <a:custGeom>
              <a:avLst/>
              <a:gdLst/>
              <a:ahLst/>
              <a:cxnLst/>
              <a:rect l="l" t="t" r="r" b="b"/>
              <a:pathLst>
                <a:path w="294259" h="556826">
                  <a:moveTo>
                    <a:pt x="147130" y="0"/>
                  </a:moveTo>
                  <a:cubicBezTo>
                    <a:pt x="294260" y="156452"/>
                    <a:pt x="294260" y="400374"/>
                    <a:pt x="147130" y="556826"/>
                  </a:cubicBezTo>
                  <a:cubicBezTo>
                    <a:pt x="0" y="400374"/>
                    <a:pt x="0" y="156452"/>
                    <a:pt x="147130" y="0"/>
                  </a:cubicBezTo>
                  <a:close/>
                </a:path>
              </a:pathLst>
            </a:custGeom>
            <a:solidFill>
              <a:srgbClr val="00B0F0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42" name="TextBox 11">
              <a:extLst>
                <a:ext uri="{FF2B5EF4-FFF2-40B4-BE49-F238E27FC236}">
                  <a16:creationId xmlns:a16="http://schemas.microsoft.com/office/drawing/2014/main" id="{9160E96F-A053-465A-A652-F1958E664EDF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919"/>
                </a:lnSpc>
              </a:pPr>
              <a:endParaRPr lang="en-US" sz="2400" dirty="0">
                <a:solidFill>
                  <a:srgbClr val="FFFFFF"/>
                </a:solidFill>
                <a:latin typeface="Aileron Regular Bold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4FE9D7F-2BEE-46FB-8608-4C69AB5EC550}"/>
              </a:ext>
            </a:extLst>
          </p:cNvPr>
          <p:cNvSpPr txBox="1"/>
          <p:nvPr/>
        </p:nvSpPr>
        <p:spPr>
          <a:xfrm>
            <a:off x="-578713" y="5021520"/>
            <a:ext cx="19762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000" b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Поддержка веб—приложения</a:t>
            </a:r>
            <a:endParaRPr lang="en-US" sz="200" b="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6B1C47B4-D333-4736-A9E5-30C2F02EAF9C}"/>
              </a:ext>
            </a:extLst>
          </p:cNvPr>
          <p:cNvGrpSpPr/>
          <p:nvPr/>
        </p:nvGrpSpPr>
        <p:grpSpPr>
          <a:xfrm>
            <a:off x="508422" y="5772266"/>
            <a:ext cx="750364" cy="253916"/>
            <a:chOff x="1556029" y="2477292"/>
            <a:chExt cx="750364" cy="253916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F4758F1-558F-4044-928D-2EA9BBD1B7F1}"/>
                </a:ext>
              </a:extLst>
            </p:cNvPr>
            <p:cNvSpPr txBox="1"/>
            <p:nvPr/>
          </p:nvSpPr>
          <p:spPr>
            <a:xfrm>
              <a:off x="1556029" y="2477292"/>
              <a:ext cx="75036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sz="1000" b="0" dirty="0">
                  <a:solidFill>
                    <a:srgbClr val="00B0F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</a:t>
              </a:r>
              <a:r>
                <a:rPr lang="ru-RU" sz="1000" b="0" dirty="0">
                  <a:solidFill>
                    <a:srgbClr val="00B0F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1000" dirty="0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</a:t>
              </a:r>
              <a:r>
                <a:rPr lang="ru-RU" sz="1000" b="0" dirty="0">
                  <a:solidFill>
                    <a:srgbClr val="00B0F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00 </a:t>
              </a:r>
              <a:r>
                <a:rPr lang="ru-RU" sz="500" b="0" dirty="0">
                  <a:solidFill>
                    <a:srgbClr val="00B0F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₽</a:t>
              </a:r>
              <a:endParaRPr lang="en-US" sz="200" b="0" dirty="0">
                <a:solidFill>
                  <a:srgbClr val="00B0F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46" name="Прямая соединительная линия 145">
              <a:extLst>
                <a:ext uri="{FF2B5EF4-FFF2-40B4-BE49-F238E27FC236}">
                  <a16:creationId xmlns:a16="http://schemas.microsoft.com/office/drawing/2014/main" id="{CCF7CB0E-FDA3-43B8-867A-1A8D88384F44}"/>
                </a:ext>
              </a:extLst>
            </p:cNvPr>
            <p:cNvCxnSpPr/>
            <p:nvPr/>
          </p:nvCxnSpPr>
          <p:spPr>
            <a:xfrm>
              <a:off x="1628336" y="2683896"/>
              <a:ext cx="43200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9C9D53E6-677B-4D73-BFBD-8BA18ACED7B5}"/>
              </a:ext>
            </a:extLst>
          </p:cNvPr>
          <p:cNvGrpSpPr/>
          <p:nvPr/>
        </p:nvGrpSpPr>
        <p:grpSpPr>
          <a:xfrm>
            <a:off x="1848445" y="4250984"/>
            <a:ext cx="795008" cy="246221"/>
            <a:chOff x="1554124" y="2477292"/>
            <a:chExt cx="750364" cy="246221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8205DD4-EF21-4664-85AB-5D3638D5E82A}"/>
                </a:ext>
              </a:extLst>
            </p:cNvPr>
            <p:cNvSpPr txBox="1"/>
            <p:nvPr/>
          </p:nvSpPr>
          <p:spPr>
            <a:xfrm>
              <a:off x="1554124" y="2477292"/>
              <a:ext cx="7503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ru-RU" sz="1000" b="0" dirty="0">
                  <a:solidFill>
                    <a:srgbClr val="00B0F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40 000 </a:t>
              </a:r>
              <a:r>
                <a:rPr lang="ru-RU" sz="500" b="0" dirty="0">
                  <a:solidFill>
                    <a:srgbClr val="00B0F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₽</a:t>
              </a:r>
              <a:endParaRPr lang="en-US" sz="200" b="0" dirty="0">
                <a:solidFill>
                  <a:srgbClr val="00B0F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49" name="Прямая соединительная линия 148">
              <a:extLst>
                <a:ext uri="{FF2B5EF4-FFF2-40B4-BE49-F238E27FC236}">
                  <a16:creationId xmlns:a16="http://schemas.microsoft.com/office/drawing/2014/main" id="{A036357E-A198-4C99-9033-834BD52992F9}"/>
                </a:ext>
              </a:extLst>
            </p:cNvPr>
            <p:cNvCxnSpPr/>
            <p:nvPr/>
          </p:nvCxnSpPr>
          <p:spPr>
            <a:xfrm>
              <a:off x="1628336" y="2683896"/>
              <a:ext cx="441719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Группа 149">
            <a:extLst>
              <a:ext uri="{FF2B5EF4-FFF2-40B4-BE49-F238E27FC236}">
                <a16:creationId xmlns:a16="http://schemas.microsoft.com/office/drawing/2014/main" id="{BAD51E5F-22E7-4CCE-B98A-065BA663E3FD}"/>
              </a:ext>
            </a:extLst>
          </p:cNvPr>
          <p:cNvGrpSpPr/>
          <p:nvPr/>
        </p:nvGrpSpPr>
        <p:grpSpPr>
          <a:xfrm>
            <a:off x="1247005" y="5011396"/>
            <a:ext cx="756409" cy="246221"/>
            <a:chOff x="1554124" y="2477292"/>
            <a:chExt cx="750364" cy="239849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87768BC-D650-4674-8FF7-68F42A0F2CE2}"/>
                </a:ext>
              </a:extLst>
            </p:cNvPr>
            <p:cNvSpPr txBox="1"/>
            <p:nvPr/>
          </p:nvSpPr>
          <p:spPr>
            <a:xfrm>
              <a:off x="1554124" y="2477292"/>
              <a:ext cx="750364" cy="2398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ru-RU" sz="1000" b="0" dirty="0">
                  <a:solidFill>
                    <a:srgbClr val="00B0F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60 000 </a:t>
              </a:r>
              <a:r>
                <a:rPr lang="ru-RU" sz="500" b="0" dirty="0">
                  <a:solidFill>
                    <a:srgbClr val="00B0F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₽</a:t>
              </a:r>
              <a:endParaRPr lang="en-US" sz="200" b="0" dirty="0">
                <a:solidFill>
                  <a:srgbClr val="00B0F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52" name="Прямая соединительная линия 151">
              <a:extLst>
                <a:ext uri="{FF2B5EF4-FFF2-40B4-BE49-F238E27FC236}">
                  <a16:creationId xmlns:a16="http://schemas.microsoft.com/office/drawing/2014/main" id="{8EB5A2F9-5172-4B77-8E79-C5434020B858}"/>
                </a:ext>
              </a:extLst>
            </p:cNvPr>
            <p:cNvCxnSpPr/>
            <p:nvPr/>
          </p:nvCxnSpPr>
          <p:spPr>
            <a:xfrm>
              <a:off x="1628336" y="2683896"/>
              <a:ext cx="50400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774E5F98-8587-4098-8D48-DF2EA07C76CF}"/>
              </a:ext>
            </a:extLst>
          </p:cNvPr>
          <p:cNvGrpSpPr/>
          <p:nvPr/>
        </p:nvGrpSpPr>
        <p:grpSpPr>
          <a:xfrm>
            <a:off x="-346396" y="4989267"/>
            <a:ext cx="2220058" cy="71525"/>
            <a:chOff x="1934024" y="2570896"/>
            <a:chExt cx="2220058" cy="71525"/>
          </a:xfrm>
        </p:grpSpPr>
        <p:sp>
          <p:nvSpPr>
            <p:cNvPr id="154" name="Freeform 48">
              <a:extLst>
                <a:ext uri="{FF2B5EF4-FFF2-40B4-BE49-F238E27FC236}">
                  <a16:creationId xmlns:a16="http://schemas.microsoft.com/office/drawing/2014/main" id="{5BDDAEEB-EA50-48C4-998F-841A53DBC4DB}"/>
                </a:ext>
              </a:extLst>
            </p:cNvPr>
            <p:cNvSpPr/>
            <p:nvPr/>
          </p:nvSpPr>
          <p:spPr>
            <a:xfrm flipV="1">
              <a:off x="1934024" y="2599866"/>
              <a:ext cx="2160000" cy="10800"/>
            </a:xfrm>
            <a:prstGeom prst="rect">
              <a:avLst/>
            </a:prstGeom>
            <a:solidFill>
              <a:srgbClr val="00B0F0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55" name="Freeform 47">
              <a:extLst>
                <a:ext uri="{FF2B5EF4-FFF2-40B4-BE49-F238E27FC236}">
                  <a16:creationId xmlns:a16="http://schemas.microsoft.com/office/drawing/2014/main" id="{E78BF307-9D75-4502-821B-6032F03AA04F}"/>
                </a:ext>
              </a:extLst>
            </p:cNvPr>
            <p:cNvSpPr/>
            <p:nvPr/>
          </p:nvSpPr>
          <p:spPr>
            <a:xfrm flipV="1">
              <a:off x="4071476" y="2570896"/>
              <a:ext cx="82606" cy="71525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8" y="0"/>
                  </a:moveTo>
                  <a:cubicBezTo>
                    <a:pt x="316127" y="503"/>
                    <a:pt x="407115" y="91900"/>
                    <a:pt x="407115" y="204470"/>
                  </a:cubicBezTo>
                  <a:cubicBezTo>
                    <a:pt x="407115" y="317040"/>
                    <a:pt x="316127" y="408437"/>
                    <a:pt x="203558" y="408940"/>
                  </a:cubicBezTo>
                  <a:cubicBezTo>
                    <a:pt x="90988" y="408437"/>
                    <a:pt x="0" y="317040"/>
                    <a:pt x="0" y="204470"/>
                  </a:cubicBezTo>
                  <a:cubicBezTo>
                    <a:pt x="0" y="91900"/>
                    <a:pt x="90988" y="503"/>
                    <a:pt x="203558" y="0"/>
                  </a:cubicBezTo>
                  <a:close/>
                </a:path>
              </a:pathLst>
            </a:custGeom>
            <a:solidFill>
              <a:srgbClr val="00B0F0"/>
            </a:solidFill>
          </p:spPr>
          <p:txBody>
            <a:bodyPr/>
            <a:lstStyle/>
            <a:p>
              <a:endParaRPr lang="ru-RU" sz="1600" dirty="0"/>
            </a:p>
          </p:txBody>
        </p:sp>
      </p:grpSp>
      <p:grpSp>
        <p:nvGrpSpPr>
          <p:cNvPr id="156" name="Группа 155">
            <a:extLst>
              <a:ext uri="{FF2B5EF4-FFF2-40B4-BE49-F238E27FC236}">
                <a16:creationId xmlns:a16="http://schemas.microsoft.com/office/drawing/2014/main" id="{131BE36C-9E8D-4972-9E50-C11E8E5EA368}"/>
              </a:ext>
            </a:extLst>
          </p:cNvPr>
          <p:cNvGrpSpPr/>
          <p:nvPr/>
        </p:nvGrpSpPr>
        <p:grpSpPr>
          <a:xfrm>
            <a:off x="479369" y="4231588"/>
            <a:ext cx="2070000" cy="75507"/>
            <a:chOff x="1934024" y="2570956"/>
            <a:chExt cx="2220058" cy="71527"/>
          </a:xfrm>
        </p:grpSpPr>
        <p:sp>
          <p:nvSpPr>
            <p:cNvPr id="157" name="Freeform 48">
              <a:extLst>
                <a:ext uri="{FF2B5EF4-FFF2-40B4-BE49-F238E27FC236}">
                  <a16:creationId xmlns:a16="http://schemas.microsoft.com/office/drawing/2014/main" id="{D7312364-EE45-43E2-AEDE-E595AD03DD7A}"/>
                </a:ext>
              </a:extLst>
            </p:cNvPr>
            <p:cNvSpPr/>
            <p:nvPr/>
          </p:nvSpPr>
          <p:spPr>
            <a:xfrm flipV="1">
              <a:off x="1934024" y="2599866"/>
              <a:ext cx="2160000" cy="10800"/>
            </a:xfrm>
            <a:prstGeom prst="rect">
              <a:avLst/>
            </a:prstGeom>
            <a:solidFill>
              <a:srgbClr val="00B0F0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58" name="Freeform 47">
              <a:extLst>
                <a:ext uri="{FF2B5EF4-FFF2-40B4-BE49-F238E27FC236}">
                  <a16:creationId xmlns:a16="http://schemas.microsoft.com/office/drawing/2014/main" id="{284F8FDE-862A-4DD4-AAAC-071813AFBD30}"/>
                </a:ext>
              </a:extLst>
            </p:cNvPr>
            <p:cNvSpPr/>
            <p:nvPr/>
          </p:nvSpPr>
          <p:spPr>
            <a:xfrm flipV="1">
              <a:off x="4071476" y="2570896"/>
              <a:ext cx="82606" cy="71525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8" y="0"/>
                  </a:moveTo>
                  <a:cubicBezTo>
                    <a:pt x="316127" y="503"/>
                    <a:pt x="407115" y="91900"/>
                    <a:pt x="407115" y="204470"/>
                  </a:cubicBezTo>
                  <a:cubicBezTo>
                    <a:pt x="407115" y="317040"/>
                    <a:pt x="316127" y="408437"/>
                    <a:pt x="203558" y="408940"/>
                  </a:cubicBezTo>
                  <a:cubicBezTo>
                    <a:pt x="90988" y="408437"/>
                    <a:pt x="0" y="317040"/>
                    <a:pt x="0" y="204470"/>
                  </a:cubicBezTo>
                  <a:cubicBezTo>
                    <a:pt x="0" y="91900"/>
                    <a:pt x="90988" y="503"/>
                    <a:pt x="203558" y="0"/>
                  </a:cubicBezTo>
                  <a:close/>
                </a:path>
              </a:pathLst>
            </a:custGeom>
            <a:solidFill>
              <a:srgbClr val="00B0F0"/>
            </a:solidFill>
          </p:spPr>
          <p:txBody>
            <a:bodyPr/>
            <a:lstStyle/>
            <a:p>
              <a:endParaRPr lang="ru-RU" sz="1600" dirty="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B2A5A18F-D180-4BBE-9ED7-7B6AE0B6728E}"/>
              </a:ext>
            </a:extLst>
          </p:cNvPr>
          <p:cNvSpPr txBox="1"/>
          <p:nvPr/>
        </p:nvSpPr>
        <p:spPr>
          <a:xfrm>
            <a:off x="253800" y="4228916"/>
            <a:ext cx="19762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000" b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Маркетинговая стратегия</a:t>
            </a:r>
          </a:p>
        </p:txBody>
      </p:sp>
      <p:grpSp>
        <p:nvGrpSpPr>
          <p:cNvPr id="160" name="Группа 159">
            <a:extLst>
              <a:ext uri="{FF2B5EF4-FFF2-40B4-BE49-F238E27FC236}">
                <a16:creationId xmlns:a16="http://schemas.microsoft.com/office/drawing/2014/main" id="{BD573C04-8402-4441-9976-BAF54143B764}"/>
              </a:ext>
            </a:extLst>
          </p:cNvPr>
          <p:cNvGrpSpPr/>
          <p:nvPr/>
        </p:nvGrpSpPr>
        <p:grpSpPr>
          <a:xfrm>
            <a:off x="-1105248" y="5746067"/>
            <a:ext cx="2160000" cy="75507"/>
            <a:chOff x="1934024" y="2570956"/>
            <a:chExt cx="2220058" cy="71527"/>
          </a:xfrm>
        </p:grpSpPr>
        <p:sp>
          <p:nvSpPr>
            <p:cNvPr id="161" name="Freeform 48">
              <a:extLst>
                <a:ext uri="{FF2B5EF4-FFF2-40B4-BE49-F238E27FC236}">
                  <a16:creationId xmlns:a16="http://schemas.microsoft.com/office/drawing/2014/main" id="{A677C63B-DD52-4190-B43A-75EC2AF6E4A4}"/>
                </a:ext>
              </a:extLst>
            </p:cNvPr>
            <p:cNvSpPr/>
            <p:nvPr/>
          </p:nvSpPr>
          <p:spPr>
            <a:xfrm flipV="1">
              <a:off x="1934024" y="2599866"/>
              <a:ext cx="2160000" cy="10800"/>
            </a:xfrm>
            <a:prstGeom prst="rect">
              <a:avLst/>
            </a:prstGeom>
            <a:solidFill>
              <a:srgbClr val="00B0F0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24EC32AC-6C0F-4B7F-AC37-3CC4360D902F}"/>
                </a:ext>
              </a:extLst>
            </p:cNvPr>
            <p:cNvSpPr/>
            <p:nvPr/>
          </p:nvSpPr>
          <p:spPr>
            <a:xfrm flipV="1">
              <a:off x="4071476" y="2570896"/>
              <a:ext cx="82606" cy="71525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8" y="0"/>
                  </a:moveTo>
                  <a:cubicBezTo>
                    <a:pt x="316127" y="503"/>
                    <a:pt x="407115" y="91900"/>
                    <a:pt x="407115" y="204470"/>
                  </a:cubicBezTo>
                  <a:cubicBezTo>
                    <a:pt x="407115" y="317040"/>
                    <a:pt x="316127" y="408437"/>
                    <a:pt x="203558" y="408940"/>
                  </a:cubicBezTo>
                  <a:cubicBezTo>
                    <a:pt x="90988" y="408437"/>
                    <a:pt x="0" y="317040"/>
                    <a:pt x="0" y="204470"/>
                  </a:cubicBezTo>
                  <a:cubicBezTo>
                    <a:pt x="0" y="91900"/>
                    <a:pt x="90988" y="503"/>
                    <a:pt x="203558" y="0"/>
                  </a:cubicBezTo>
                  <a:close/>
                </a:path>
              </a:pathLst>
            </a:custGeom>
            <a:solidFill>
              <a:srgbClr val="00B0F0"/>
            </a:solidFill>
          </p:spPr>
          <p:txBody>
            <a:bodyPr/>
            <a:lstStyle/>
            <a:p>
              <a:endParaRPr lang="ru-RU" sz="1600" dirty="0"/>
            </a:p>
          </p:txBody>
        </p:sp>
      </p:grpSp>
      <p:grpSp>
        <p:nvGrpSpPr>
          <p:cNvPr id="163" name="Группа 162">
            <a:extLst>
              <a:ext uri="{FF2B5EF4-FFF2-40B4-BE49-F238E27FC236}">
                <a16:creationId xmlns:a16="http://schemas.microsoft.com/office/drawing/2014/main" id="{E053B295-BD65-454B-9391-AFB42FDA3A13}"/>
              </a:ext>
            </a:extLst>
          </p:cNvPr>
          <p:cNvGrpSpPr/>
          <p:nvPr/>
        </p:nvGrpSpPr>
        <p:grpSpPr>
          <a:xfrm>
            <a:off x="-2102033" y="1177561"/>
            <a:ext cx="804504" cy="246221"/>
            <a:chOff x="1554124" y="2477292"/>
            <a:chExt cx="750364" cy="246221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F7ADEF4-971B-4765-B4B8-F291E20C8340}"/>
                </a:ext>
              </a:extLst>
            </p:cNvPr>
            <p:cNvSpPr txBox="1"/>
            <p:nvPr/>
          </p:nvSpPr>
          <p:spPr>
            <a:xfrm>
              <a:off x="1554124" y="2477292"/>
              <a:ext cx="7503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ru-RU" sz="1000" dirty="0">
                  <a:solidFill>
                    <a:srgbClr val="3EDAD8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13</a:t>
              </a:r>
              <a:r>
                <a:rPr lang="ru-RU" sz="1000" b="0" dirty="0">
                  <a:solidFill>
                    <a:srgbClr val="3EDAD8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0 000 </a:t>
              </a:r>
              <a:r>
                <a:rPr lang="ru-RU" sz="500" b="0" dirty="0">
                  <a:solidFill>
                    <a:srgbClr val="3EDAD8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₽</a:t>
              </a:r>
              <a:endParaRPr lang="en-US" sz="200" b="0" dirty="0">
                <a:solidFill>
                  <a:srgbClr val="3EDAD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65" name="Прямая соединительная линия 164">
              <a:extLst>
                <a:ext uri="{FF2B5EF4-FFF2-40B4-BE49-F238E27FC236}">
                  <a16:creationId xmlns:a16="http://schemas.microsoft.com/office/drawing/2014/main" id="{C1402C34-8329-4803-A234-0F546FE13093}"/>
                </a:ext>
              </a:extLst>
            </p:cNvPr>
            <p:cNvCxnSpPr/>
            <p:nvPr/>
          </p:nvCxnSpPr>
          <p:spPr>
            <a:xfrm>
              <a:off x="1628336" y="2683896"/>
              <a:ext cx="540000" cy="0"/>
            </a:xfrm>
            <a:prstGeom prst="line">
              <a:avLst/>
            </a:prstGeom>
            <a:ln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5F63AC32-C594-477F-970E-7E02EEC84E43}"/>
              </a:ext>
            </a:extLst>
          </p:cNvPr>
          <p:cNvSpPr txBox="1"/>
          <p:nvPr/>
        </p:nvSpPr>
        <p:spPr>
          <a:xfrm>
            <a:off x="1300403" y="657390"/>
            <a:ext cx="27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>
                <a:solidFill>
                  <a:srgbClr val="3EDAD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Добавление ролей для пользователей</a:t>
            </a:r>
          </a:p>
          <a:p>
            <a:pPr algn="ctr"/>
            <a:endParaRPr lang="en-US" sz="900" b="0" dirty="0">
              <a:solidFill>
                <a:srgbClr val="3EDAD8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A63BC4-C26D-48BD-834B-66D0C16FB8B8}"/>
              </a:ext>
            </a:extLst>
          </p:cNvPr>
          <p:cNvSpPr txBox="1"/>
          <p:nvPr/>
        </p:nvSpPr>
        <p:spPr>
          <a:xfrm>
            <a:off x="6709279" y="449715"/>
            <a:ext cx="17188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800" b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Единовременные расходы</a:t>
            </a:r>
            <a:endParaRPr lang="en-US" sz="100" b="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5" name="Freeform 47">
            <a:extLst>
              <a:ext uri="{FF2B5EF4-FFF2-40B4-BE49-F238E27FC236}">
                <a16:creationId xmlns:a16="http://schemas.microsoft.com/office/drawing/2014/main" id="{99CEFBAF-E8CD-48FB-93D6-49D1D70C14DD}"/>
              </a:ext>
            </a:extLst>
          </p:cNvPr>
          <p:cNvSpPr/>
          <p:nvPr/>
        </p:nvSpPr>
        <p:spPr>
          <a:xfrm flipV="1">
            <a:off x="6679444" y="529223"/>
            <a:ext cx="72000" cy="71525"/>
          </a:xfrm>
          <a:custGeom>
            <a:avLst/>
            <a:gdLst/>
            <a:ahLst/>
            <a:cxnLst/>
            <a:rect l="l" t="t" r="r" b="b"/>
            <a:pathLst>
              <a:path w="407115" h="408940">
                <a:moveTo>
                  <a:pt x="203558" y="0"/>
                </a:moveTo>
                <a:cubicBezTo>
                  <a:pt x="316127" y="503"/>
                  <a:pt x="407115" y="91900"/>
                  <a:pt x="407115" y="204470"/>
                </a:cubicBezTo>
                <a:cubicBezTo>
                  <a:pt x="407115" y="317040"/>
                  <a:pt x="316127" y="408437"/>
                  <a:pt x="203558" y="408940"/>
                </a:cubicBezTo>
                <a:cubicBezTo>
                  <a:pt x="90988" y="408437"/>
                  <a:pt x="0" y="317040"/>
                  <a:pt x="0" y="204470"/>
                </a:cubicBezTo>
                <a:cubicBezTo>
                  <a:pt x="0" y="91900"/>
                  <a:pt x="90988" y="503"/>
                  <a:pt x="203558" y="0"/>
                </a:cubicBezTo>
                <a:close/>
              </a:path>
            </a:pathLst>
          </a:custGeom>
          <a:solidFill>
            <a:srgbClr val="3EDAD8"/>
          </a:solidFill>
        </p:spPr>
        <p:txBody>
          <a:bodyPr/>
          <a:lstStyle/>
          <a:p>
            <a:endParaRPr lang="ru-RU" sz="16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3131A1A-FA80-4BC4-96B2-13CA27638EB6}"/>
              </a:ext>
            </a:extLst>
          </p:cNvPr>
          <p:cNvSpPr txBox="1"/>
          <p:nvPr/>
        </p:nvSpPr>
        <p:spPr>
          <a:xfrm>
            <a:off x="8111985" y="622435"/>
            <a:ext cx="17188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800" b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Ежемесячные расходы</a:t>
            </a:r>
            <a:endParaRPr lang="en-US" sz="100" b="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7" name="Freeform 47">
            <a:extLst>
              <a:ext uri="{FF2B5EF4-FFF2-40B4-BE49-F238E27FC236}">
                <a16:creationId xmlns:a16="http://schemas.microsoft.com/office/drawing/2014/main" id="{6FA76512-AA47-4184-81A6-13F8848FDD75}"/>
              </a:ext>
            </a:extLst>
          </p:cNvPr>
          <p:cNvSpPr/>
          <p:nvPr/>
        </p:nvSpPr>
        <p:spPr>
          <a:xfrm flipV="1">
            <a:off x="8082150" y="701943"/>
            <a:ext cx="72000" cy="71525"/>
          </a:xfrm>
          <a:custGeom>
            <a:avLst/>
            <a:gdLst/>
            <a:ahLst/>
            <a:cxnLst/>
            <a:rect l="l" t="t" r="r" b="b"/>
            <a:pathLst>
              <a:path w="407115" h="408940">
                <a:moveTo>
                  <a:pt x="203558" y="0"/>
                </a:moveTo>
                <a:cubicBezTo>
                  <a:pt x="316127" y="503"/>
                  <a:pt x="407115" y="91900"/>
                  <a:pt x="407115" y="204470"/>
                </a:cubicBezTo>
                <a:cubicBezTo>
                  <a:pt x="407115" y="317040"/>
                  <a:pt x="316127" y="408437"/>
                  <a:pt x="203558" y="408940"/>
                </a:cubicBezTo>
                <a:cubicBezTo>
                  <a:pt x="90988" y="408437"/>
                  <a:pt x="0" y="317040"/>
                  <a:pt x="0" y="204470"/>
                </a:cubicBezTo>
                <a:cubicBezTo>
                  <a:pt x="0" y="91900"/>
                  <a:pt x="90988" y="503"/>
                  <a:pt x="203558" y="0"/>
                </a:cubicBezTo>
                <a:close/>
              </a:path>
            </a:pathLst>
          </a:custGeom>
          <a:solidFill>
            <a:srgbClr val="00B0F0"/>
          </a:solidFill>
        </p:spPr>
        <p:txBody>
          <a:bodyPr/>
          <a:lstStyle/>
          <a:p>
            <a:endParaRPr lang="ru-RU" sz="1600" dirty="0"/>
          </a:p>
        </p:txBody>
      </p:sp>
      <p:grpSp>
        <p:nvGrpSpPr>
          <p:cNvPr id="218" name="Группа 217">
            <a:extLst>
              <a:ext uri="{FF2B5EF4-FFF2-40B4-BE49-F238E27FC236}">
                <a16:creationId xmlns:a16="http://schemas.microsoft.com/office/drawing/2014/main" id="{3E46A91F-C7FA-4FE9-A445-DDCCACEED54D}"/>
              </a:ext>
            </a:extLst>
          </p:cNvPr>
          <p:cNvGrpSpPr/>
          <p:nvPr/>
        </p:nvGrpSpPr>
        <p:grpSpPr>
          <a:xfrm>
            <a:off x="8023343" y="435757"/>
            <a:ext cx="804504" cy="215444"/>
            <a:chOff x="1554124" y="2477292"/>
            <a:chExt cx="750364" cy="215444"/>
          </a:xfrm>
        </p:grpSpPr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02C58EA7-5D45-4DF9-AED9-AF00A9D3CD69}"/>
                </a:ext>
              </a:extLst>
            </p:cNvPr>
            <p:cNvSpPr txBox="1"/>
            <p:nvPr/>
          </p:nvSpPr>
          <p:spPr>
            <a:xfrm>
              <a:off x="1554124" y="2477292"/>
              <a:ext cx="75036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ru-RU" sz="800" dirty="0">
                  <a:solidFill>
                    <a:srgbClr val="3EDAD8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1 05</a:t>
              </a:r>
              <a:r>
                <a:rPr lang="ru-RU" sz="800" b="0" dirty="0">
                  <a:solidFill>
                    <a:srgbClr val="3EDAD8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0 000 </a:t>
              </a:r>
              <a:r>
                <a:rPr lang="ru-RU" sz="500" b="0" dirty="0">
                  <a:solidFill>
                    <a:srgbClr val="3EDAD8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₽</a:t>
              </a:r>
              <a:endParaRPr lang="en-US" sz="200" b="0" dirty="0">
                <a:solidFill>
                  <a:srgbClr val="3EDAD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20" name="Прямая соединительная линия 219">
              <a:extLst>
                <a:ext uri="{FF2B5EF4-FFF2-40B4-BE49-F238E27FC236}">
                  <a16:creationId xmlns:a16="http://schemas.microsoft.com/office/drawing/2014/main" id="{2488B5EF-2144-46A7-AE1A-26631C07ADFC}"/>
                </a:ext>
              </a:extLst>
            </p:cNvPr>
            <p:cNvCxnSpPr/>
            <p:nvPr/>
          </p:nvCxnSpPr>
          <p:spPr>
            <a:xfrm>
              <a:off x="1642551" y="2641986"/>
              <a:ext cx="503660" cy="0"/>
            </a:xfrm>
            <a:prstGeom prst="line">
              <a:avLst/>
            </a:prstGeom>
            <a:ln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Группа 220">
            <a:extLst>
              <a:ext uri="{FF2B5EF4-FFF2-40B4-BE49-F238E27FC236}">
                <a16:creationId xmlns:a16="http://schemas.microsoft.com/office/drawing/2014/main" id="{CA6099A6-7B51-449C-8C5E-12C668131A25}"/>
              </a:ext>
            </a:extLst>
          </p:cNvPr>
          <p:cNvGrpSpPr/>
          <p:nvPr/>
        </p:nvGrpSpPr>
        <p:grpSpPr>
          <a:xfrm>
            <a:off x="9256352" y="608477"/>
            <a:ext cx="804504" cy="215444"/>
            <a:chOff x="1554124" y="2477292"/>
            <a:chExt cx="750364" cy="215444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9D0D710-E1E6-4CAE-81C4-87EA940CB353}"/>
                </a:ext>
              </a:extLst>
            </p:cNvPr>
            <p:cNvSpPr txBox="1"/>
            <p:nvPr/>
          </p:nvSpPr>
          <p:spPr>
            <a:xfrm>
              <a:off x="1554124" y="2477292"/>
              <a:ext cx="75036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ru-RU" sz="800" dirty="0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114</a:t>
              </a:r>
              <a:r>
                <a:rPr lang="ru-RU" sz="800" b="0" dirty="0">
                  <a:solidFill>
                    <a:srgbClr val="00B0F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ru-RU" sz="800" dirty="0">
                  <a:solidFill>
                    <a:srgbClr val="00B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</a:t>
              </a:r>
              <a:r>
                <a:rPr lang="ru-RU" sz="800" b="0" dirty="0">
                  <a:solidFill>
                    <a:srgbClr val="00B0F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00 </a:t>
              </a:r>
              <a:r>
                <a:rPr lang="ru-RU" sz="500" b="0" dirty="0">
                  <a:solidFill>
                    <a:srgbClr val="00B0F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₽</a:t>
              </a:r>
              <a:endParaRPr lang="en-US" sz="200" b="0" dirty="0">
                <a:solidFill>
                  <a:srgbClr val="00B0F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23" name="Прямая соединительная линия 222">
              <a:extLst>
                <a:ext uri="{FF2B5EF4-FFF2-40B4-BE49-F238E27FC236}">
                  <a16:creationId xmlns:a16="http://schemas.microsoft.com/office/drawing/2014/main" id="{AE27426F-633C-4576-A7F5-A864848802B8}"/>
                </a:ext>
              </a:extLst>
            </p:cNvPr>
            <p:cNvCxnSpPr/>
            <p:nvPr/>
          </p:nvCxnSpPr>
          <p:spPr>
            <a:xfrm>
              <a:off x="1642551" y="2641986"/>
              <a:ext cx="413001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BCD3A1B-57C5-4CA0-BC86-BCAE906ACC0F}"/>
              </a:ext>
            </a:extLst>
          </p:cNvPr>
          <p:cNvSpPr txBox="1"/>
          <p:nvPr/>
        </p:nvSpPr>
        <p:spPr>
          <a:xfrm>
            <a:off x="-4781722" y="-4518"/>
            <a:ext cx="4530436" cy="372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4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План расходов на разработку веб—платформы</a:t>
            </a:r>
            <a:endParaRPr lang="en-US" sz="11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115D4EC-113A-49F9-809F-38E0FAE40DFA}"/>
              </a:ext>
            </a:extLst>
          </p:cNvPr>
          <p:cNvSpPr txBox="1"/>
          <p:nvPr/>
        </p:nvSpPr>
        <p:spPr>
          <a:xfrm>
            <a:off x="9148521" y="792557"/>
            <a:ext cx="18246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800" b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Обновления </a:t>
            </a:r>
            <a:endParaRPr lang="en-US" sz="100" b="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2" name="Freeform 47">
            <a:extLst>
              <a:ext uri="{FF2B5EF4-FFF2-40B4-BE49-F238E27FC236}">
                <a16:creationId xmlns:a16="http://schemas.microsoft.com/office/drawing/2014/main" id="{AA4AFD7B-AFF4-4866-A475-0F36475EDB33}"/>
              </a:ext>
            </a:extLst>
          </p:cNvPr>
          <p:cNvSpPr/>
          <p:nvPr/>
        </p:nvSpPr>
        <p:spPr>
          <a:xfrm flipV="1">
            <a:off x="9118687" y="862071"/>
            <a:ext cx="72000" cy="71525"/>
          </a:xfrm>
          <a:custGeom>
            <a:avLst/>
            <a:gdLst/>
            <a:ahLst/>
            <a:cxnLst/>
            <a:rect l="l" t="t" r="r" b="b"/>
            <a:pathLst>
              <a:path w="407115" h="408940">
                <a:moveTo>
                  <a:pt x="203558" y="0"/>
                </a:moveTo>
                <a:cubicBezTo>
                  <a:pt x="316127" y="503"/>
                  <a:pt x="407115" y="91900"/>
                  <a:pt x="407115" y="204470"/>
                </a:cubicBezTo>
                <a:cubicBezTo>
                  <a:pt x="407115" y="317040"/>
                  <a:pt x="316127" y="408437"/>
                  <a:pt x="203558" y="408940"/>
                </a:cubicBezTo>
                <a:cubicBezTo>
                  <a:pt x="90988" y="408437"/>
                  <a:pt x="0" y="317040"/>
                  <a:pt x="0" y="204470"/>
                </a:cubicBezTo>
                <a:cubicBezTo>
                  <a:pt x="0" y="91900"/>
                  <a:pt x="90988" y="503"/>
                  <a:pt x="203558" y="0"/>
                </a:cubicBezTo>
                <a:close/>
              </a:path>
            </a:pathLst>
          </a:custGeom>
          <a:solidFill>
            <a:srgbClr val="ABD3EE"/>
          </a:solidFill>
        </p:spPr>
        <p:txBody>
          <a:bodyPr/>
          <a:lstStyle/>
          <a:p>
            <a:endParaRPr lang="ru-RU" sz="16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AFF474C-DE31-47F0-9A9D-25A22E126A47}"/>
              </a:ext>
            </a:extLst>
          </p:cNvPr>
          <p:cNvSpPr txBox="1"/>
          <p:nvPr/>
        </p:nvSpPr>
        <p:spPr>
          <a:xfrm>
            <a:off x="9791765" y="786347"/>
            <a:ext cx="8045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800" b="0" dirty="0">
                <a:solidFill>
                  <a:srgbClr val="ABD3E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60 000 </a:t>
            </a:r>
            <a:r>
              <a:rPr lang="ru-RU" sz="500" b="0" dirty="0">
                <a:solidFill>
                  <a:srgbClr val="ABD3E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₽</a:t>
            </a:r>
            <a:endParaRPr lang="en-US" sz="200" b="0" dirty="0">
              <a:solidFill>
                <a:srgbClr val="ABD3EE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4" name="Прямая соединительная линия 173">
            <a:extLst>
              <a:ext uri="{FF2B5EF4-FFF2-40B4-BE49-F238E27FC236}">
                <a16:creationId xmlns:a16="http://schemas.microsoft.com/office/drawing/2014/main" id="{B9E9E9D9-6521-4F9D-B6E9-6BCEEF18880D}"/>
              </a:ext>
            </a:extLst>
          </p:cNvPr>
          <p:cNvCxnSpPr/>
          <p:nvPr/>
        </p:nvCxnSpPr>
        <p:spPr>
          <a:xfrm>
            <a:off x="9884151" y="952610"/>
            <a:ext cx="396000" cy="0"/>
          </a:xfrm>
          <a:prstGeom prst="line">
            <a:avLst/>
          </a:prstGeom>
          <a:ln>
            <a:solidFill>
              <a:srgbClr val="AB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06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/>
          <p:cNvSpPr/>
          <p:nvPr/>
        </p:nvSpPr>
        <p:spPr>
          <a:xfrm>
            <a:off x="-1237666" y="68566"/>
            <a:ext cx="5127955" cy="38467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1400" b="1" kern="0" dirty="0">
                <a:solidFill>
                  <a:srgbClr val="22252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Основные проблемы</a:t>
            </a:r>
            <a:endParaRPr lang="en-US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97A66D3F-6B18-4650-8642-3D59D7044F17}"/>
              </a:ext>
            </a:extLst>
          </p:cNvPr>
          <p:cNvSpPr/>
          <p:nvPr/>
        </p:nvSpPr>
        <p:spPr>
          <a:xfrm>
            <a:off x="339477" y="-552903"/>
            <a:ext cx="5127955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2100" b="1" kern="0" spc="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Анализ рынка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5" name="Object 1" descr="preencoded.png">
            <a:extLst>
              <a:ext uri="{FF2B5EF4-FFF2-40B4-BE49-F238E27FC236}">
                <a16:creationId xmlns:a16="http://schemas.microsoft.com/office/drawing/2014/main" id="{FAAD727C-7957-4BBB-AE3A-4A70C4E9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86" y="-3168159"/>
            <a:ext cx="5852160" cy="2590678"/>
          </a:xfrm>
          <a:prstGeom prst="rect">
            <a:avLst/>
          </a:prstGeom>
        </p:spPr>
      </p:pic>
      <p:pic>
        <p:nvPicPr>
          <p:cNvPr id="4" name="Picture 4" descr="Хас-Магомед Кадыров посетил нефтяной технический университет имени  академика М.Д. Миллионщикова — Мэрия города Грозный">
            <a:extLst>
              <a:ext uri="{FF2B5EF4-FFF2-40B4-BE49-F238E27FC236}">
                <a16:creationId xmlns:a16="http://schemas.microsoft.com/office/drawing/2014/main" id="{17B5D625-489B-F759-12B3-F8623C140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7" r="13272"/>
          <a:stretch/>
        </p:blipFill>
        <p:spPr bwMode="auto">
          <a:xfrm>
            <a:off x="2950845" y="1587"/>
            <a:ext cx="2900680" cy="32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4A8E2B8B-D5C1-96E3-59F2-27F2755CA8BE}"/>
              </a:ext>
            </a:extLst>
          </p:cNvPr>
          <p:cNvSpPr/>
          <p:nvPr/>
        </p:nvSpPr>
        <p:spPr>
          <a:xfrm>
            <a:off x="0" y="674842"/>
            <a:ext cx="2950845" cy="254906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000" kern="0" dirty="0">
                <a:solidFill>
                  <a:srgbClr val="22252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Навигация по университету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000" kern="0" dirty="0">
                <a:solidFill>
                  <a:srgbClr val="22252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Отзывы о обучении и преподавателях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000" kern="0" dirty="0">
                <a:solidFill>
                  <a:srgbClr val="22252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Связь между абитуриентами и студентами</a:t>
            </a:r>
          </a:p>
          <a:p>
            <a:pPr>
              <a:lnSpc>
                <a:spcPct val="150000"/>
              </a:lnSpc>
            </a:pPr>
            <a:endParaRPr lang="ru-RU" sz="1000" kern="0" dirty="0">
              <a:solidFill>
                <a:srgbClr val="22252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3195F3B-B3C2-F3AB-4523-0A84ABBD0431}"/>
              </a:ext>
            </a:extLst>
          </p:cNvPr>
          <p:cNvSpPr/>
          <p:nvPr/>
        </p:nvSpPr>
        <p:spPr>
          <a:xfrm>
            <a:off x="-3680748" y="69450"/>
            <a:ext cx="2925762" cy="38467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1400" b="1" kern="0" dirty="0">
                <a:solidFill>
                  <a:srgbClr val="22252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Решение проблемы</a:t>
            </a:r>
            <a:endParaRPr lang="en-US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/>
          <p:cNvSpPr/>
          <p:nvPr/>
        </p:nvSpPr>
        <p:spPr>
          <a:xfrm>
            <a:off x="-1237666" y="-787961"/>
            <a:ext cx="5127955" cy="38467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1400" b="1" kern="0" dirty="0">
                <a:solidFill>
                  <a:srgbClr val="22252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Основная проблема</a:t>
            </a:r>
            <a:endParaRPr lang="en-US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4" descr="Хас-Магомед Кадыров посетил нефтяной технический университет имени  академика М.Д. Миллионщикова — Мэрия города Грозный">
            <a:extLst>
              <a:ext uri="{FF2B5EF4-FFF2-40B4-BE49-F238E27FC236}">
                <a16:creationId xmlns:a16="http://schemas.microsoft.com/office/drawing/2014/main" id="{17B5D625-489B-F759-12B3-F8623C140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7" r="13272"/>
          <a:stretch/>
        </p:blipFill>
        <p:spPr bwMode="auto">
          <a:xfrm>
            <a:off x="2950845" y="3647613"/>
            <a:ext cx="2900680" cy="32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4A8E2B8B-D5C1-96E3-59F2-27F2755CA8BE}"/>
              </a:ext>
            </a:extLst>
          </p:cNvPr>
          <p:cNvSpPr/>
          <p:nvPr/>
        </p:nvSpPr>
        <p:spPr>
          <a:xfrm>
            <a:off x="-4537276" y="674842"/>
            <a:ext cx="2950845" cy="254906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000" kern="0" dirty="0">
                <a:solidFill>
                  <a:srgbClr val="22252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Навигация по университету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000" kern="0" dirty="0">
                <a:solidFill>
                  <a:srgbClr val="22252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Отзывы о обучении и преподавателях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000" kern="0" dirty="0">
                <a:solidFill>
                  <a:srgbClr val="22252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Связь между абитуриентами и студентами</a:t>
            </a:r>
          </a:p>
          <a:p>
            <a:pPr>
              <a:lnSpc>
                <a:spcPct val="150000"/>
              </a:lnSpc>
            </a:pPr>
            <a:endParaRPr lang="ru-RU" sz="1000" kern="0" dirty="0">
              <a:solidFill>
                <a:srgbClr val="22252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A47EFDF0-4248-BF5A-1B80-0D2AF687141B}"/>
              </a:ext>
            </a:extLst>
          </p:cNvPr>
          <p:cNvSpPr/>
          <p:nvPr/>
        </p:nvSpPr>
        <p:spPr>
          <a:xfrm>
            <a:off x="1" y="69450"/>
            <a:ext cx="2925762" cy="38467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1400" b="1" kern="0" dirty="0">
                <a:solidFill>
                  <a:srgbClr val="22252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Решение проблемы</a:t>
            </a:r>
            <a:endParaRPr lang="en-US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BADDB8A-F035-866E-C7E2-FC1C8FBFBB8E}"/>
              </a:ext>
            </a:extLst>
          </p:cNvPr>
          <p:cNvSpPr/>
          <p:nvPr/>
        </p:nvSpPr>
        <p:spPr>
          <a:xfrm>
            <a:off x="0" y="674842"/>
            <a:ext cx="2950845" cy="254906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000" kern="0" dirty="0">
                <a:solidFill>
                  <a:srgbClr val="22252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Реализация возможности </a:t>
            </a:r>
            <a:r>
              <a:rPr lang="ru-RU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панорамного передвижения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Предоставление доступа к отзывам об университете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Добавление возможности общения с</a:t>
            </a:r>
            <a:r>
              <a:rPr lang="ru-RU" sz="1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о студентами</a:t>
            </a:r>
          </a:p>
        </p:txBody>
      </p:sp>
      <p:pic>
        <p:nvPicPr>
          <p:cNvPr id="5122" name="Picture 2" descr="Более 1 400 500 работ на тему «решение проблемы»: стоковые фото, картинки и  изображения royalty-free - iStock">
            <a:extLst>
              <a:ext uri="{FF2B5EF4-FFF2-40B4-BE49-F238E27FC236}">
                <a16:creationId xmlns:a16="http://schemas.microsoft.com/office/drawing/2014/main" id="{F2E0412A-A775-86EE-FE81-97E61A33D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5" y="1341755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ject 2" descr="preencoded.png">
            <a:extLst>
              <a:ext uri="{FF2B5EF4-FFF2-40B4-BE49-F238E27FC236}">
                <a16:creationId xmlns:a16="http://schemas.microsoft.com/office/drawing/2014/main" id="{DB983E7C-9D7D-3C56-4827-3F07C2D8D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86" y="-3429283"/>
            <a:ext cx="5852160" cy="237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4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2" descr="preencoded.png">
            <a:extLst>
              <a:ext uri="{FF2B5EF4-FFF2-40B4-BE49-F238E27FC236}">
                <a16:creationId xmlns:a16="http://schemas.microsoft.com/office/drawing/2014/main" id="{60945A18-F18E-D9AA-5C1C-7971B5F5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86" y="0"/>
            <a:ext cx="5852160" cy="2997200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E1DAB0A3-0106-5FFD-8B12-2F8ACB7EBD55}"/>
              </a:ext>
            </a:extLst>
          </p:cNvPr>
          <p:cNvSpPr/>
          <p:nvPr/>
        </p:nvSpPr>
        <p:spPr>
          <a:xfrm>
            <a:off x="1" y="69450"/>
            <a:ext cx="2925762" cy="38467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1400" b="1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Какие функции реализованы ?</a:t>
            </a:r>
            <a:endParaRPr lang="en-US" sz="11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FC675E44-BE10-7506-890B-3EB7A422801A}"/>
              </a:ext>
            </a:extLst>
          </p:cNvPr>
          <p:cNvSpPr/>
          <p:nvPr/>
        </p:nvSpPr>
        <p:spPr>
          <a:xfrm>
            <a:off x="106680" y="523577"/>
            <a:ext cx="2950845" cy="254906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00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Регистрация и авторизация студентов, абитуриентов и университетов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00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Можно осматривать университет в режиме панорамы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00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Онлайн чат между студентами и абитуриентами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000" b="0" i="0" dirty="0">
                <a:solidFill>
                  <a:schemeClr val="bg1"/>
                </a:solidFill>
                <a:effectLst/>
                <a:latin typeface="Söhne"/>
              </a:rPr>
              <a:t>Возможность просмотра общежития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  <a:latin typeface="Söhne"/>
              </a:rPr>
              <a:t>Контактная информация о приемной комиссии и университета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  <a:latin typeface="Söhne"/>
              </a:rPr>
              <a:t>Личный кабинет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883883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 descr="preencoded.png">
            <a:extLst>
              <a:ext uri="{FF2B5EF4-FFF2-40B4-BE49-F238E27FC236}">
                <a16:creationId xmlns:a16="http://schemas.microsoft.com/office/drawing/2014/main" id="{99707440-49B4-47DD-830A-121E1F72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86" y="925007"/>
            <a:ext cx="5852160" cy="2376708"/>
          </a:xfrm>
          <a:prstGeom prst="rect">
            <a:avLst/>
          </a:prstGeom>
        </p:spPr>
      </p:pic>
      <p:sp>
        <p:nvSpPr>
          <p:cNvPr id="20" name="Object 1">
            <a:extLst>
              <a:ext uri="{FF2B5EF4-FFF2-40B4-BE49-F238E27FC236}">
                <a16:creationId xmlns:a16="http://schemas.microsoft.com/office/drawing/2014/main" id="{413F8D1D-EFAB-4628-8369-227DE99853E5}"/>
              </a:ext>
            </a:extLst>
          </p:cNvPr>
          <p:cNvSpPr/>
          <p:nvPr/>
        </p:nvSpPr>
        <p:spPr>
          <a:xfrm>
            <a:off x="363273" y="285403"/>
            <a:ext cx="5127955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2100" b="1" kern="0" spc="0" dirty="0">
                <a:solidFill>
                  <a:srgbClr val="22252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Выбор средств разработки – </a:t>
            </a:r>
            <a:r>
              <a:rPr lang="en-US" sz="2100" b="1" kern="0" spc="0" dirty="0">
                <a:solidFill>
                  <a:srgbClr val="22252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Backend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2CE0328-5874-4630-902B-33E1A46A3033}"/>
              </a:ext>
            </a:extLst>
          </p:cNvPr>
          <p:cNvGrpSpPr/>
          <p:nvPr/>
        </p:nvGrpSpPr>
        <p:grpSpPr>
          <a:xfrm>
            <a:off x="1615278" y="1255842"/>
            <a:ext cx="836785" cy="828000"/>
            <a:chOff x="1615278" y="1255842"/>
            <a:chExt cx="836785" cy="828000"/>
          </a:xfrm>
        </p:grpSpPr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2E5DE31F-6A8F-4F7F-8FBE-B6CE2F8ED7B1}"/>
                </a:ext>
              </a:extLst>
            </p:cNvPr>
            <p:cNvSpPr/>
            <p:nvPr/>
          </p:nvSpPr>
          <p:spPr>
            <a:xfrm>
              <a:off x="1615278" y="1255842"/>
              <a:ext cx="828000" cy="828000"/>
            </a:xfrm>
            <a:prstGeom prst="ellipse">
              <a:avLst/>
            </a:prstGeom>
            <a:solidFill>
              <a:srgbClr val="7580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6" name="Picture 2" descr="Mongo DB PNG Transparent Images - PNG All">
              <a:extLst>
                <a:ext uri="{FF2B5EF4-FFF2-40B4-BE49-F238E27FC236}">
                  <a16:creationId xmlns:a16="http://schemas.microsoft.com/office/drawing/2014/main" id="{C86449B4-4AF7-45C3-81A6-1891710A98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99" b="7968"/>
            <a:stretch/>
          </p:blipFill>
          <p:spPr bwMode="auto">
            <a:xfrm>
              <a:off x="1620520" y="1310964"/>
              <a:ext cx="831543" cy="670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9E75C54-154E-4CEF-8343-3C04F3F39CD4}"/>
              </a:ext>
            </a:extLst>
          </p:cNvPr>
          <p:cNvGrpSpPr/>
          <p:nvPr/>
        </p:nvGrpSpPr>
        <p:grpSpPr>
          <a:xfrm>
            <a:off x="2505226" y="1255842"/>
            <a:ext cx="828000" cy="828000"/>
            <a:chOff x="2505226" y="1255842"/>
            <a:chExt cx="828000" cy="828000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D4240A95-F76A-420D-91DF-352F10D1C5B1}"/>
                </a:ext>
              </a:extLst>
            </p:cNvPr>
            <p:cNvSpPr/>
            <p:nvPr/>
          </p:nvSpPr>
          <p:spPr>
            <a:xfrm>
              <a:off x="2505226" y="1255842"/>
              <a:ext cx="828000" cy="828000"/>
            </a:xfrm>
            <a:prstGeom prst="ellipse">
              <a:avLst/>
            </a:prstGeom>
            <a:solidFill>
              <a:srgbClr val="9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0" name="Picture 6" descr="mongoose · GitHub Topics · GitHub">
              <a:extLst>
                <a:ext uri="{FF2B5EF4-FFF2-40B4-BE49-F238E27FC236}">
                  <a16:creationId xmlns:a16="http://schemas.microsoft.com/office/drawing/2014/main" id="{9B6923EE-F649-48F2-8576-57FFF3A2C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4425" y="1345509"/>
              <a:ext cx="702673" cy="702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E3BCE35-7E69-42F0-80B1-E77684864B39}"/>
              </a:ext>
            </a:extLst>
          </p:cNvPr>
          <p:cNvGrpSpPr/>
          <p:nvPr/>
        </p:nvGrpSpPr>
        <p:grpSpPr>
          <a:xfrm>
            <a:off x="3407552" y="1252155"/>
            <a:ext cx="828000" cy="828000"/>
            <a:chOff x="3407552" y="1252155"/>
            <a:chExt cx="828000" cy="828000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BDC54158-6AF4-48D2-A5DD-A38631F0F361}"/>
                </a:ext>
              </a:extLst>
            </p:cNvPr>
            <p:cNvSpPr/>
            <p:nvPr/>
          </p:nvSpPr>
          <p:spPr>
            <a:xfrm>
              <a:off x="3407552" y="1252155"/>
              <a:ext cx="828000" cy="82800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4" name="Picture 10" descr="Разбираемся с Node. Установка Node.js">
              <a:extLst>
                <a:ext uri="{FF2B5EF4-FFF2-40B4-BE49-F238E27FC236}">
                  <a16:creationId xmlns:a16="http://schemas.microsoft.com/office/drawing/2014/main" id="{19F703DC-13E7-4DBB-B126-213605C13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278" y="1327088"/>
              <a:ext cx="670548" cy="670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55577F91-6BA3-49C5-AB6A-5350A2CF0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74" y="2156478"/>
            <a:ext cx="854839" cy="85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BFE1353-BD4A-4F58-AFF5-01661F712E89}"/>
              </a:ext>
            </a:extLst>
          </p:cNvPr>
          <p:cNvGrpSpPr/>
          <p:nvPr/>
        </p:nvGrpSpPr>
        <p:grpSpPr>
          <a:xfrm>
            <a:off x="2511763" y="2156478"/>
            <a:ext cx="828000" cy="828000"/>
            <a:chOff x="3401057" y="2138963"/>
            <a:chExt cx="828000" cy="828000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5FD45B2-7E1C-4EF9-B520-C7590D1A68DF}"/>
                </a:ext>
              </a:extLst>
            </p:cNvPr>
            <p:cNvSpPr/>
            <p:nvPr/>
          </p:nvSpPr>
          <p:spPr>
            <a:xfrm>
              <a:off x="3401057" y="2138963"/>
              <a:ext cx="828000" cy="828000"/>
            </a:xfrm>
            <a:prstGeom prst="ellipse">
              <a:avLst/>
            </a:prstGeom>
            <a:solidFill>
              <a:srgbClr val="AAD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40" name="Picture 16" descr="JSON Web Tokens - jwt.io Logo PNG Vector (SVG) Free Download">
              <a:extLst>
                <a:ext uri="{FF2B5EF4-FFF2-40B4-BE49-F238E27FC236}">
                  <a16:creationId xmlns:a16="http://schemas.microsoft.com/office/drawing/2014/main" id="{326CA554-5CD7-4FD4-8BDF-E8D1AB98D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998" y="2235970"/>
              <a:ext cx="670548" cy="670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F4B80155-0172-4058-9C1A-DC4A2BBCF403}"/>
              </a:ext>
            </a:extLst>
          </p:cNvPr>
          <p:cNvGrpSpPr/>
          <p:nvPr/>
        </p:nvGrpSpPr>
        <p:grpSpPr>
          <a:xfrm>
            <a:off x="1615278" y="-3323320"/>
            <a:ext cx="828000" cy="828000"/>
            <a:chOff x="1615278" y="1255842"/>
            <a:chExt cx="828000" cy="828000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83A4904-9183-4A19-864A-CEC675DA728C}"/>
                </a:ext>
              </a:extLst>
            </p:cNvPr>
            <p:cNvSpPr/>
            <p:nvPr/>
          </p:nvSpPr>
          <p:spPr>
            <a:xfrm>
              <a:off x="1615278" y="1255842"/>
              <a:ext cx="828000" cy="828000"/>
            </a:xfrm>
            <a:prstGeom prst="ellipse">
              <a:avLst/>
            </a:prstGeom>
            <a:solidFill>
              <a:srgbClr val="7580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3" name="Picture 4" descr="React png | PNGWing">
              <a:extLst>
                <a:ext uri="{FF2B5EF4-FFF2-40B4-BE49-F238E27FC236}">
                  <a16:creationId xmlns:a16="http://schemas.microsoft.com/office/drawing/2014/main" id="{E4C73C39-6B4D-4FD8-94C6-5EA5EF079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6944" b="90556" l="3056" r="93889">
                          <a14:foregroundMark x1="53611" y1="50556" x2="53611" y2="50556"/>
                          <a14:foregroundMark x1="7222" y1="45000" x2="7222" y2="45000"/>
                          <a14:foregroundMark x1="31111" y1="90278" x2="31111" y2="90278"/>
                          <a14:foregroundMark x1="93889" y1="50556" x2="93889" y2="50556"/>
                          <a14:foregroundMark x1="31111" y1="9167" x2="31111" y2="9167"/>
                          <a14:foregroundMark x1="69167" y1="8611" x2="69167" y2="8611"/>
                          <a14:foregroundMark x1="70278" y1="90556" x2="70278" y2="90556"/>
                          <a14:foregroundMark x1="3611" y1="49167" x2="3611" y2="49167"/>
                          <a14:foregroundMark x1="69167" y1="8611" x2="69167" y2="8611"/>
                          <a14:foregroundMark x1="69167" y1="8611" x2="69167" y2="8611"/>
                          <a14:foregroundMark x1="69444" y1="8333" x2="69444" y2="8333"/>
                          <a14:foregroundMark x1="69167" y1="8333" x2="69167" y2="8333"/>
                          <a14:foregroundMark x1="69722" y1="8333" x2="69722" y2="8333"/>
                          <a14:foregroundMark x1="69444" y1="8333" x2="69444" y2="8333"/>
                          <a14:foregroundMark x1="69444" y1="8333" x2="69444" y2="8333"/>
                          <a14:foregroundMark x1="69444" y1="8333" x2="69444" y2="8333"/>
                          <a14:foregroundMark x1="69167" y1="8056" x2="69167" y2="8056"/>
                          <a14:foregroundMark x1="69167" y1="8056" x2="69167" y2="8056"/>
                          <a14:foregroundMark x1="69167" y1="7778" x2="69167" y2="7778"/>
                          <a14:foregroundMark x1="69167" y1="8611" x2="69167" y2="8611"/>
                          <a14:foregroundMark x1="69444" y1="6944" x2="69444" y2="6944"/>
                          <a14:backgroundMark x1="69444" y1="8056" x2="69444" y2="8056"/>
                          <a14:backgroundMark x1="69444" y1="7500" x2="69444" y2="7500"/>
                          <a14:backgroundMark x1="69444" y1="6667" x2="69444" y2="6667"/>
                          <a14:backgroundMark x1="69722" y1="8056" x2="69722" y2="80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785" y="1350951"/>
              <a:ext cx="634609" cy="634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AutoShape 10" descr="Redux Vector Logo - Download Free SVG Icon | Worldvectorlogo">
            <a:extLst>
              <a:ext uri="{FF2B5EF4-FFF2-40B4-BE49-F238E27FC236}">
                <a16:creationId xmlns:a16="http://schemas.microsoft.com/office/drawing/2014/main" id="{4C7BA00B-CA0C-4263-9549-0875E370E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3363" y="1493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E1AD59D1-D5F9-4A49-A788-C9B12E97A145}"/>
              </a:ext>
            </a:extLst>
          </p:cNvPr>
          <p:cNvGrpSpPr/>
          <p:nvPr/>
        </p:nvGrpSpPr>
        <p:grpSpPr>
          <a:xfrm>
            <a:off x="2505226" y="-1579042"/>
            <a:ext cx="828000" cy="828000"/>
            <a:chOff x="2505226" y="1255842"/>
            <a:chExt cx="828000" cy="828000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CAEDBD3E-265A-4ED5-AA53-A9AF1BA6599E}"/>
                </a:ext>
              </a:extLst>
            </p:cNvPr>
            <p:cNvSpPr/>
            <p:nvPr/>
          </p:nvSpPr>
          <p:spPr>
            <a:xfrm>
              <a:off x="2505226" y="125584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47" name="Picture 16" descr="Redux Logo PNG images, SVG - Free PNG and Icon Logos">
              <a:extLst>
                <a:ext uri="{FF2B5EF4-FFF2-40B4-BE49-F238E27FC236}">
                  <a16:creationId xmlns:a16="http://schemas.microsoft.com/office/drawing/2014/main" id="{5E22C9B6-DDE4-42B0-99FC-B8EE4E462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158" b="96842" l="3500" r="96500">
                          <a14:foregroundMark x1="33500" y1="8947" x2="33500" y2="8947"/>
                          <a14:foregroundMark x1="33500" y1="8947" x2="33500" y2="8947"/>
                          <a14:foregroundMark x1="33500" y1="73158" x2="33500" y2="73158"/>
                          <a14:foregroundMark x1="28000" y1="61053" x2="28000" y2="61053"/>
                          <a14:foregroundMark x1="46000" y1="3158" x2="46000" y2="3158"/>
                          <a14:foregroundMark x1="43500" y1="40000" x2="43500" y2="40000"/>
                          <a14:foregroundMark x1="69000" y1="65263" x2="69000" y2="65263"/>
                          <a14:foregroundMark x1="96500" y1="75263" x2="96500" y2="75263"/>
                          <a14:foregroundMark x1="38000" y1="92632" x2="38000" y2="92632"/>
                          <a14:foregroundMark x1="75500" y1="97368" x2="75500" y2="97368"/>
                          <a14:foregroundMark x1="3500" y1="70526" x2="3500" y2="705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359" y="1374218"/>
              <a:ext cx="544503" cy="51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AutoShape 18" descr="GSAP – greensock Vector Logo - Download Free SVG Icon | Worldvectorlogo">
            <a:extLst>
              <a:ext uri="{FF2B5EF4-FFF2-40B4-BE49-F238E27FC236}">
                <a16:creationId xmlns:a16="http://schemas.microsoft.com/office/drawing/2014/main" id="{A16A4A4B-4F9B-4DFF-901E-A39AF63195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25763" y="1646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9" name="Picture 34" descr="Sass Logo PNG Image | Transparent PNG Free Download on SeekPNG">
            <a:extLst>
              <a:ext uri="{FF2B5EF4-FFF2-40B4-BE49-F238E27FC236}">
                <a16:creationId xmlns:a16="http://schemas.microsoft.com/office/drawing/2014/main" id="{B5775A54-00C7-4280-BC4D-B5B434599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889" b="90940" l="10000" r="90000">
                        <a14:foregroundMark x1="67195" y1="29915" x2="67195" y2="29915"/>
                        <a14:foregroundMark x1="49756" y1="8889" x2="49756" y2="8889"/>
                        <a14:foregroundMark x1="45854" y1="33504" x2="45854" y2="33504"/>
                        <a14:foregroundMark x1="38293" y1="65299" x2="38293" y2="65299"/>
                        <a14:foregroundMark x1="46220" y1="57607" x2="46220" y2="57607"/>
                        <a14:foregroundMark x1="58780" y1="58462" x2="58780" y2="58462"/>
                        <a14:foregroundMark x1="46463" y1="69915" x2="65854" y2="51966"/>
                        <a14:foregroundMark x1="65854" y1="51966" x2="65854" y2="51966"/>
                        <a14:foregroundMark x1="60122" y1="52308" x2="28415" y2="67521"/>
                        <a14:foregroundMark x1="42561" y1="70598" x2="37073" y2="50769"/>
                        <a14:foregroundMark x1="37073" y1="50769" x2="35000" y2="19316"/>
                        <a14:foregroundMark x1="35000" y1="19316" x2="36585" y2="15385"/>
                        <a14:foregroundMark x1="40488" y1="20855" x2="39878" y2="66325"/>
                        <a14:foregroundMark x1="39878" y1="66325" x2="41829" y2="67521"/>
                        <a14:foregroundMark x1="52439" y1="36239" x2="36585" y2="34701"/>
                        <a14:foregroundMark x1="36585" y1="34701" x2="27195" y2="57094"/>
                        <a14:foregroundMark x1="27195" y1="57094" x2="49878" y2="44274"/>
                        <a14:foregroundMark x1="49878" y1="44274" x2="40976" y2="49231"/>
                        <a14:foregroundMark x1="40976" y1="49231" x2="48780" y2="34872"/>
                        <a14:foregroundMark x1="48780" y1="34872" x2="50366" y2="51282"/>
                        <a14:foregroundMark x1="50366" y1="51282" x2="73293" y2="52650"/>
                        <a14:foregroundMark x1="73293" y1="52650" x2="55000" y2="34188"/>
                        <a14:foregroundMark x1="55000" y1="34188" x2="41341" y2="36410"/>
                        <a14:foregroundMark x1="41341" y1="36410" x2="33659" y2="44103"/>
                        <a14:foregroundMark x1="48902" y1="47350" x2="52195" y2="41197"/>
                        <a14:foregroundMark x1="49146" y1="51795" x2="45122" y2="57265"/>
                        <a14:foregroundMark x1="65610" y1="56410" x2="68902" y2="60342"/>
                        <a14:foregroundMark x1="49390" y1="90940" x2="49390" y2="90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04" t="6154" r="18885" b="5514"/>
          <a:stretch/>
        </p:blipFill>
        <p:spPr bwMode="auto">
          <a:xfrm>
            <a:off x="-1355141" y="1252155"/>
            <a:ext cx="842400" cy="86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09A54C-6CE6-4812-ABFD-D87ABCD8C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500" y="1252155"/>
            <a:ext cx="846010" cy="84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84EA00-3A3D-4D77-9A85-72EE060BB1E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3945" y="2114856"/>
            <a:ext cx="900000" cy="900000"/>
          </a:xfrm>
          <a:prstGeom prst="rect">
            <a:avLst/>
          </a:prstGeom>
        </p:spPr>
      </p:pic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9C521B5F-773C-4BC4-A73F-AEC7D69FF093}"/>
              </a:ext>
            </a:extLst>
          </p:cNvPr>
          <p:cNvGrpSpPr/>
          <p:nvPr/>
        </p:nvGrpSpPr>
        <p:grpSpPr>
          <a:xfrm>
            <a:off x="3407552" y="-936157"/>
            <a:ext cx="828000" cy="828000"/>
            <a:chOff x="4336439" y="1242961"/>
            <a:chExt cx="828000" cy="828000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4908D2C6-080E-4903-8AC8-F3B7105330BF}"/>
                </a:ext>
              </a:extLst>
            </p:cNvPr>
            <p:cNvSpPr/>
            <p:nvPr/>
          </p:nvSpPr>
          <p:spPr>
            <a:xfrm>
              <a:off x="4336439" y="1242961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7" name="Picture 4" descr="React Router Assets and Branding Guidelines">
              <a:extLst>
                <a:ext uri="{FF2B5EF4-FFF2-40B4-BE49-F238E27FC236}">
                  <a16:creationId xmlns:a16="http://schemas.microsoft.com/office/drawing/2014/main" id="{DFFF3FA7-E125-4C87-90F9-4A602DC0F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045" y="1458809"/>
              <a:ext cx="541810" cy="35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Swagger&quot; Icon - Download for free – Iconduck">
            <a:extLst>
              <a:ext uri="{FF2B5EF4-FFF2-40B4-BE49-F238E27FC236}">
                <a16:creationId xmlns:a16="http://schemas.microsoft.com/office/drawing/2014/main" id="{624A9B91-AA9E-ADC9-6740-04DFFE232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983" y="2163937"/>
            <a:ext cx="822676" cy="82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act Query Logo PNG Vector (SVG) Free Download">
            <a:extLst>
              <a:ext uri="{FF2B5EF4-FFF2-40B4-BE49-F238E27FC236}">
                <a16:creationId xmlns:a16="http://schemas.microsoft.com/office/drawing/2014/main" id="{D89DC105-AAC0-9A29-1A9B-EA05379CA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542" y="4018323"/>
            <a:ext cx="828001" cy="7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formik&quot; Icon - Download for free – Iconduck">
            <a:extLst>
              <a:ext uri="{FF2B5EF4-FFF2-40B4-BE49-F238E27FC236}">
                <a16:creationId xmlns:a16="http://schemas.microsoft.com/office/drawing/2014/main" id="{2E8E40A7-A930-B4ED-34AA-E324AA55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73" y="6668639"/>
            <a:ext cx="801750" cy="801750"/>
          </a:xfrm>
          <a:custGeom>
            <a:avLst/>
            <a:gdLst>
              <a:gd name="connsiteX0" fmla="*/ 454850 w 909699"/>
              <a:gd name="connsiteY0" fmla="*/ 0 h 909699"/>
              <a:gd name="connsiteX1" fmla="*/ 900459 w 909699"/>
              <a:gd name="connsiteY1" fmla="*/ 363182 h 909699"/>
              <a:gd name="connsiteX2" fmla="*/ 909699 w 909699"/>
              <a:gd name="connsiteY2" fmla="*/ 454840 h 909699"/>
              <a:gd name="connsiteX3" fmla="*/ 909699 w 909699"/>
              <a:gd name="connsiteY3" fmla="*/ 454860 h 909699"/>
              <a:gd name="connsiteX4" fmla="*/ 900459 w 909699"/>
              <a:gd name="connsiteY4" fmla="*/ 546518 h 909699"/>
              <a:gd name="connsiteX5" fmla="*/ 546518 w 909699"/>
              <a:gd name="connsiteY5" fmla="*/ 900459 h 909699"/>
              <a:gd name="connsiteX6" fmla="*/ 454860 w 909699"/>
              <a:gd name="connsiteY6" fmla="*/ 909699 h 909699"/>
              <a:gd name="connsiteX7" fmla="*/ 454840 w 909699"/>
              <a:gd name="connsiteY7" fmla="*/ 909699 h 909699"/>
              <a:gd name="connsiteX8" fmla="*/ 363182 w 909699"/>
              <a:gd name="connsiteY8" fmla="*/ 900459 h 909699"/>
              <a:gd name="connsiteX9" fmla="*/ 0 w 909699"/>
              <a:gd name="connsiteY9" fmla="*/ 454850 h 909699"/>
              <a:gd name="connsiteX10" fmla="*/ 454850 w 909699"/>
              <a:gd name="connsiteY10" fmla="*/ 0 h 90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9699" h="909699">
                <a:moveTo>
                  <a:pt x="454850" y="0"/>
                </a:moveTo>
                <a:cubicBezTo>
                  <a:pt x="674656" y="0"/>
                  <a:pt x="858046" y="155914"/>
                  <a:pt x="900459" y="363182"/>
                </a:cubicBezTo>
                <a:lnTo>
                  <a:pt x="909699" y="454840"/>
                </a:lnTo>
                <a:lnTo>
                  <a:pt x="909699" y="454860"/>
                </a:lnTo>
                <a:lnTo>
                  <a:pt x="900459" y="546518"/>
                </a:lnTo>
                <a:cubicBezTo>
                  <a:pt x="864105" y="724176"/>
                  <a:pt x="724176" y="864105"/>
                  <a:pt x="546518" y="900459"/>
                </a:cubicBezTo>
                <a:lnTo>
                  <a:pt x="454860" y="909699"/>
                </a:lnTo>
                <a:lnTo>
                  <a:pt x="454840" y="909699"/>
                </a:lnTo>
                <a:lnTo>
                  <a:pt x="363182" y="900459"/>
                </a:lnTo>
                <a:cubicBezTo>
                  <a:pt x="155914" y="858046"/>
                  <a:pt x="0" y="674656"/>
                  <a:pt x="0" y="454850"/>
                </a:cubicBezTo>
                <a:cubicBezTo>
                  <a:pt x="0" y="203643"/>
                  <a:pt x="203643" y="0"/>
                  <a:pt x="45485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223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 descr="preencoded.png">
            <a:extLst>
              <a:ext uri="{FF2B5EF4-FFF2-40B4-BE49-F238E27FC236}">
                <a16:creationId xmlns:a16="http://schemas.microsoft.com/office/drawing/2014/main" id="{99707440-49B4-47DD-830A-121E1F72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86" y="939003"/>
            <a:ext cx="5852160" cy="2376708"/>
          </a:xfrm>
          <a:prstGeom prst="rect">
            <a:avLst/>
          </a:prstGeom>
        </p:spPr>
      </p:pic>
      <p:sp>
        <p:nvSpPr>
          <p:cNvPr id="20" name="Object 1">
            <a:extLst>
              <a:ext uri="{FF2B5EF4-FFF2-40B4-BE49-F238E27FC236}">
                <a16:creationId xmlns:a16="http://schemas.microsoft.com/office/drawing/2014/main" id="{413F8D1D-EFAB-4628-8369-227DE99853E5}"/>
              </a:ext>
            </a:extLst>
          </p:cNvPr>
          <p:cNvSpPr/>
          <p:nvPr/>
        </p:nvSpPr>
        <p:spPr>
          <a:xfrm>
            <a:off x="363273" y="285403"/>
            <a:ext cx="5127955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2100" b="1" kern="0" spc="0" dirty="0">
                <a:solidFill>
                  <a:srgbClr val="22252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Выбор средств разработки – </a:t>
            </a:r>
            <a:r>
              <a:rPr lang="en-US" sz="2100" b="1" kern="0" dirty="0">
                <a:solidFill>
                  <a:srgbClr val="22252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Frontend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0C9B855-10AD-467B-B650-1B90C2236391}"/>
              </a:ext>
            </a:extLst>
          </p:cNvPr>
          <p:cNvGrpSpPr/>
          <p:nvPr/>
        </p:nvGrpSpPr>
        <p:grpSpPr>
          <a:xfrm>
            <a:off x="4312595" y="1272404"/>
            <a:ext cx="828000" cy="828000"/>
            <a:chOff x="3407552" y="1252155"/>
            <a:chExt cx="828000" cy="828000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BDC54158-6AF4-48D2-A5DD-A38631F0F361}"/>
                </a:ext>
              </a:extLst>
            </p:cNvPr>
            <p:cNvSpPr/>
            <p:nvPr/>
          </p:nvSpPr>
          <p:spPr>
            <a:xfrm>
              <a:off x="3407552" y="1252155"/>
              <a:ext cx="828000" cy="82800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4" name="Picture 10" descr="Разбираемся с Node. Установка Node.js">
              <a:extLst>
                <a:ext uri="{FF2B5EF4-FFF2-40B4-BE49-F238E27FC236}">
                  <a16:creationId xmlns:a16="http://schemas.microsoft.com/office/drawing/2014/main" id="{19F703DC-13E7-4DBB-B126-213605C13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278" y="1326014"/>
              <a:ext cx="670548" cy="670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55577F91-6BA3-49C5-AB6A-5350A2CF0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36" y="2166991"/>
            <a:ext cx="854839" cy="85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0164E3C-1D15-45AE-BBD3-341560FC45BC}"/>
              </a:ext>
            </a:extLst>
          </p:cNvPr>
          <p:cNvGrpSpPr/>
          <p:nvPr/>
        </p:nvGrpSpPr>
        <p:grpSpPr>
          <a:xfrm>
            <a:off x="2056092" y="2175844"/>
            <a:ext cx="828000" cy="828000"/>
            <a:chOff x="2505994" y="2169898"/>
            <a:chExt cx="828000" cy="828000"/>
          </a:xfrm>
        </p:grpSpPr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3E155FAE-A057-4505-9CA4-80B2D3227FE8}"/>
                </a:ext>
              </a:extLst>
            </p:cNvPr>
            <p:cNvSpPr/>
            <p:nvPr/>
          </p:nvSpPr>
          <p:spPr>
            <a:xfrm>
              <a:off x="2505994" y="2169898"/>
              <a:ext cx="828000" cy="828000"/>
            </a:xfrm>
            <a:prstGeom prst="ellipse">
              <a:avLst/>
            </a:prstGeom>
            <a:solidFill>
              <a:srgbClr val="B7B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8" name="Picture 14" descr="Press Kit | WebRTC">
              <a:extLst>
                <a:ext uri="{FF2B5EF4-FFF2-40B4-BE49-F238E27FC236}">
                  <a16:creationId xmlns:a16="http://schemas.microsoft.com/office/drawing/2014/main" id="{2100BF71-C58B-4025-92C1-2FB47347D7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53"/>
            <a:stretch/>
          </p:blipFill>
          <p:spPr bwMode="auto">
            <a:xfrm>
              <a:off x="2639126" y="2291867"/>
              <a:ext cx="561736" cy="53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E9DD1CD-6902-4B86-B67A-A2F8EF6B128A}"/>
              </a:ext>
            </a:extLst>
          </p:cNvPr>
          <p:cNvGrpSpPr/>
          <p:nvPr/>
        </p:nvGrpSpPr>
        <p:grpSpPr>
          <a:xfrm>
            <a:off x="1615278" y="1255842"/>
            <a:ext cx="828000" cy="828000"/>
            <a:chOff x="1615278" y="1255842"/>
            <a:chExt cx="828000" cy="828000"/>
          </a:xfrm>
        </p:grpSpPr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2E5DE31F-6A8F-4F7F-8FBE-B6CE2F8ED7B1}"/>
                </a:ext>
              </a:extLst>
            </p:cNvPr>
            <p:cNvSpPr/>
            <p:nvPr/>
          </p:nvSpPr>
          <p:spPr>
            <a:xfrm>
              <a:off x="1615278" y="1255842"/>
              <a:ext cx="828000" cy="828000"/>
            </a:xfrm>
            <a:prstGeom prst="ellipse">
              <a:avLst/>
            </a:prstGeom>
            <a:solidFill>
              <a:srgbClr val="7580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172" name="Picture 4" descr="React png | PNGWing">
              <a:extLst>
                <a:ext uri="{FF2B5EF4-FFF2-40B4-BE49-F238E27FC236}">
                  <a16:creationId xmlns:a16="http://schemas.microsoft.com/office/drawing/2014/main" id="{C0BB84D3-578A-42AB-8ED6-DD90609C76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944" b="90556" l="3056" r="93889">
                          <a14:foregroundMark x1="53611" y1="50556" x2="53611" y2="50556"/>
                          <a14:foregroundMark x1="7222" y1="45000" x2="7222" y2="45000"/>
                          <a14:foregroundMark x1="31111" y1="90278" x2="31111" y2="90278"/>
                          <a14:foregroundMark x1="93889" y1="50556" x2="93889" y2="50556"/>
                          <a14:foregroundMark x1="31111" y1="9167" x2="31111" y2="9167"/>
                          <a14:foregroundMark x1="69167" y1="8611" x2="69167" y2="8611"/>
                          <a14:foregroundMark x1="70278" y1="90556" x2="70278" y2="90556"/>
                          <a14:foregroundMark x1="3611" y1="49167" x2="3611" y2="49167"/>
                          <a14:foregroundMark x1="69167" y1="8611" x2="69167" y2="8611"/>
                          <a14:foregroundMark x1="69167" y1="8611" x2="69167" y2="8611"/>
                          <a14:foregroundMark x1="69444" y1="8333" x2="69444" y2="8333"/>
                          <a14:foregroundMark x1="69167" y1="8333" x2="69167" y2="8333"/>
                          <a14:foregroundMark x1="69722" y1="8333" x2="69722" y2="8333"/>
                          <a14:foregroundMark x1="69444" y1="8333" x2="69444" y2="8333"/>
                          <a14:foregroundMark x1="69444" y1="8333" x2="69444" y2="8333"/>
                          <a14:foregroundMark x1="69444" y1="8333" x2="69444" y2="8333"/>
                          <a14:foregroundMark x1="69167" y1="8056" x2="69167" y2="8056"/>
                          <a14:foregroundMark x1="69167" y1="8056" x2="69167" y2="8056"/>
                          <a14:foregroundMark x1="69167" y1="7778" x2="69167" y2="7778"/>
                          <a14:foregroundMark x1="69167" y1="8611" x2="69167" y2="8611"/>
                          <a14:foregroundMark x1="69444" y1="6944" x2="69444" y2="6944"/>
                          <a14:backgroundMark x1="69444" y1="8056" x2="69444" y2="8056"/>
                          <a14:backgroundMark x1="69444" y1="7500" x2="69444" y2="7500"/>
                          <a14:backgroundMark x1="69444" y1="6667" x2="69444" y2="6667"/>
                          <a14:backgroundMark x1="69722" y1="8056" x2="69722" y2="80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785" y="1350951"/>
              <a:ext cx="634609" cy="634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AutoShape 10" descr="Redux Vector Logo - Download Free SVG Icon | Worldvectorlogo">
            <a:extLst>
              <a:ext uri="{FF2B5EF4-FFF2-40B4-BE49-F238E27FC236}">
                <a16:creationId xmlns:a16="http://schemas.microsoft.com/office/drawing/2014/main" id="{0BD4C4E5-6386-4E56-81A4-0A49645A1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3363" y="1493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F259236-8364-4A3D-9032-46077498DFD5}"/>
              </a:ext>
            </a:extLst>
          </p:cNvPr>
          <p:cNvGrpSpPr/>
          <p:nvPr/>
        </p:nvGrpSpPr>
        <p:grpSpPr>
          <a:xfrm>
            <a:off x="2505226" y="1255842"/>
            <a:ext cx="828000" cy="828000"/>
            <a:chOff x="2505226" y="1255842"/>
            <a:chExt cx="828000" cy="828000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D4240A95-F76A-420D-91DF-352F10D1C5B1}"/>
                </a:ext>
              </a:extLst>
            </p:cNvPr>
            <p:cNvSpPr/>
            <p:nvPr/>
          </p:nvSpPr>
          <p:spPr>
            <a:xfrm>
              <a:off x="2505226" y="125584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184" name="Picture 16" descr="Redux Logo PNG images, SVG - Free PNG and Icon Logos">
              <a:extLst>
                <a:ext uri="{FF2B5EF4-FFF2-40B4-BE49-F238E27FC236}">
                  <a16:creationId xmlns:a16="http://schemas.microsoft.com/office/drawing/2014/main" id="{ACB4CDA9-35E6-494E-87DD-8D9029AC7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158" b="96842" l="3500" r="96500">
                          <a14:foregroundMark x1="33500" y1="8947" x2="33500" y2="8947"/>
                          <a14:foregroundMark x1="33500" y1="8947" x2="33500" y2="8947"/>
                          <a14:foregroundMark x1="33500" y1="73158" x2="33500" y2="73158"/>
                          <a14:foregroundMark x1="28000" y1="61053" x2="28000" y2="61053"/>
                          <a14:foregroundMark x1="46000" y1="3158" x2="46000" y2="3158"/>
                          <a14:foregroundMark x1="43500" y1="40000" x2="43500" y2="40000"/>
                          <a14:foregroundMark x1="69000" y1="65263" x2="69000" y2="65263"/>
                          <a14:foregroundMark x1="96500" y1="75263" x2="96500" y2="75263"/>
                          <a14:foregroundMark x1="38000" y1="92632" x2="38000" y2="92632"/>
                          <a14:foregroundMark x1="75500" y1="97368" x2="75500" y2="97368"/>
                          <a14:foregroundMark x1="3500" y1="70526" x2="3500" y2="705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359" y="1374218"/>
              <a:ext cx="544503" cy="51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AutoShape 18" descr="GSAP – greensock Vector Logo - Download Free SVG Icon | Worldvectorlogo">
            <a:extLst>
              <a:ext uri="{FF2B5EF4-FFF2-40B4-BE49-F238E27FC236}">
                <a16:creationId xmlns:a16="http://schemas.microsoft.com/office/drawing/2014/main" id="{06644D06-235E-4D9A-9FDC-C13C6448D2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25763" y="1646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202" name="Picture 34" descr="Sass Logo PNG Image | Transparent PNG Free Download on SeekPNG">
            <a:extLst>
              <a:ext uri="{FF2B5EF4-FFF2-40B4-BE49-F238E27FC236}">
                <a16:creationId xmlns:a16="http://schemas.microsoft.com/office/drawing/2014/main" id="{2A22A546-5DCC-48C1-BAB2-0FE05F58C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889" b="90940" l="10000" r="90000">
                        <a14:foregroundMark x1="67195" y1="29915" x2="67195" y2="29915"/>
                        <a14:foregroundMark x1="49756" y1="8889" x2="49756" y2="8889"/>
                        <a14:foregroundMark x1="45854" y1="33504" x2="45854" y2="33504"/>
                        <a14:foregroundMark x1="38293" y1="65299" x2="38293" y2="65299"/>
                        <a14:foregroundMark x1="46220" y1="57607" x2="46220" y2="57607"/>
                        <a14:foregroundMark x1="58780" y1="58462" x2="58780" y2="58462"/>
                        <a14:foregroundMark x1="46463" y1="69915" x2="65854" y2="51966"/>
                        <a14:foregroundMark x1="65854" y1="51966" x2="65854" y2="51966"/>
                        <a14:foregroundMark x1="60122" y1="52308" x2="28415" y2="67521"/>
                        <a14:foregroundMark x1="42561" y1="70598" x2="37073" y2="50769"/>
                        <a14:foregroundMark x1="37073" y1="50769" x2="35000" y2="19316"/>
                        <a14:foregroundMark x1="35000" y1="19316" x2="36585" y2="15385"/>
                        <a14:foregroundMark x1="40488" y1="20855" x2="39878" y2="66325"/>
                        <a14:foregroundMark x1="39878" y1="66325" x2="41829" y2="67521"/>
                        <a14:foregroundMark x1="52439" y1="36239" x2="36585" y2="34701"/>
                        <a14:foregroundMark x1="36585" y1="34701" x2="27195" y2="57094"/>
                        <a14:foregroundMark x1="27195" y1="57094" x2="49878" y2="44274"/>
                        <a14:foregroundMark x1="49878" y1="44274" x2="40976" y2="49231"/>
                        <a14:foregroundMark x1="40976" y1="49231" x2="48780" y2="34872"/>
                        <a14:foregroundMark x1="48780" y1="34872" x2="50366" y2="51282"/>
                        <a14:foregroundMark x1="50366" y1="51282" x2="73293" y2="52650"/>
                        <a14:foregroundMark x1="73293" y1="52650" x2="55000" y2="34188"/>
                        <a14:foregroundMark x1="55000" y1="34188" x2="41341" y2="36410"/>
                        <a14:foregroundMark x1="41341" y1="36410" x2="33659" y2="44103"/>
                        <a14:foregroundMark x1="48902" y1="47350" x2="52195" y2="41197"/>
                        <a14:foregroundMark x1="49146" y1="51795" x2="45122" y2="57265"/>
                        <a14:foregroundMark x1="65610" y1="56410" x2="68902" y2="60342"/>
                        <a14:foregroundMark x1="49390" y1="90940" x2="49390" y2="90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04" t="6154" r="18885" b="5514"/>
          <a:stretch/>
        </p:blipFill>
        <p:spPr bwMode="auto">
          <a:xfrm>
            <a:off x="710930" y="1252155"/>
            <a:ext cx="842400" cy="86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7DAD7456-B7B9-4421-87D6-C6FF3C474153}"/>
              </a:ext>
            </a:extLst>
          </p:cNvPr>
          <p:cNvGrpSpPr/>
          <p:nvPr/>
        </p:nvGrpSpPr>
        <p:grpSpPr>
          <a:xfrm rot="10800000">
            <a:off x="-1561685" y="1247289"/>
            <a:ext cx="836785" cy="828000"/>
            <a:chOff x="1615278" y="1255842"/>
            <a:chExt cx="836785" cy="828000"/>
          </a:xfrm>
        </p:grpSpPr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E937F232-0E74-49C0-820D-F8B67CDCD149}"/>
                </a:ext>
              </a:extLst>
            </p:cNvPr>
            <p:cNvSpPr/>
            <p:nvPr/>
          </p:nvSpPr>
          <p:spPr>
            <a:xfrm>
              <a:off x="1615278" y="1255842"/>
              <a:ext cx="828000" cy="828000"/>
            </a:xfrm>
            <a:prstGeom prst="ellipse">
              <a:avLst/>
            </a:prstGeom>
            <a:solidFill>
              <a:srgbClr val="7580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8" name="Picture 2" descr="Mongo DB PNG Transparent Images - PNG All">
              <a:extLst>
                <a:ext uri="{FF2B5EF4-FFF2-40B4-BE49-F238E27FC236}">
                  <a16:creationId xmlns:a16="http://schemas.microsoft.com/office/drawing/2014/main" id="{992B69C3-2AE4-46AC-BCC1-9BC7F863CD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99" b="7968"/>
            <a:stretch/>
          </p:blipFill>
          <p:spPr bwMode="auto">
            <a:xfrm>
              <a:off x="1620520" y="1310964"/>
              <a:ext cx="831543" cy="670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2B0710A3-290A-4E8E-A0B0-7E5D21D4F9A7}"/>
              </a:ext>
            </a:extLst>
          </p:cNvPr>
          <p:cNvGrpSpPr/>
          <p:nvPr/>
        </p:nvGrpSpPr>
        <p:grpSpPr>
          <a:xfrm rot="10800000">
            <a:off x="2515247" y="-1784308"/>
            <a:ext cx="828000" cy="828000"/>
            <a:chOff x="2505226" y="1255842"/>
            <a:chExt cx="828000" cy="828000"/>
          </a:xfrm>
        </p:grpSpPr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48D64F91-4B29-4A60-983B-C49CD76B515C}"/>
                </a:ext>
              </a:extLst>
            </p:cNvPr>
            <p:cNvSpPr/>
            <p:nvPr/>
          </p:nvSpPr>
          <p:spPr>
            <a:xfrm>
              <a:off x="2505226" y="1255842"/>
              <a:ext cx="828000" cy="828000"/>
            </a:xfrm>
            <a:prstGeom prst="ellipse">
              <a:avLst/>
            </a:prstGeom>
            <a:solidFill>
              <a:srgbClr val="9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1" name="Picture 6" descr="mongoose · GitHub Topics · GitHub">
              <a:extLst>
                <a:ext uri="{FF2B5EF4-FFF2-40B4-BE49-F238E27FC236}">
                  <a16:creationId xmlns:a16="http://schemas.microsoft.com/office/drawing/2014/main" id="{9376A737-075F-47A3-A55F-9C562A40E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4425" y="1345509"/>
              <a:ext cx="702673" cy="702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EF3F5FAE-F1BC-4949-870D-0B3966A697BC}"/>
              </a:ext>
            </a:extLst>
          </p:cNvPr>
          <p:cNvGrpSpPr/>
          <p:nvPr/>
        </p:nvGrpSpPr>
        <p:grpSpPr>
          <a:xfrm rot="10800000">
            <a:off x="3411078" y="3928730"/>
            <a:ext cx="828000" cy="828000"/>
            <a:chOff x="3401057" y="2138963"/>
            <a:chExt cx="828000" cy="828000"/>
          </a:xfrm>
        </p:grpSpPr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45FCBBFA-3EC8-43AF-877A-FC0AD51A5382}"/>
                </a:ext>
              </a:extLst>
            </p:cNvPr>
            <p:cNvSpPr/>
            <p:nvPr/>
          </p:nvSpPr>
          <p:spPr>
            <a:xfrm>
              <a:off x="3401057" y="2138963"/>
              <a:ext cx="828000" cy="828000"/>
            </a:xfrm>
            <a:prstGeom prst="ellipse">
              <a:avLst/>
            </a:prstGeom>
            <a:solidFill>
              <a:srgbClr val="AAD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1" name="Picture 16" descr="JSON Web Tokens - jwt.io Logo PNG Vector (SVG) Free Download">
              <a:extLst>
                <a:ext uri="{FF2B5EF4-FFF2-40B4-BE49-F238E27FC236}">
                  <a16:creationId xmlns:a16="http://schemas.microsoft.com/office/drawing/2014/main" id="{0C406552-D656-44A8-ABB7-DAB9CAB39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998" y="2235970"/>
              <a:ext cx="670548" cy="670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9D7A06C-DD4F-4EDB-B3AD-D060A97798DD}"/>
              </a:ext>
            </a:extLst>
          </p:cNvPr>
          <p:cNvGrpSpPr/>
          <p:nvPr/>
        </p:nvGrpSpPr>
        <p:grpSpPr>
          <a:xfrm>
            <a:off x="3407552" y="1277553"/>
            <a:ext cx="828000" cy="828000"/>
            <a:chOff x="4336439" y="1242961"/>
            <a:chExt cx="828000" cy="828000"/>
          </a:xfrm>
        </p:grpSpPr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4B325250-A770-4A76-B2D9-EFF1BE9F2C3F}"/>
                </a:ext>
              </a:extLst>
            </p:cNvPr>
            <p:cNvSpPr/>
            <p:nvPr/>
          </p:nvSpPr>
          <p:spPr>
            <a:xfrm>
              <a:off x="4336439" y="1242961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8" name="Picture 4" descr="React Router Assets and Branding Guidelines">
              <a:extLst>
                <a:ext uri="{FF2B5EF4-FFF2-40B4-BE49-F238E27FC236}">
                  <a16:creationId xmlns:a16="http://schemas.microsoft.com/office/drawing/2014/main" id="{8C6CF7D0-EB42-433A-B337-6C970D31B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045" y="1458809"/>
              <a:ext cx="541810" cy="35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Object 4">
            <a:extLst>
              <a:ext uri="{FF2B5EF4-FFF2-40B4-BE49-F238E27FC236}">
                <a16:creationId xmlns:a16="http://schemas.microsoft.com/office/drawing/2014/main" id="{EEE60A10-742F-44B3-BF15-38713FFF5B93}"/>
              </a:ext>
            </a:extLst>
          </p:cNvPr>
          <p:cNvSpPr/>
          <p:nvPr/>
        </p:nvSpPr>
        <p:spPr>
          <a:xfrm>
            <a:off x="361784" y="-782587"/>
            <a:ext cx="5127955" cy="383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2100" b="1" kern="0" spc="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Обзор </a:t>
            </a:r>
            <a:r>
              <a:rPr lang="ru-RU" sz="2100" b="1" kern="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веб—приложения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" name="Прямоугольник: скругленные углы 46">
            <a:hlinkClick r:id="rId17"/>
            <a:extLst>
              <a:ext uri="{FF2B5EF4-FFF2-40B4-BE49-F238E27FC236}">
                <a16:creationId xmlns:a16="http://schemas.microsoft.com/office/drawing/2014/main" id="{55304AA8-A1BC-40F8-A798-076B4F522D65}"/>
              </a:ext>
            </a:extLst>
          </p:cNvPr>
          <p:cNvSpPr/>
          <p:nvPr/>
        </p:nvSpPr>
        <p:spPr>
          <a:xfrm>
            <a:off x="1969452" y="3547685"/>
            <a:ext cx="1912620" cy="383960"/>
          </a:xfrm>
          <a:prstGeom prst="roundRect">
            <a:avLst>
              <a:gd name="adj" fmla="val 31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Перейти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CC11E36B-97F5-4DE9-8409-64AA1BF9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500" y="-1205592"/>
            <a:ext cx="846010" cy="84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33FC6BE-2179-4A93-85B7-7207930702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3945" y="3590576"/>
            <a:ext cx="900000" cy="900000"/>
          </a:xfrm>
          <a:prstGeom prst="rect">
            <a:avLst/>
          </a:prstGeom>
        </p:spPr>
      </p:pic>
      <p:pic>
        <p:nvPicPr>
          <p:cNvPr id="4098" name="Picture 2" descr="React Query Logo PNG Vector (SVG) Free Download">
            <a:extLst>
              <a:ext uri="{FF2B5EF4-FFF2-40B4-BE49-F238E27FC236}">
                <a16:creationId xmlns:a16="http://schemas.microsoft.com/office/drawing/2014/main" id="{7D5F1C25-D36F-E2DF-F33D-4200F01D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542" y="2220003"/>
            <a:ext cx="828001" cy="7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 descr="formik&quot; Icon - Download for free – Iconduck">
            <a:extLst>
              <a:ext uri="{FF2B5EF4-FFF2-40B4-BE49-F238E27FC236}">
                <a16:creationId xmlns:a16="http://schemas.microsoft.com/office/drawing/2014/main" id="{8955BC28-92BE-DCDE-41B4-687238F15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73" y="2190424"/>
            <a:ext cx="801750" cy="801750"/>
          </a:xfrm>
          <a:custGeom>
            <a:avLst/>
            <a:gdLst>
              <a:gd name="connsiteX0" fmla="*/ 454850 w 909699"/>
              <a:gd name="connsiteY0" fmla="*/ 0 h 909699"/>
              <a:gd name="connsiteX1" fmla="*/ 900459 w 909699"/>
              <a:gd name="connsiteY1" fmla="*/ 363182 h 909699"/>
              <a:gd name="connsiteX2" fmla="*/ 909699 w 909699"/>
              <a:gd name="connsiteY2" fmla="*/ 454840 h 909699"/>
              <a:gd name="connsiteX3" fmla="*/ 909699 w 909699"/>
              <a:gd name="connsiteY3" fmla="*/ 454860 h 909699"/>
              <a:gd name="connsiteX4" fmla="*/ 900459 w 909699"/>
              <a:gd name="connsiteY4" fmla="*/ 546518 h 909699"/>
              <a:gd name="connsiteX5" fmla="*/ 546518 w 909699"/>
              <a:gd name="connsiteY5" fmla="*/ 900459 h 909699"/>
              <a:gd name="connsiteX6" fmla="*/ 454860 w 909699"/>
              <a:gd name="connsiteY6" fmla="*/ 909699 h 909699"/>
              <a:gd name="connsiteX7" fmla="*/ 454840 w 909699"/>
              <a:gd name="connsiteY7" fmla="*/ 909699 h 909699"/>
              <a:gd name="connsiteX8" fmla="*/ 363182 w 909699"/>
              <a:gd name="connsiteY8" fmla="*/ 900459 h 909699"/>
              <a:gd name="connsiteX9" fmla="*/ 0 w 909699"/>
              <a:gd name="connsiteY9" fmla="*/ 454850 h 909699"/>
              <a:gd name="connsiteX10" fmla="*/ 454850 w 909699"/>
              <a:gd name="connsiteY10" fmla="*/ 0 h 90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9699" h="909699">
                <a:moveTo>
                  <a:pt x="454850" y="0"/>
                </a:moveTo>
                <a:cubicBezTo>
                  <a:pt x="674656" y="0"/>
                  <a:pt x="858046" y="155914"/>
                  <a:pt x="900459" y="363182"/>
                </a:cubicBezTo>
                <a:lnTo>
                  <a:pt x="909699" y="454840"/>
                </a:lnTo>
                <a:lnTo>
                  <a:pt x="909699" y="454860"/>
                </a:lnTo>
                <a:lnTo>
                  <a:pt x="900459" y="546518"/>
                </a:lnTo>
                <a:cubicBezTo>
                  <a:pt x="864105" y="724176"/>
                  <a:pt x="724176" y="864105"/>
                  <a:pt x="546518" y="900459"/>
                </a:cubicBezTo>
                <a:lnTo>
                  <a:pt x="454860" y="909699"/>
                </a:lnTo>
                <a:lnTo>
                  <a:pt x="454840" y="909699"/>
                </a:lnTo>
                <a:lnTo>
                  <a:pt x="363182" y="900459"/>
                </a:lnTo>
                <a:cubicBezTo>
                  <a:pt x="155914" y="858046"/>
                  <a:pt x="0" y="674656"/>
                  <a:pt x="0" y="454850"/>
                </a:cubicBezTo>
                <a:cubicBezTo>
                  <a:pt x="0" y="203643"/>
                  <a:pt x="203643" y="0"/>
                  <a:pt x="45485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275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86" y="-12180"/>
            <a:ext cx="5852160" cy="332475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63273" y="285403"/>
            <a:ext cx="5127955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2100" b="1" kern="0" spc="0" dirty="0">
                <a:solidFill>
                  <a:srgbClr val="FFFFFF"/>
                </a:solidFill>
                <a:latin typeface="Quantico" pitchFamily="34" charset="0"/>
                <a:ea typeface="Quantico" pitchFamily="34" charset="-122"/>
                <a:cs typeface="Quantico" pitchFamily="34" charset="-120"/>
              </a:rPr>
              <a:t>Команда</a:t>
            </a:r>
            <a:endParaRPr lang="en-US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B4C32B8-6DBF-499A-9B14-60EE4C3EFA46}"/>
              </a:ext>
            </a:extLst>
          </p:cNvPr>
          <p:cNvSpPr/>
          <p:nvPr/>
        </p:nvSpPr>
        <p:spPr>
          <a:xfrm>
            <a:off x="197213" y="1107398"/>
            <a:ext cx="1194220" cy="1943160"/>
          </a:xfrm>
          <a:prstGeom prst="roundRect">
            <a:avLst>
              <a:gd name="adj" fmla="val 4416"/>
            </a:avLst>
          </a:prstGeom>
          <a:solidFill>
            <a:srgbClr val="75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bject 4"/>
          <p:cNvSpPr/>
          <p:nvPr/>
        </p:nvSpPr>
        <p:spPr>
          <a:xfrm rot="16200000">
            <a:off x="-369019" y="1885865"/>
            <a:ext cx="1517609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SULIMAN</a:t>
            </a:r>
            <a:endParaRPr lang="en-US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9D5DC89D-1C95-440A-BF96-A36B929A10F3}"/>
              </a:ext>
            </a:extLst>
          </p:cNvPr>
          <p:cNvSpPr/>
          <p:nvPr/>
        </p:nvSpPr>
        <p:spPr>
          <a:xfrm>
            <a:off x="3059461" y="1107398"/>
            <a:ext cx="1194220" cy="1943160"/>
          </a:xfrm>
          <a:prstGeom prst="roundRect">
            <a:avLst>
              <a:gd name="adj" fmla="val 4416"/>
            </a:avLst>
          </a:prstGeom>
          <a:solidFill>
            <a:srgbClr val="B7B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90B00FF9-4083-45A7-95E3-64E917FD4E61}"/>
              </a:ext>
            </a:extLst>
          </p:cNvPr>
          <p:cNvSpPr/>
          <p:nvPr/>
        </p:nvSpPr>
        <p:spPr>
          <a:xfrm>
            <a:off x="1614962" y="1107398"/>
            <a:ext cx="1194220" cy="1943160"/>
          </a:xfrm>
          <a:prstGeom prst="roundRect">
            <a:avLst>
              <a:gd name="adj" fmla="val 4416"/>
            </a:avLst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6B7D3843-04C2-43AA-ABB4-609DF6BCB419}"/>
              </a:ext>
            </a:extLst>
          </p:cNvPr>
          <p:cNvSpPr/>
          <p:nvPr/>
        </p:nvSpPr>
        <p:spPr>
          <a:xfrm>
            <a:off x="4452767" y="1107398"/>
            <a:ext cx="1194220" cy="1943160"/>
          </a:xfrm>
          <a:prstGeom prst="roundRect">
            <a:avLst>
              <a:gd name="adj" fmla="val 4416"/>
            </a:avLst>
          </a:prstGeom>
          <a:solidFill>
            <a:srgbClr val="AAD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A0C80272-DC5A-4D8C-A32E-A8E9B22AC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230706"/>
              </p:ext>
            </p:extLst>
          </p:nvPr>
        </p:nvGraphicFramePr>
        <p:xfrm>
          <a:off x="-3140319" y="998438"/>
          <a:ext cx="2076124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51957A7F-A74A-4114-8B05-DAD6F9F1F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514630"/>
              </p:ext>
            </p:extLst>
          </p:nvPr>
        </p:nvGraphicFramePr>
        <p:xfrm>
          <a:off x="2129447" y="-2238370"/>
          <a:ext cx="2076124" cy="20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A69A9514-6DD1-4B2F-A809-656491C3A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032562"/>
              </p:ext>
            </p:extLst>
          </p:nvPr>
        </p:nvGraphicFramePr>
        <p:xfrm>
          <a:off x="6697859" y="1076232"/>
          <a:ext cx="1655500" cy="2062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Object 2">
            <a:extLst>
              <a:ext uri="{FF2B5EF4-FFF2-40B4-BE49-F238E27FC236}">
                <a16:creationId xmlns:a16="http://schemas.microsoft.com/office/drawing/2014/main" id="{FB6FE085-DD64-4138-A580-010166226BD9}"/>
              </a:ext>
            </a:extLst>
          </p:cNvPr>
          <p:cNvSpPr/>
          <p:nvPr/>
        </p:nvSpPr>
        <p:spPr>
          <a:xfrm>
            <a:off x="444104" y="-380812"/>
            <a:ext cx="5127955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2100" b="1" kern="0" spc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Анализ рынка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450002E-F7F7-7A80-18FF-0CFD0F86F1C7}"/>
              </a:ext>
            </a:extLst>
          </p:cNvPr>
          <p:cNvSpPr/>
          <p:nvPr/>
        </p:nvSpPr>
        <p:spPr>
          <a:xfrm rot="16200000">
            <a:off x="1048730" y="1885864"/>
            <a:ext cx="1517609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SALAMBEK</a:t>
            </a:r>
            <a:endParaRPr lang="en-US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5EE7881-9926-916C-A628-524DE7D73967}"/>
              </a:ext>
            </a:extLst>
          </p:cNvPr>
          <p:cNvSpPr/>
          <p:nvPr/>
        </p:nvSpPr>
        <p:spPr>
          <a:xfrm rot="16200000">
            <a:off x="2547376" y="1885864"/>
            <a:ext cx="1517609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ALVI</a:t>
            </a:r>
            <a:endParaRPr 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E98E8E7-2C01-8303-5EAE-ABA8E02CFBE8}"/>
              </a:ext>
            </a:extLst>
          </p:cNvPr>
          <p:cNvSpPr/>
          <p:nvPr/>
        </p:nvSpPr>
        <p:spPr>
          <a:xfrm rot="16200000">
            <a:off x="3814653" y="1885863"/>
            <a:ext cx="1729842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MUHAMMAD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1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86" y="-12180"/>
            <a:ext cx="5852160" cy="332475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63273" y="285403"/>
            <a:ext cx="5127955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2100" b="1" kern="0" spc="0" dirty="0">
                <a:solidFill>
                  <a:srgbClr val="FFFFFF"/>
                </a:solidFill>
                <a:latin typeface="Quantico" pitchFamily="34" charset="0"/>
                <a:ea typeface="Quantico" pitchFamily="34" charset="-122"/>
                <a:cs typeface="Quantico" pitchFamily="34" charset="-120"/>
              </a:rPr>
              <a:t>Команда</a:t>
            </a:r>
            <a:endParaRPr lang="en-US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B4C32B8-6DBF-499A-9B14-60EE4C3EFA46}"/>
              </a:ext>
            </a:extLst>
          </p:cNvPr>
          <p:cNvSpPr/>
          <p:nvPr/>
        </p:nvSpPr>
        <p:spPr>
          <a:xfrm>
            <a:off x="197213" y="1107398"/>
            <a:ext cx="4485246" cy="1943160"/>
          </a:xfrm>
          <a:prstGeom prst="roundRect">
            <a:avLst>
              <a:gd name="adj" fmla="val 4416"/>
            </a:avLst>
          </a:prstGeom>
          <a:solidFill>
            <a:srgbClr val="75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9D5DC89D-1C95-440A-BF96-A36B929A10F3}"/>
              </a:ext>
            </a:extLst>
          </p:cNvPr>
          <p:cNvSpPr/>
          <p:nvPr/>
        </p:nvSpPr>
        <p:spPr>
          <a:xfrm>
            <a:off x="5064223" y="1107398"/>
            <a:ext cx="255783" cy="1943160"/>
          </a:xfrm>
          <a:prstGeom prst="roundRect">
            <a:avLst>
              <a:gd name="adj" fmla="val 4416"/>
            </a:avLst>
          </a:prstGeom>
          <a:solidFill>
            <a:srgbClr val="B7B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90B00FF9-4083-45A7-95E3-64E917FD4E61}"/>
              </a:ext>
            </a:extLst>
          </p:cNvPr>
          <p:cNvSpPr/>
          <p:nvPr/>
        </p:nvSpPr>
        <p:spPr>
          <a:xfrm>
            <a:off x="4753656" y="1107398"/>
            <a:ext cx="255783" cy="1943160"/>
          </a:xfrm>
          <a:prstGeom prst="roundRect">
            <a:avLst>
              <a:gd name="adj" fmla="val 4416"/>
            </a:avLst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6B7D3843-04C2-43AA-ABB4-609DF6BCB419}"/>
              </a:ext>
            </a:extLst>
          </p:cNvPr>
          <p:cNvSpPr/>
          <p:nvPr/>
        </p:nvSpPr>
        <p:spPr>
          <a:xfrm>
            <a:off x="5391203" y="1107398"/>
            <a:ext cx="255783" cy="1943160"/>
          </a:xfrm>
          <a:prstGeom prst="roundRect">
            <a:avLst>
              <a:gd name="adj" fmla="val 4416"/>
            </a:avLst>
          </a:prstGeom>
          <a:solidFill>
            <a:srgbClr val="AAD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20BBC-3D86-43FB-8098-56A5D65B3263}"/>
              </a:ext>
            </a:extLst>
          </p:cNvPr>
          <p:cNvSpPr txBox="1"/>
          <p:nvPr/>
        </p:nvSpPr>
        <p:spPr>
          <a:xfrm>
            <a:off x="653555" y="1646237"/>
            <a:ext cx="3195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Архитектура проекта</a:t>
            </a:r>
          </a:p>
          <a:p>
            <a:endParaRPr lang="ru-RU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Разработка компонентов</a:t>
            </a:r>
          </a:p>
          <a:p>
            <a:endParaRPr lang="en-US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F43E391-5A8D-D9E0-F5B2-FD65611E30F7}"/>
              </a:ext>
            </a:extLst>
          </p:cNvPr>
          <p:cNvSpPr/>
          <p:nvPr/>
        </p:nvSpPr>
        <p:spPr>
          <a:xfrm rot="16200000">
            <a:off x="-369019" y="1885865"/>
            <a:ext cx="1517609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SULIMAN</a:t>
            </a:r>
            <a:endParaRPr 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D45628A-AEF5-420D-7A56-0726A3CDB41F}"/>
              </a:ext>
            </a:extLst>
          </p:cNvPr>
          <p:cNvSpPr/>
          <p:nvPr/>
        </p:nvSpPr>
        <p:spPr>
          <a:xfrm rot="16200000">
            <a:off x="4112846" y="1885864"/>
            <a:ext cx="1517609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SALAMBEK</a:t>
            </a:r>
            <a:endParaRPr lang="en-US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7A88A73-DF4E-D917-4F77-7A29272F8F4A}"/>
              </a:ext>
            </a:extLst>
          </p:cNvPr>
          <p:cNvSpPr/>
          <p:nvPr/>
        </p:nvSpPr>
        <p:spPr>
          <a:xfrm rot="16200000">
            <a:off x="4439826" y="1820822"/>
            <a:ext cx="1517609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ALVI</a:t>
            </a:r>
            <a:endParaRPr lang="en-US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0964FF2F-7BD7-6EA1-15CE-5FA062161C0E}"/>
              </a:ext>
            </a:extLst>
          </p:cNvPr>
          <p:cNvSpPr/>
          <p:nvPr/>
        </p:nvSpPr>
        <p:spPr>
          <a:xfrm rot="16200000">
            <a:off x="4631607" y="1885863"/>
            <a:ext cx="1729842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MUHAMMAD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19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86" y="-12180"/>
            <a:ext cx="5852160" cy="332475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63273" y="285403"/>
            <a:ext cx="5127955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ru-RU" sz="2100" b="1" kern="0" spc="0" dirty="0">
                <a:solidFill>
                  <a:srgbClr val="FFFFFF"/>
                </a:solidFill>
                <a:latin typeface="Quantico" pitchFamily="34" charset="0"/>
                <a:ea typeface="Quantico" pitchFamily="34" charset="-122"/>
                <a:cs typeface="Quantico" pitchFamily="34" charset="-120"/>
              </a:rPr>
              <a:t>Команда</a:t>
            </a:r>
            <a:endParaRPr lang="en-US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B4C32B8-6DBF-499A-9B14-60EE4C3EFA46}"/>
              </a:ext>
            </a:extLst>
          </p:cNvPr>
          <p:cNvSpPr/>
          <p:nvPr/>
        </p:nvSpPr>
        <p:spPr>
          <a:xfrm>
            <a:off x="197213" y="1107398"/>
            <a:ext cx="255783" cy="1943160"/>
          </a:xfrm>
          <a:prstGeom prst="roundRect">
            <a:avLst>
              <a:gd name="adj" fmla="val 4416"/>
            </a:avLst>
          </a:prstGeom>
          <a:solidFill>
            <a:srgbClr val="75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bject 4"/>
          <p:cNvSpPr/>
          <p:nvPr/>
        </p:nvSpPr>
        <p:spPr>
          <a:xfrm>
            <a:off x="-956851" y="1142266"/>
            <a:ext cx="2563909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9D5DC89D-1C95-440A-BF96-A36B929A10F3}"/>
              </a:ext>
            </a:extLst>
          </p:cNvPr>
          <p:cNvSpPr/>
          <p:nvPr/>
        </p:nvSpPr>
        <p:spPr>
          <a:xfrm>
            <a:off x="5064223" y="1107398"/>
            <a:ext cx="255783" cy="1943160"/>
          </a:xfrm>
          <a:prstGeom prst="roundRect">
            <a:avLst>
              <a:gd name="adj" fmla="val 4416"/>
            </a:avLst>
          </a:prstGeom>
          <a:solidFill>
            <a:srgbClr val="B7B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90B00FF9-4083-45A7-95E3-64E917FD4E61}"/>
              </a:ext>
            </a:extLst>
          </p:cNvPr>
          <p:cNvSpPr/>
          <p:nvPr/>
        </p:nvSpPr>
        <p:spPr>
          <a:xfrm>
            <a:off x="507781" y="1107398"/>
            <a:ext cx="4501658" cy="1943160"/>
          </a:xfrm>
          <a:prstGeom prst="roundRect">
            <a:avLst>
              <a:gd name="adj" fmla="val 4416"/>
            </a:avLst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6B7D3843-04C2-43AA-ABB4-609DF6BCB419}"/>
              </a:ext>
            </a:extLst>
          </p:cNvPr>
          <p:cNvSpPr/>
          <p:nvPr/>
        </p:nvSpPr>
        <p:spPr>
          <a:xfrm>
            <a:off x="5391203" y="1107398"/>
            <a:ext cx="255783" cy="1943160"/>
          </a:xfrm>
          <a:prstGeom prst="roundRect">
            <a:avLst>
              <a:gd name="adj" fmla="val 4416"/>
            </a:avLst>
          </a:prstGeom>
          <a:solidFill>
            <a:srgbClr val="AAD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F6BF5-3904-490E-B83F-13564C25A38A}"/>
              </a:ext>
            </a:extLst>
          </p:cNvPr>
          <p:cNvSpPr txBox="1"/>
          <p:nvPr/>
        </p:nvSpPr>
        <p:spPr>
          <a:xfrm>
            <a:off x="1089962" y="1503146"/>
            <a:ext cx="3660064" cy="15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Разработка </a:t>
            </a:r>
            <a:r>
              <a:rPr lang="ru-RU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ack-end / front-end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ru-RU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6B98918-3440-038F-BDE1-D31E7D43BF41}"/>
              </a:ext>
            </a:extLst>
          </p:cNvPr>
          <p:cNvSpPr/>
          <p:nvPr/>
        </p:nvSpPr>
        <p:spPr>
          <a:xfrm rot="16200000">
            <a:off x="-433702" y="1901070"/>
            <a:ext cx="1517609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SULIMAN</a:t>
            </a:r>
            <a:endParaRPr lang="en-US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6B9029D-801D-A78A-1488-5842F5CA61FC}"/>
              </a:ext>
            </a:extLst>
          </p:cNvPr>
          <p:cNvSpPr/>
          <p:nvPr/>
        </p:nvSpPr>
        <p:spPr>
          <a:xfrm rot="16200000">
            <a:off x="-19221" y="1886405"/>
            <a:ext cx="1517609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SALAMBEK</a:t>
            </a:r>
            <a:endParaRPr lang="en-US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6934374-8D18-606B-E562-BC62BEAEE825}"/>
              </a:ext>
            </a:extLst>
          </p:cNvPr>
          <p:cNvSpPr/>
          <p:nvPr/>
        </p:nvSpPr>
        <p:spPr>
          <a:xfrm rot="16200000">
            <a:off x="4439826" y="1820822"/>
            <a:ext cx="1517609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ALVI</a:t>
            </a:r>
            <a:endParaRPr 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370C4F-4BC5-FACF-22E3-6B83094595E9}"/>
              </a:ext>
            </a:extLst>
          </p:cNvPr>
          <p:cNvSpPr/>
          <p:nvPr/>
        </p:nvSpPr>
        <p:spPr>
          <a:xfrm rot="16200000">
            <a:off x="4631607" y="1885863"/>
            <a:ext cx="1729842" cy="3851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2100" b="1" kern="0" dirty="0">
                <a:solidFill>
                  <a:srgbClr val="FFFFFF"/>
                </a:solidFill>
                <a:ea typeface="Quantico" pitchFamily="34" charset="-122"/>
              </a:rPr>
              <a:t>MUHAMMAD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61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449</Words>
  <Application>Microsoft Office PowerPoint</Application>
  <PresentationFormat>Произвольный</PresentationFormat>
  <Paragraphs>133</Paragraphs>
  <Slides>13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Aileron Regular Bold</vt:lpstr>
      <vt:lpstr>Arial</vt:lpstr>
      <vt:lpstr>Lato</vt:lpstr>
      <vt:lpstr>Quantico</vt:lpstr>
      <vt:lpstr>Söhne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Садаханов Сулиман Салманович</cp:lastModifiedBy>
  <cp:revision>109</cp:revision>
  <dcterms:created xsi:type="dcterms:W3CDTF">2023-06-19T08:10:53Z</dcterms:created>
  <dcterms:modified xsi:type="dcterms:W3CDTF">2024-04-21T19:23:57Z</dcterms:modified>
</cp:coreProperties>
</file>