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Work Sans"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d105254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d105254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105254d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d105254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6c726d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6c726d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d105254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d105254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d1052562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d1052562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d1052562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d1052562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d10525620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d10525620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d10525620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d1052562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f8182bd6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f8182bd6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f6c726d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f6c726d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currentresults.com/Weather/Portugal/annual-sunshine.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27250"/>
            <a:ext cx="8520600" cy="1447200"/>
          </a:xfrm>
          <a:prstGeom prst="rect">
            <a:avLst/>
          </a:prstGeom>
        </p:spPr>
        <p:txBody>
          <a:bodyPr spcFirstLastPara="1" wrap="square" lIns="91425" tIns="91425" rIns="91425" bIns="91425" anchor="b" anchorCtr="0">
            <a:noAutofit/>
          </a:bodyPr>
          <a:lstStyle/>
          <a:p>
            <a:pPr marL="0" lvl="0" indent="0" algn="ctr" rtl="0">
              <a:lnSpc>
                <a:spcPct val="115000"/>
              </a:lnSpc>
              <a:spcBef>
                <a:spcPts val="1800"/>
              </a:spcBef>
              <a:spcAft>
                <a:spcPts val="600"/>
              </a:spcAft>
              <a:buClr>
                <a:schemeClr val="dk1"/>
              </a:buClr>
              <a:buSzPts val="990"/>
              <a:buFont typeface="Arial"/>
              <a:buNone/>
            </a:pPr>
            <a:r>
              <a:rPr lang="en" sz="4280">
                <a:latin typeface="Work Sans"/>
                <a:ea typeface="Work Sans"/>
                <a:cs typeface="Work Sans"/>
                <a:sym typeface="Work Sans"/>
              </a:rPr>
              <a:t>The Impact of Weather on a Film’s Theatrical Launch</a:t>
            </a:r>
            <a:endParaRPr sz="4280">
              <a:latin typeface="Work Sans"/>
              <a:ea typeface="Work Sans"/>
              <a:cs typeface="Work Sans"/>
              <a:sym typeface="Work San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Os colegas da Francisca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Technologies used</a:t>
            </a:r>
            <a:endParaRPr/>
          </a:p>
        </p:txBody>
      </p:sp>
      <p:pic>
        <p:nvPicPr>
          <p:cNvPr id="125" name="Google Shape;125;p22"/>
          <p:cNvPicPr preferRelativeResize="0"/>
          <p:nvPr/>
        </p:nvPicPr>
        <p:blipFill>
          <a:blip r:embed="rId3">
            <a:alphaModFix/>
          </a:blip>
          <a:stretch>
            <a:fillRect/>
          </a:stretch>
        </p:blipFill>
        <p:spPr>
          <a:xfrm>
            <a:off x="538025" y="2571750"/>
            <a:ext cx="1680774" cy="1680774"/>
          </a:xfrm>
          <a:prstGeom prst="rect">
            <a:avLst/>
          </a:prstGeom>
          <a:noFill/>
          <a:ln>
            <a:noFill/>
          </a:ln>
        </p:spPr>
      </p:pic>
      <p:pic>
        <p:nvPicPr>
          <p:cNvPr id="126" name="Google Shape;126;p22"/>
          <p:cNvPicPr preferRelativeResize="0"/>
          <p:nvPr/>
        </p:nvPicPr>
        <p:blipFill>
          <a:blip r:embed="rId4">
            <a:alphaModFix/>
          </a:blip>
          <a:stretch>
            <a:fillRect/>
          </a:stretch>
        </p:blipFill>
        <p:spPr>
          <a:xfrm>
            <a:off x="2291338" y="1017725"/>
            <a:ext cx="3895725" cy="1390650"/>
          </a:xfrm>
          <a:prstGeom prst="rect">
            <a:avLst/>
          </a:prstGeom>
          <a:noFill/>
          <a:ln>
            <a:noFill/>
          </a:ln>
        </p:spPr>
      </p:pic>
      <p:pic>
        <p:nvPicPr>
          <p:cNvPr id="127" name="Google Shape;127;p22"/>
          <p:cNvPicPr preferRelativeResize="0"/>
          <p:nvPr/>
        </p:nvPicPr>
        <p:blipFill rotWithShape="1">
          <a:blip r:embed="rId5">
            <a:alphaModFix/>
          </a:blip>
          <a:srcRect l="13016" t="14367" r="12345" b="14785"/>
          <a:stretch/>
        </p:blipFill>
        <p:spPr>
          <a:xfrm>
            <a:off x="6187075" y="2529813"/>
            <a:ext cx="1859200" cy="176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Scope/Intro</a:t>
            </a:r>
            <a:endParaRPr/>
          </a:p>
        </p:txBody>
      </p:sp>
      <p:sp>
        <p:nvSpPr>
          <p:cNvPr id="61" name="Google Shape;61;p14"/>
          <p:cNvSpPr txBox="1">
            <a:spLocks noGrp="1"/>
          </p:cNvSpPr>
          <p:nvPr>
            <p:ph type="body" idx="1"/>
          </p:nvPr>
        </p:nvSpPr>
        <p:spPr>
          <a:xfrm>
            <a:off x="311700" y="1152475"/>
            <a:ext cx="8520600" cy="3045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Char char="●"/>
            </a:pPr>
            <a:r>
              <a:rPr lang="en" sz="1700">
                <a:solidFill>
                  <a:srgbClr val="000000"/>
                </a:solidFill>
              </a:rPr>
              <a:t>Is it possible to correlate the impact of the weather on past ticket sales by looking at Comscore daily sales values for Portugal?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Is it possible to correlate the impact of weather throughout a film’s release with the total sales value using Opus Data dataset?</a:t>
            </a:r>
            <a:r>
              <a:rPr lang="en" sz="1700">
                <a:solidFill>
                  <a:srgbClr val="DCDDDE"/>
                </a:solidFill>
              </a:rPr>
              <a:t> </a:t>
            </a:r>
            <a:endParaRPr sz="1700">
              <a:solidFill>
                <a:srgbClr val="DCDDDE"/>
              </a:solidFill>
            </a:endParaRPr>
          </a:p>
          <a:p>
            <a:pPr marL="457200" lvl="0" indent="-336550" algn="l" rtl="0">
              <a:spcBef>
                <a:spcPts val="0"/>
              </a:spcBef>
              <a:spcAft>
                <a:spcPts val="0"/>
              </a:spcAft>
              <a:buClr>
                <a:srgbClr val="000000"/>
              </a:buClr>
              <a:buSzPts val="1700"/>
              <a:buChar char="●"/>
            </a:pPr>
            <a:r>
              <a:rPr lang="en" sz="1700">
                <a:solidFill>
                  <a:srgbClr val="000000"/>
                </a:solidFill>
              </a:rPr>
              <a:t>Attempt to correlate changes in the weather with a decrease or increase in cinema ticket sales.</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of the weather on daily cinema tickets sales</a:t>
            </a:r>
            <a:endParaRPr/>
          </a:p>
        </p:txBody>
      </p:sp>
      <p:sp>
        <p:nvSpPr>
          <p:cNvPr id="67" name="Google Shape;67;p15"/>
          <p:cNvSpPr txBox="1">
            <a:spLocks noGrp="1"/>
          </p:cNvSpPr>
          <p:nvPr>
            <p:ph type="body" idx="1"/>
          </p:nvPr>
        </p:nvSpPr>
        <p:spPr>
          <a:xfrm>
            <a:off x="471400" y="1782725"/>
            <a:ext cx="4187700" cy="1789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605"/>
              <a:buFont typeface="Arial"/>
              <a:buNone/>
            </a:pPr>
            <a:r>
              <a:rPr lang="en" sz="1600">
                <a:solidFill>
                  <a:srgbClr val="000000"/>
                </a:solidFill>
              </a:rPr>
              <a:t>Measure the impact of the weather on cinema ticket sales week by week, comparing ‘good’ weeks with ‘bad’ weeks, and comparing ‘good’ days in ‘bad’ weeks with ‘bad’ days in ‘good’ weeks.</a:t>
            </a:r>
            <a:endParaRPr sz="1600">
              <a:solidFill>
                <a:srgbClr val="000000"/>
              </a:solidFill>
            </a:endParaRPr>
          </a:p>
          <a:p>
            <a:pPr marL="0" lvl="0" indent="0" algn="l" rtl="0">
              <a:lnSpc>
                <a:spcPct val="105000"/>
              </a:lnSpc>
              <a:spcBef>
                <a:spcPts val="0"/>
              </a:spcBef>
              <a:spcAft>
                <a:spcPts val="0"/>
              </a:spcAft>
              <a:buSzPts val="605"/>
              <a:buNone/>
            </a:pPr>
            <a:endParaRPr sz="1535">
              <a:solidFill>
                <a:srgbClr val="000000"/>
              </a:solidFill>
            </a:endParaRPr>
          </a:p>
          <a:p>
            <a:pPr marL="0" lvl="0" indent="0" algn="l" rtl="0">
              <a:lnSpc>
                <a:spcPct val="105000"/>
              </a:lnSpc>
              <a:spcBef>
                <a:spcPts val="1200"/>
              </a:spcBef>
              <a:spcAft>
                <a:spcPts val="1200"/>
              </a:spcAft>
              <a:buSzPts val="605"/>
              <a:buNone/>
            </a:pPr>
            <a:endParaRPr sz="989"/>
          </a:p>
        </p:txBody>
      </p:sp>
      <p:pic>
        <p:nvPicPr>
          <p:cNvPr id="68" name="Google Shape;68;p15"/>
          <p:cNvPicPr preferRelativeResize="0"/>
          <p:nvPr/>
        </p:nvPicPr>
        <p:blipFill>
          <a:blip r:embed="rId3">
            <a:alphaModFix/>
          </a:blip>
          <a:stretch>
            <a:fillRect/>
          </a:stretch>
        </p:blipFill>
        <p:spPr>
          <a:xfrm>
            <a:off x="4413600" y="1950375"/>
            <a:ext cx="4536374" cy="2186676"/>
          </a:xfrm>
          <a:prstGeom prst="rect">
            <a:avLst/>
          </a:prstGeom>
          <a:noFill/>
          <a:ln>
            <a:noFill/>
          </a:ln>
        </p:spPr>
      </p:pic>
      <p:sp>
        <p:nvSpPr>
          <p:cNvPr id="69" name="Google Shape;69;p15"/>
          <p:cNvSpPr txBox="1"/>
          <p:nvPr/>
        </p:nvSpPr>
        <p:spPr>
          <a:xfrm>
            <a:off x="471400" y="3258850"/>
            <a:ext cx="3764400" cy="104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700"/>
              <a:t>Temperatures rose linearly however that can be misleading because as time passes ticket sales lower</a:t>
            </a:r>
            <a:endParaRPr sz="1700"/>
          </a:p>
        </p:txBody>
      </p:sp>
      <p:sp>
        <p:nvSpPr>
          <p:cNvPr id="70" name="Google Shape;70;p15"/>
          <p:cNvSpPr txBox="1"/>
          <p:nvPr/>
        </p:nvSpPr>
        <p:spPr>
          <a:xfrm>
            <a:off x="714475" y="1017725"/>
            <a:ext cx="744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Dataset: Daily sales values for Portugal, of the films Glass and Mary, the Queen of Scotch, analyzed between the 17th of January and the 27th of February (comscore dataset) as well as the weather information for these period of time (AccuWeather)</a:t>
            </a:r>
            <a:endParaRPr/>
          </a:p>
        </p:txBody>
      </p:sp>
      <p:sp>
        <p:nvSpPr>
          <p:cNvPr id="71" name="Google Shape;71;p15"/>
          <p:cNvSpPr txBox="1"/>
          <p:nvPr/>
        </p:nvSpPr>
        <p:spPr>
          <a:xfrm>
            <a:off x="5693575" y="4137050"/>
            <a:ext cx="1976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Daily gross and precipitacion</a:t>
            </a:r>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Unexpected days</a:t>
            </a:r>
            <a:endParaRPr/>
          </a:p>
        </p:txBody>
      </p:sp>
      <p:sp>
        <p:nvSpPr>
          <p:cNvPr id="77" name="Google Shape;77;p16"/>
          <p:cNvSpPr txBox="1">
            <a:spLocks noGrp="1"/>
          </p:cNvSpPr>
          <p:nvPr>
            <p:ph type="body" idx="1"/>
          </p:nvPr>
        </p:nvSpPr>
        <p:spPr>
          <a:xfrm>
            <a:off x="311700" y="1149588"/>
            <a:ext cx="3670800" cy="179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Events as Valentines Day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As weeks pass the percentage levels and mondays have more affluence</a:t>
            </a:r>
            <a:endParaRPr>
              <a:solidFill>
                <a:srgbClr val="000000"/>
              </a:solidFill>
            </a:endParaRPr>
          </a:p>
        </p:txBody>
      </p:sp>
      <p:pic>
        <p:nvPicPr>
          <p:cNvPr id="78" name="Google Shape;78;p16"/>
          <p:cNvPicPr preferRelativeResize="0"/>
          <p:nvPr/>
        </p:nvPicPr>
        <p:blipFill>
          <a:blip r:embed="rId3">
            <a:alphaModFix/>
          </a:blip>
          <a:stretch>
            <a:fillRect/>
          </a:stretch>
        </p:blipFill>
        <p:spPr>
          <a:xfrm>
            <a:off x="4129275" y="799975"/>
            <a:ext cx="4515126" cy="2106025"/>
          </a:xfrm>
          <a:prstGeom prst="rect">
            <a:avLst/>
          </a:prstGeom>
          <a:noFill/>
          <a:ln>
            <a:noFill/>
          </a:ln>
        </p:spPr>
      </p:pic>
      <p:pic>
        <p:nvPicPr>
          <p:cNvPr id="79" name="Google Shape;79;p16"/>
          <p:cNvPicPr preferRelativeResize="0"/>
          <p:nvPr/>
        </p:nvPicPr>
        <p:blipFill>
          <a:blip r:embed="rId4">
            <a:alphaModFix/>
          </a:blip>
          <a:stretch>
            <a:fillRect/>
          </a:stretch>
        </p:blipFill>
        <p:spPr>
          <a:xfrm>
            <a:off x="206425" y="3073646"/>
            <a:ext cx="8625873" cy="1842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of weather on a film release</a:t>
            </a:r>
            <a:endParaRPr/>
          </a:p>
        </p:txBody>
      </p:sp>
      <p:sp>
        <p:nvSpPr>
          <p:cNvPr id="85" name="Google Shape;85;p17"/>
          <p:cNvSpPr txBox="1">
            <a:spLocks noGrp="1"/>
          </p:cNvSpPr>
          <p:nvPr>
            <p:ph type="body" idx="1"/>
          </p:nvPr>
        </p:nvSpPr>
        <p:spPr>
          <a:xfrm>
            <a:off x="152000" y="1126750"/>
            <a:ext cx="2890500" cy="33870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000000"/>
              </a:buClr>
              <a:buSzPts val="1700"/>
              <a:buChar char="●"/>
            </a:pPr>
            <a:r>
              <a:rPr lang="en" sz="1700">
                <a:solidFill>
                  <a:srgbClr val="000000"/>
                </a:solidFill>
              </a:rPr>
              <a:t>Used film release information from Opus Data and crossed the release data with the weather dataset</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Studied correlation on the United Kingdom and Portugal</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Dataset: 173 films in the UK and 87 films in Portugal </a:t>
            </a:r>
            <a:endParaRPr sz="1700">
              <a:solidFill>
                <a:srgbClr val="000000"/>
              </a:solidFill>
            </a:endParaRPr>
          </a:p>
        </p:txBody>
      </p:sp>
      <p:pic>
        <p:nvPicPr>
          <p:cNvPr id="86" name="Google Shape;86;p17"/>
          <p:cNvPicPr preferRelativeResize="0"/>
          <p:nvPr/>
        </p:nvPicPr>
        <p:blipFill>
          <a:blip r:embed="rId3">
            <a:alphaModFix/>
          </a:blip>
          <a:stretch>
            <a:fillRect/>
          </a:stretch>
        </p:blipFill>
        <p:spPr>
          <a:xfrm>
            <a:off x="3220400" y="1017725"/>
            <a:ext cx="5423174" cy="3262076"/>
          </a:xfrm>
          <a:prstGeom prst="rect">
            <a:avLst/>
          </a:prstGeom>
          <a:noFill/>
          <a:ln>
            <a:noFill/>
          </a:ln>
        </p:spPr>
      </p:pic>
      <p:sp>
        <p:nvSpPr>
          <p:cNvPr id="87" name="Google Shape;87;p17"/>
          <p:cNvSpPr txBox="1"/>
          <p:nvPr/>
        </p:nvSpPr>
        <p:spPr>
          <a:xfrm>
            <a:off x="5630200" y="3818100"/>
            <a:ext cx="336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Process to study the correlation between the film release information and the weather, Portugal</a:t>
            </a:r>
            <a:endParaRPr sz="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Outcomes</a:t>
            </a:r>
            <a:endParaRPr/>
          </a:p>
        </p:txBody>
      </p:sp>
      <p:sp>
        <p:nvSpPr>
          <p:cNvPr id="93" name="Google Shape;93;p18"/>
          <p:cNvSpPr txBox="1">
            <a:spLocks noGrp="1"/>
          </p:cNvSpPr>
          <p:nvPr>
            <p:ph type="body" idx="1"/>
          </p:nvPr>
        </p:nvSpPr>
        <p:spPr>
          <a:xfrm>
            <a:off x="311700" y="1017725"/>
            <a:ext cx="3016500" cy="2798100"/>
          </a:xfrm>
          <a:prstGeom prst="rect">
            <a:avLst/>
          </a:prstGeom>
        </p:spPr>
        <p:txBody>
          <a:bodyPr spcFirstLastPara="1" wrap="square" lIns="91425" tIns="91425" rIns="91425" bIns="91425" anchor="t" anchorCtr="0">
            <a:normAutofit lnSpcReduction="10000"/>
          </a:bodyPr>
          <a:lstStyle/>
          <a:p>
            <a:pPr marL="457200" lvl="0" indent="-336550" algn="l" rtl="0">
              <a:lnSpc>
                <a:spcPct val="105000"/>
              </a:lnSpc>
              <a:spcBef>
                <a:spcPts val="0"/>
              </a:spcBef>
              <a:spcAft>
                <a:spcPts val="0"/>
              </a:spcAft>
              <a:buClr>
                <a:srgbClr val="000000"/>
              </a:buClr>
              <a:buSzPts val="1700"/>
              <a:buChar char="●"/>
            </a:pPr>
            <a:r>
              <a:rPr lang="en" sz="1700">
                <a:solidFill>
                  <a:srgbClr val="000000"/>
                </a:solidFill>
              </a:rPr>
              <a:t>In Portugal, there seems to be a correlation between the weather (especially precipitation) and the  success of a film launch</a:t>
            </a:r>
            <a:endParaRPr sz="1700">
              <a:solidFill>
                <a:srgbClr val="000000"/>
              </a:solidFill>
            </a:endParaRPr>
          </a:p>
          <a:p>
            <a:pPr marL="457200" lvl="0" indent="-336550" algn="l" rtl="0">
              <a:lnSpc>
                <a:spcPct val="105000"/>
              </a:lnSpc>
              <a:spcBef>
                <a:spcPts val="0"/>
              </a:spcBef>
              <a:spcAft>
                <a:spcPts val="0"/>
              </a:spcAft>
              <a:buClr>
                <a:srgbClr val="000000"/>
              </a:buClr>
              <a:buSzPts val="1700"/>
              <a:buChar char="●"/>
            </a:pPr>
            <a:r>
              <a:rPr lang="en" sz="1700">
                <a:solidFill>
                  <a:srgbClr val="000000"/>
                </a:solidFill>
              </a:rPr>
              <a:t>In the UK that does not seem to happen, as the correlation between them was close to 0</a:t>
            </a:r>
            <a:endParaRPr sz="1700">
              <a:solidFill>
                <a:srgbClr val="000000"/>
              </a:solidFill>
            </a:endParaRPr>
          </a:p>
        </p:txBody>
      </p:sp>
      <p:pic>
        <p:nvPicPr>
          <p:cNvPr id="94" name="Google Shape;94;p18"/>
          <p:cNvPicPr preferRelativeResize="0"/>
          <p:nvPr/>
        </p:nvPicPr>
        <p:blipFill>
          <a:blip r:embed="rId3">
            <a:alphaModFix/>
          </a:blip>
          <a:stretch>
            <a:fillRect/>
          </a:stretch>
        </p:blipFill>
        <p:spPr>
          <a:xfrm>
            <a:off x="3328200" y="1118692"/>
            <a:ext cx="5665124" cy="2744633"/>
          </a:xfrm>
          <a:prstGeom prst="rect">
            <a:avLst/>
          </a:prstGeom>
          <a:noFill/>
          <a:ln>
            <a:noFill/>
          </a:ln>
        </p:spPr>
      </p:pic>
      <p:sp>
        <p:nvSpPr>
          <p:cNvPr id="95" name="Google Shape;95;p18"/>
          <p:cNvSpPr txBox="1"/>
          <p:nvPr/>
        </p:nvSpPr>
        <p:spPr>
          <a:xfrm>
            <a:off x="3714825" y="830388"/>
            <a:ext cx="5378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Approximately 0.551 correlation between precipitation and the opening weekend revenue</a:t>
            </a:r>
            <a:endParaRPr sz="1000"/>
          </a:p>
        </p:txBody>
      </p:sp>
      <p:sp>
        <p:nvSpPr>
          <p:cNvPr id="96" name="Google Shape;96;p18"/>
          <p:cNvSpPr txBox="1"/>
          <p:nvPr/>
        </p:nvSpPr>
        <p:spPr>
          <a:xfrm>
            <a:off x="806100" y="3815825"/>
            <a:ext cx="802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Hypothesis: The different sun exposure and culture of each country has an effect on how people are affected by the weather (Source: </a:t>
            </a:r>
            <a:r>
              <a:rPr lang="en">
                <a:uFill>
                  <a:noFill/>
                </a:uFill>
                <a:hlinkClick r:id="rId4"/>
              </a:rPr>
              <a:t>Current Results</a:t>
            </a:r>
            <a:r>
              <a:rPr lang="en"/>
              <a:t>, 2021)</a:t>
            </a:r>
            <a:endParaRPr/>
          </a:p>
        </p:txBody>
      </p:sp>
      <p:sp>
        <p:nvSpPr>
          <p:cNvPr id="97" name="Google Shape;97;p18"/>
          <p:cNvSpPr txBox="1"/>
          <p:nvPr/>
        </p:nvSpPr>
        <p:spPr>
          <a:xfrm>
            <a:off x="8497425" y="3570825"/>
            <a:ext cx="1084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Portugal</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Predicting the film’s launch success</a:t>
            </a: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a:buClr>
                <a:srgbClr val="000000"/>
              </a:buClr>
            </a:pPr>
            <a:r>
              <a:rPr lang="en" dirty="0">
                <a:solidFill>
                  <a:srgbClr val="000000"/>
                </a:solidFill>
              </a:rPr>
              <a:t>The sample used for creating this model was the film’s launched between the 1st of january and the 31th of march </a:t>
            </a:r>
            <a:r>
              <a:rPr lang="en" dirty="0" smtClean="0">
                <a:solidFill>
                  <a:srgbClr val="000000"/>
                </a:solidFill>
              </a:rPr>
              <a:t>2019 </a:t>
            </a:r>
            <a:r>
              <a:rPr lang="en" sz="1600" dirty="0" smtClean="0">
                <a:solidFill>
                  <a:srgbClr val="000000"/>
                </a:solidFill>
              </a:rPr>
              <a:t>(</a:t>
            </a:r>
            <a:r>
              <a:rPr lang="en-US" sz="1200" dirty="0">
                <a:solidFill>
                  <a:schemeClr val="tx1"/>
                </a:solidFill>
              </a:rPr>
              <a:t>79 films after cleansing for Portugal and 63 for UK</a:t>
            </a:r>
            <a:r>
              <a:rPr lang="en" sz="1600" dirty="0" smtClean="0">
                <a:solidFill>
                  <a:srgbClr val="000000"/>
                </a:solidFill>
              </a:rPr>
              <a:t>)</a:t>
            </a:r>
            <a:endParaRPr sz="1600"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It was taken into account the genre of the film and it’s production size as well</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Our target was the ‘Opening Percentage’ </a:t>
            </a:r>
            <a:r>
              <a:rPr lang="en" sz="1200" dirty="0">
                <a:solidFill>
                  <a:srgbClr val="000000"/>
                </a:solidFill>
              </a:rPr>
              <a:t>(opening_weekend_revenue/total_box_office)*100</a:t>
            </a:r>
            <a:endParaRPr sz="1200"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Applied k-NN to create the model</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 Portugal/UK Weather Model</a:t>
            </a:r>
            <a:endParaRPr/>
          </a:p>
        </p:txBody>
      </p:sp>
      <p:sp>
        <p:nvSpPr>
          <p:cNvPr id="109" name="Google Shape;109;p20"/>
          <p:cNvSpPr txBox="1">
            <a:spLocks noGrp="1"/>
          </p:cNvSpPr>
          <p:nvPr>
            <p:ph type="body" idx="1"/>
          </p:nvPr>
        </p:nvSpPr>
        <p:spPr>
          <a:xfrm>
            <a:off x="311700" y="93632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a:solidFill>
                  <a:srgbClr val="000000"/>
                </a:solidFill>
              </a:rPr>
              <a:t>Advantages:</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Can predict in more or less reliably the impact of the theatrical launch of a film</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impact of the weather was noticed, when removed the model would have worst performance</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process created is easily used for other datasets </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Portugal model achieved better results, what cements our hypothesis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Disadvantages:</a:t>
            </a:r>
            <a:endParaRPr>
              <a:solidFill>
                <a:srgbClr val="000000"/>
              </a:solidFill>
            </a:endParaRPr>
          </a:p>
          <a:p>
            <a:pPr marL="1371600" marR="0" lvl="1" indent="-317500" algn="l" rtl="0">
              <a:lnSpc>
                <a:spcPct val="115000"/>
              </a:lnSpc>
              <a:spcBef>
                <a:spcPts val="0"/>
              </a:spcBef>
              <a:spcAft>
                <a:spcPts val="0"/>
              </a:spcAft>
              <a:buClr>
                <a:srgbClr val="000000"/>
              </a:buClr>
              <a:buSzPts val="1400"/>
              <a:buChar char="○"/>
            </a:pPr>
            <a:r>
              <a:rPr lang="en">
                <a:solidFill>
                  <a:srgbClr val="000000"/>
                </a:solidFill>
              </a:rPr>
              <a:t>Valid for a short period of time (01/01 - 31/03)</a:t>
            </a:r>
            <a:endParaRPr>
              <a:solidFill>
                <a:srgbClr val="000000"/>
              </a:solidFill>
            </a:endParaRPr>
          </a:p>
          <a:p>
            <a:pPr marL="1371600" marR="0" lvl="1" indent="-317500" algn="l" rtl="0">
              <a:lnSpc>
                <a:spcPct val="115000"/>
              </a:lnSpc>
              <a:spcBef>
                <a:spcPts val="0"/>
              </a:spcBef>
              <a:spcAft>
                <a:spcPts val="0"/>
              </a:spcAft>
              <a:buClr>
                <a:srgbClr val="000000"/>
              </a:buClr>
              <a:buSzPts val="1400"/>
              <a:buChar char="○"/>
            </a:pPr>
            <a:r>
              <a:rPr lang="en">
                <a:solidFill>
                  <a:srgbClr val="000000"/>
                </a:solidFill>
              </a:rPr>
              <a:t>Only valid for the said countries</a:t>
            </a:r>
            <a:endParaRPr>
              <a:solidFill>
                <a:srgbClr val="000000"/>
              </a:solidFill>
            </a:endParaRPr>
          </a:p>
          <a:p>
            <a:pPr marL="1371600" marR="0" lvl="0" indent="0" algn="l" rtl="0">
              <a:lnSpc>
                <a:spcPct val="115000"/>
              </a:lnSpc>
              <a:spcBef>
                <a:spcPts val="1200"/>
              </a:spcBef>
              <a:spcAft>
                <a:spcPts val="0"/>
              </a:spcAft>
              <a:buNone/>
            </a:pPr>
            <a:endParaRPr>
              <a:solidFill>
                <a:srgbClr val="000000"/>
              </a:solidFill>
            </a:endParaRPr>
          </a:p>
          <a:p>
            <a:pPr marL="0" lvl="0" indent="0" algn="l" rtl="0">
              <a:spcBef>
                <a:spcPts val="1200"/>
              </a:spcBef>
              <a:spcAft>
                <a:spcPts val="1200"/>
              </a:spcAft>
              <a:buNone/>
            </a:pPr>
            <a:r>
              <a:rPr lang="en">
                <a:solidFill>
                  <a:srgbClr val="000000"/>
                </a:solidFill>
              </a:rPr>
              <a:t>		</a:t>
            </a:r>
            <a:endParaRPr>
              <a:solidFill>
                <a:srgbClr val="000000"/>
              </a:solidFill>
            </a:endParaRPr>
          </a:p>
        </p:txBody>
      </p:sp>
      <p:pic>
        <p:nvPicPr>
          <p:cNvPr id="110" name="Google Shape;110;p20"/>
          <p:cNvPicPr preferRelativeResize="0"/>
          <p:nvPr/>
        </p:nvPicPr>
        <p:blipFill rotWithShape="1">
          <a:blip r:embed="rId3">
            <a:alphaModFix/>
          </a:blip>
          <a:srcRect r="7944" b="15519"/>
          <a:stretch/>
        </p:blipFill>
        <p:spPr>
          <a:xfrm>
            <a:off x="228825" y="3274175"/>
            <a:ext cx="4185400" cy="841175"/>
          </a:xfrm>
          <a:prstGeom prst="rect">
            <a:avLst/>
          </a:prstGeom>
          <a:noFill/>
          <a:ln>
            <a:noFill/>
          </a:ln>
        </p:spPr>
      </p:pic>
      <p:pic>
        <p:nvPicPr>
          <p:cNvPr id="111" name="Google Shape;111;p20"/>
          <p:cNvPicPr preferRelativeResize="0"/>
          <p:nvPr/>
        </p:nvPicPr>
        <p:blipFill rotWithShape="1">
          <a:blip r:embed="rId4">
            <a:alphaModFix/>
          </a:blip>
          <a:srcRect r="3006" b="13224"/>
          <a:stretch/>
        </p:blipFill>
        <p:spPr>
          <a:xfrm>
            <a:off x="4493100" y="3274175"/>
            <a:ext cx="4550337" cy="841175"/>
          </a:xfrm>
          <a:prstGeom prst="rect">
            <a:avLst/>
          </a:prstGeom>
          <a:noFill/>
          <a:ln>
            <a:noFill/>
          </a:ln>
        </p:spPr>
      </p:pic>
      <p:sp>
        <p:nvSpPr>
          <p:cNvPr id="112" name="Google Shape;112;p20"/>
          <p:cNvSpPr txBox="1"/>
          <p:nvPr/>
        </p:nvSpPr>
        <p:spPr>
          <a:xfrm>
            <a:off x="228825" y="4115350"/>
            <a:ext cx="2202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Model for UK</a:t>
            </a:r>
            <a:endParaRPr/>
          </a:p>
        </p:txBody>
      </p:sp>
      <p:sp>
        <p:nvSpPr>
          <p:cNvPr id="113" name="Google Shape;113;p20"/>
          <p:cNvSpPr txBox="1"/>
          <p:nvPr/>
        </p:nvSpPr>
        <p:spPr>
          <a:xfrm>
            <a:off x="4414225" y="4115350"/>
            <a:ext cx="2646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Model for Portugal</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solidFill>
                  <a:schemeClr val="dk2"/>
                </a:solidFill>
              </a:rPr>
              <a:t>Os colegas da Francisca</a:t>
            </a:r>
            <a:endParaRPr>
              <a:solidFill>
                <a:schemeClr val="dk2"/>
              </a:solidFill>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André Ávila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Dinis Sousa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Francisca Silva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João Malva</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533</Words>
  <Application>Microsoft Office PowerPoint</Application>
  <PresentationFormat>Apresentação no Ecrã (16:9)</PresentationFormat>
  <Paragraphs>49</Paragraphs>
  <Slides>10</Slides>
  <Notes>10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10</vt:i4>
      </vt:variant>
    </vt:vector>
  </HeadingPairs>
  <TitlesOfParts>
    <vt:vector size="13" baseType="lpstr">
      <vt:lpstr>Work Sans</vt:lpstr>
      <vt:lpstr>Arial</vt:lpstr>
      <vt:lpstr>Simple Light</vt:lpstr>
      <vt:lpstr>The Impact of Weather on a Film’s Theatrical Launch</vt:lpstr>
      <vt:lpstr>Scope/Intro</vt:lpstr>
      <vt:lpstr>Impact of the weather on daily cinema tickets sales</vt:lpstr>
      <vt:lpstr>Unexpected days</vt:lpstr>
      <vt:lpstr>Impact of weather on a film release</vt:lpstr>
      <vt:lpstr>Outcomes</vt:lpstr>
      <vt:lpstr>Predicting the film’s launch success</vt:lpstr>
      <vt:lpstr>Conclusions - Portugal/UK Weather Model</vt:lpstr>
      <vt:lpstr>Os colegas da Francisca </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Weather on a Film’s Theatrical Launch</dc:title>
  <dc:creator>Joao Malva</dc:creator>
  <cp:lastModifiedBy>Utilizador</cp:lastModifiedBy>
  <cp:revision>2</cp:revision>
  <dcterms:modified xsi:type="dcterms:W3CDTF">2021-04-11T14:57:58Z</dcterms:modified>
</cp:coreProperties>
</file>