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logger" charset="1" panose="02000506030000020004"/>
      <p:regular r:id="rId12"/>
    </p:embeddedFont>
    <p:embeddedFont>
      <p:font typeface="Blogger Bold" charset="1" panose="02000506030000020004"/>
      <p:regular r:id="rId13"/>
    </p:embeddedFont>
    <p:embeddedFont>
      <p:font typeface="Blogger Italics" charset="1" panose="0200050603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VAGjxtRWLaU.mp4" Type="http://schemas.openxmlformats.org/officeDocument/2006/relationships/video"/><Relationship Id="rId4" Target="../media/VAGjxtRWLaU.mp4" Type="http://schemas.microsoft.com/office/2007/relationships/media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C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77992" y="4588780"/>
            <a:ext cx="14532017" cy="1109441"/>
            <a:chOff x="0" y="0"/>
            <a:chExt cx="5572760" cy="425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6990" y="50800"/>
              <a:ext cx="5476240" cy="389890"/>
            </a:xfrm>
            <a:custGeom>
              <a:avLst/>
              <a:gdLst/>
              <a:ahLst/>
              <a:cxnLst/>
              <a:rect r="r" b="b" t="t" l="l"/>
              <a:pathLst>
                <a:path h="389890" w="5476240">
                  <a:moveTo>
                    <a:pt x="144780" y="20320"/>
                  </a:moveTo>
                  <a:cubicBezTo>
                    <a:pt x="5344160" y="2540"/>
                    <a:pt x="5346700" y="1270"/>
                    <a:pt x="5364480" y="8890"/>
                  </a:cubicBezTo>
                  <a:cubicBezTo>
                    <a:pt x="5389880" y="19050"/>
                    <a:pt x="5429250" y="49530"/>
                    <a:pt x="5447030" y="71120"/>
                  </a:cubicBezTo>
                  <a:cubicBezTo>
                    <a:pt x="5459730" y="86360"/>
                    <a:pt x="5464810" y="99060"/>
                    <a:pt x="5468620" y="118110"/>
                  </a:cubicBezTo>
                  <a:cubicBezTo>
                    <a:pt x="5473700" y="146050"/>
                    <a:pt x="5474970" y="191770"/>
                    <a:pt x="5463540" y="220980"/>
                  </a:cubicBezTo>
                  <a:cubicBezTo>
                    <a:pt x="5450840" y="251460"/>
                    <a:pt x="5419090" y="284480"/>
                    <a:pt x="5396230" y="299720"/>
                  </a:cubicBezTo>
                  <a:cubicBezTo>
                    <a:pt x="5380990" y="311150"/>
                    <a:pt x="5364480" y="316230"/>
                    <a:pt x="5347970" y="318770"/>
                  </a:cubicBezTo>
                  <a:cubicBezTo>
                    <a:pt x="5331460" y="322580"/>
                    <a:pt x="5314950" y="326390"/>
                    <a:pt x="5295900" y="322580"/>
                  </a:cubicBezTo>
                  <a:cubicBezTo>
                    <a:pt x="5267960" y="317500"/>
                    <a:pt x="5226050" y="300990"/>
                    <a:pt x="5201920" y="279400"/>
                  </a:cubicBezTo>
                  <a:cubicBezTo>
                    <a:pt x="5179060" y="256540"/>
                    <a:pt x="5160010" y="214630"/>
                    <a:pt x="5153660" y="187960"/>
                  </a:cubicBezTo>
                  <a:cubicBezTo>
                    <a:pt x="5148580" y="168910"/>
                    <a:pt x="5151120" y="152400"/>
                    <a:pt x="5153660" y="135890"/>
                  </a:cubicBezTo>
                  <a:cubicBezTo>
                    <a:pt x="5156200" y="118110"/>
                    <a:pt x="5160010" y="102870"/>
                    <a:pt x="5170170" y="86360"/>
                  </a:cubicBezTo>
                  <a:cubicBezTo>
                    <a:pt x="5185410" y="62230"/>
                    <a:pt x="5215890" y="29210"/>
                    <a:pt x="5245100" y="15240"/>
                  </a:cubicBezTo>
                  <a:cubicBezTo>
                    <a:pt x="5275580" y="1270"/>
                    <a:pt x="5320030" y="0"/>
                    <a:pt x="5347970" y="3810"/>
                  </a:cubicBezTo>
                  <a:cubicBezTo>
                    <a:pt x="5367020" y="6350"/>
                    <a:pt x="5382260" y="13970"/>
                    <a:pt x="5396230" y="22860"/>
                  </a:cubicBezTo>
                  <a:cubicBezTo>
                    <a:pt x="5411470" y="31750"/>
                    <a:pt x="5424170" y="40640"/>
                    <a:pt x="5436870" y="57150"/>
                  </a:cubicBezTo>
                  <a:cubicBezTo>
                    <a:pt x="5452110" y="80010"/>
                    <a:pt x="5472430" y="120650"/>
                    <a:pt x="5474970" y="152400"/>
                  </a:cubicBezTo>
                  <a:cubicBezTo>
                    <a:pt x="5476240" y="185420"/>
                    <a:pt x="5461000" y="228600"/>
                    <a:pt x="5447030" y="252730"/>
                  </a:cubicBezTo>
                  <a:cubicBezTo>
                    <a:pt x="5436870" y="269240"/>
                    <a:pt x="5427980" y="279400"/>
                    <a:pt x="5411470" y="290830"/>
                  </a:cubicBezTo>
                  <a:cubicBezTo>
                    <a:pt x="5387340" y="304800"/>
                    <a:pt x="5372100" y="313690"/>
                    <a:pt x="5313680" y="322580"/>
                  </a:cubicBezTo>
                  <a:cubicBezTo>
                    <a:pt x="4898390" y="389890"/>
                    <a:pt x="552450" y="379730"/>
                    <a:pt x="144780" y="303530"/>
                  </a:cubicBezTo>
                  <a:cubicBezTo>
                    <a:pt x="87630" y="293370"/>
                    <a:pt x="73660" y="285750"/>
                    <a:pt x="50800" y="267970"/>
                  </a:cubicBezTo>
                  <a:cubicBezTo>
                    <a:pt x="31750" y="252730"/>
                    <a:pt x="20320" y="232410"/>
                    <a:pt x="12700" y="212090"/>
                  </a:cubicBezTo>
                  <a:cubicBezTo>
                    <a:pt x="3810" y="191770"/>
                    <a:pt x="0" y="167640"/>
                    <a:pt x="3810" y="144780"/>
                  </a:cubicBezTo>
                  <a:cubicBezTo>
                    <a:pt x="8890" y="115570"/>
                    <a:pt x="26670" y="76200"/>
                    <a:pt x="50800" y="55880"/>
                  </a:cubicBezTo>
                  <a:cubicBezTo>
                    <a:pt x="73660" y="34290"/>
                    <a:pt x="144780" y="20320"/>
                    <a:pt x="144780" y="20320"/>
                  </a:cubicBezTo>
                </a:path>
              </a:pathLst>
            </a:custGeom>
            <a:solidFill>
              <a:srgbClr val="94A8E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050270" y="1640861"/>
            <a:ext cx="3770114" cy="7005279"/>
          </a:xfrm>
          <a:custGeom>
            <a:avLst/>
            <a:gdLst/>
            <a:ahLst/>
            <a:cxnLst/>
            <a:rect r="r" b="b" t="t" l="l"/>
            <a:pathLst>
              <a:path h="7005279" w="3770114">
                <a:moveTo>
                  <a:pt x="0" y="0"/>
                </a:moveTo>
                <a:lnTo>
                  <a:pt x="3770113" y="0"/>
                </a:lnTo>
                <a:lnTo>
                  <a:pt x="3770113" y="7005278"/>
                </a:lnTo>
                <a:lnTo>
                  <a:pt x="0" y="7005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94465" y="3878826"/>
            <a:ext cx="18476929" cy="2186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36"/>
              </a:lnSpc>
            </a:pPr>
            <a:r>
              <a:rPr lang="en-US" sz="12169">
                <a:solidFill>
                  <a:srgbClr val="1B3DB6"/>
                </a:solidFill>
                <a:latin typeface="Blogger"/>
                <a:ea typeface="Blogger"/>
                <a:cs typeface="Blogger"/>
                <a:sym typeface="Blogger"/>
              </a:rPr>
              <a:t>Waterwise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C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7647" y="3065062"/>
            <a:ext cx="7648603" cy="7221938"/>
            <a:chOff x="0" y="0"/>
            <a:chExt cx="9257568" cy="8741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58838" cy="8741150"/>
            </a:xfrm>
            <a:custGeom>
              <a:avLst/>
              <a:gdLst/>
              <a:ahLst/>
              <a:cxnLst/>
              <a:rect r="r" b="b" t="t" l="l"/>
              <a:pathLst>
                <a:path h="8741150" w="9258838">
                  <a:moveTo>
                    <a:pt x="8726184" y="0"/>
                  </a:moveTo>
                  <a:lnTo>
                    <a:pt x="531384" y="0"/>
                  </a:lnTo>
                  <a:cubicBezTo>
                    <a:pt x="236994" y="0"/>
                    <a:pt x="0" y="223773"/>
                    <a:pt x="0" y="501742"/>
                  </a:cubicBezTo>
                  <a:lnTo>
                    <a:pt x="0" y="8241157"/>
                  </a:lnTo>
                  <a:cubicBezTo>
                    <a:pt x="0" y="8517377"/>
                    <a:pt x="236994" y="8741150"/>
                    <a:pt x="531384" y="8741150"/>
                  </a:cubicBezTo>
                  <a:lnTo>
                    <a:pt x="8728035" y="8741150"/>
                  </a:lnTo>
                  <a:cubicBezTo>
                    <a:pt x="9020574" y="8741150"/>
                    <a:pt x="9258838" y="8517377"/>
                    <a:pt x="9258838" y="8239408"/>
                  </a:cubicBezTo>
                  <a:lnTo>
                    <a:pt x="9258838" y="501742"/>
                  </a:lnTo>
                  <a:cubicBezTo>
                    <a:pt x="9257568" y="223773"/>
                    <a:pt x="9020574" y="0"/>
                    <a:pt x="872618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2140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876300"/>
            <a:ext cx="9261774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Blogger Bold"/>
                <a:ea typeface="Blogger Bold"/>
                <a:cs typeface="Blogger Bold"/>
                <a:sym typeface="Blogger Bold"/>
              </a:rPr>
              <a:t>1.PROPOSTA DE VALOR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37647" y="741235"/>
            <a:ext cx="7648603" cy="181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i="true">
                <a:solidFill>
                  <a:srgbClr val="000000"/>
                </a:solidFill>
                <a:latin typeface="Blogger Italics"/>
                <a:ea typeface="Blogger Italics"/>
                <a:cs typeface="Blogger Italics"/>
                <a:sym typeface="Blogger Italics"/>
              </a:rPr>
              <a:t>És una app que serveix per monitorar el teu consum d’aigua i promou l’estalvi amb la competició i incentius d'autorealització.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234636"/>
            <a:ext cx="8115300" cy="661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Aplicació que serveix per mesurar els litres gastats durant el mes i un 20% de la diferència que s’ha estalviat respecte al mes anterior anirà destinat a persones que no disposen d’aquest recurs vital dins Mataró.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Encara que segueixi havent-hi un consum d’aigua, volem motivar a la població a què deixi de gastar tant de manera que una part d’aquest percentatge es destini a aquesta població com a bona causa.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C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2236" y="5143500"/>
            <a:ext cx="1504278" cy="1504278"/>
          </a:xfrm>
          <a:custGeom>
            <a:avLst/>
            <a:gdLst/>
            <a:ahLst/>
            <a:cxnLst/>
            <a:rect r="r" b="b" t="t" l="l"/>
            <a:pathLst>
              <a:path h="1504278" w="1504278">
                <a:moveTo>
                  <a:pt x="0" y="0"/>
                </a:moveTo>
                <a:lnTo>
                  <a:pt x="1504278" y="0"/>
                </a:lnTo>
                <a:lnTo>
                  <a:pt x="1504278" y="1504278"/>
                </a:lnTo>
                <a:lnTo>
                  <a:pt x="0" y="1504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61030"/>
            <a:ext cx="7092514" cy="721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Recollida de les dades de consum.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Càlcul de l’estalvi.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Conversió de diners a impacte.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Facturació companyia d’aigües.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 i="true">
                <a:solidFill>
                  <a:srgbClr val="000000"/>
                </a:solidFill>
                <a:latin typeface="Blogger Italics"/>
                <a:ea typeface="Blogger Italics"/>
                <a:cs typeface="Blogger Italics"/>
                <a:sym typeface="Blogger Italics"/>
              </a:rPr>
              <a:t>Amb aquest sistema no només fomenta un ús responsable de l’aigua, sinó que construeix un vincle solidari i continuat amb el projecte social.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300"/>
            <a:ext cx="11583781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Blogger Bold"/>
                <a:ea typeface="Blogger Bold"/>
                <a:cs typeface="Blogger Bold"/>
                <a:sym typeface="Blogger Bold"/>
              </a:rPr>
              <a:t>1.1. FUNCIONAMENT LOGÍSTIC I TÈCNIC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661030"/>
            <a:ext cx="7092514" cy="601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1B3DB6"/>
                </a:solidFill>
                <a:latin typeface="Blogger Bold"/>
                <a:ea typeface="Blogger Bold"/>
                <a:cs typeface="Blogger Bold"/>
                <a:sym typeface="Blogger Bold"/>
              </a:rPr>
              <a:t>Exemple</a:t>
            </a:r>
            <a:r>
              <a:rPr lang="en-US" sz="3399">
                <a:solidFill>
                  <a:srgbClr val="1B3DB6"/>
                </a:solidFill>
                <a:latin typeface="Blogger"/>
                <a:ea typeface="Blogger"/>
                <a:cs typeface="Blogger"/>
                <a:sym typeface="Blogger"/>
              </a:rPr>
              <a:t>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B3DB6"/>
                </a:solidFill>
                <a:latin typeface="Blogger"/>
                <a:ea typeface="Blogger"/>
                <a:cs typeface="Blogger"/>
                <a:sym typeface="Blogger"/>
              </a:rPr>
              <a:t> Estalvi = 1.500 litres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B3DB6"/>
                </a:solidFill>
                <a:latin typeface="Blogger"/>
                <a:ea typeface="Blogger"/>
                <a:cs typeface="Blogger"/>
                <a:sym typeface="Blogger"/>
              </a:rPr>
              <a:t> Preu/litre = 0,002 €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B3DB6"/>
                </a:solidFill>
                <a:latin typeface="Blogger"/>
                <a:ea typeface="Blogger"/>
                <a:cs typeface="Blogger"/>
                <a:sym typeface="Blogger"/>
              </a:rPr>
              <a:t> Estalvi econòmic = 3 €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B3DB6"/>
                </a:solidFill>
                <a:latin typeface="Blogger"/>
                <a:ea typeface="Blogger"/>
                <a:cs typeface="Blogger"/>
                <a:sym typeface="Blogger"/>
              </a:rPr>
              <a:t> Donació (20%) = 0,60 €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B3DB6"/>
                </a:solidFill>
                <a:latin typeface="Blogger"/>
                <a:ea typeface="Blogger"/>
                <a:cs typeface="Blogger"/>
                <a:sym typeface="Blogger"/>
              </a:rPr>
              <a:t>0,30€ = 10 litres d’aigua.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B3DB6"/>
                </a:solidFill>
                <a:latin typeface="Blogger"/>
                <a:ea typeface="Blogger"/>
                <a:cs typeface="Blogger"/>
                <a:sym typeface="Blogger"/>
              </a:rPr>
              <a:t>0,60€ = 20 litres d’aigua (ha contribuit).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C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451197"/>
            <a:ext cx="11156089" cy="11189395"/>
            <a:chOff x="0" y="0"/>
            <a:chExt cx="2938229" cy="2947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8229" cy="2947001"/>
            </a:xfrm>
            <a:custGeom>
              <a:avLst/>
              <a:gdLst/>
              <a:ahLst/>
              <a:cxnLst/>
              <a:rect r="r" b="b" t="t" l="l"/>
              <a:pathLst>
                <a:path h="2947001" w="2938229">
                  <a:moveTo>
                    <a:pt x="0" y="0"/>
                  </a:moveTo>
                  <a:lnTo>
                    <a:pt x="2938229" y="0"/>
                  </a:lnTo>
                  <a:lnTo>
                    <a:pt x="2938229" y="2947001"/>
                  </a:lnTo>
                  <a:lnTo>
                    <a:pt x="0" y="2947001"/>
                  </a:lnTo>
                  <a:close/>
                </a:path>
              </a:pathLst>
            </a:custGeom>
            <a:solidFill>
              <a:srgbClr val="E1E5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8229" cy="2985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5626" y="2262839"/>
            <a:ext cx="7435356" cy="3224057"/>
            <a:chOff x="0" y="0"/>
            <a:chExt cx="1958283" cy="8491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58283" cy="849134"/>
            </a:xfrm>
            <a:custGeom>
              <a:avLst/>
              <a:gdLst/>
              <a:ahLst/>
              <a:cxnLst/>
              <a:rect r="r" b="b" t="t" l="l"/>
              <a:pathLst>
                <a:path h="849134" w="1958283">
                  <a:moveTo>
                    <a:pt x="53103" y="0"/>
                  </a:moveTo>
                  <a:lnTo>
                    <a:pt x="1905180" y="0"/>
                  </a:lnTo>
                  <a:cubicBezTo>
                    <a:pt x="1934508" y="0"/>
                    <a:pt x="1958283" y="23775"/>
                    <a:pt x="1958283" y="53103"/>
                  </a:cubicBezTo>
                  <a:lnTo>
                    <a:pt x="1958283" y="796032"/>
                  </a:lnTo>
                  <a:cubicBezTo>
                    <a:pt x="1958283" y="825359"/>
                    <a:pt x="1934508" y="849134"/>
                    <a:pt x="1905180" y="849134"/>
                  </a:cubicBezTo>
                  <a:lnTo>
                    <a:pt x="53103" y="849134"/>
                  </a:lnTo>
                  <a:cubicBezTo>
                    <a:pt x="23775" y="849134"/>
                    <a:pt x="0" y="825359"/>
                    <a:pt x="0" y="796032"/>
                  </a:cubicBezTo>
                  <a:lnTo>
                    <a:pt x="0" y="53103"/>
                  </a:lnTo>
                  <a:cubicBezTo>
                    <a:pt x="0" y="23775"/>
                    <a:pt x="23775" y="0"/>
                    <a:pt x="53103" y="0"/>
                  </a:cubicBezTo>
                  <a:close/>
                </a:path>
              </a:pathLst>
            </a:custGeom>
            <a:solidFill>
              <a:srgbClr val="94A8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58283" cy="887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02135" y="5747917"/>
            <a:ext cx="7740079" cy="2174361"/>
            <a:chOff x="0" y="0"/>
            <a:chExt cx="2038539" cy="5726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8540" cy="572671"/>
            </a:xfrm>
            <a:custGeom>
              <a:avLst/>
              <a:gdLst/>
              <a:ahLst/>
              <a:cxnLst/>
              <a:rect r="r" b="b" t="t" l="l"/>
              <a:pathLst>
                <a:path h="572671" w="2038540">
                  <a:moveTo>
                    <a:pt x="51012" y="0"/>
                  </a:moveTo>
                  <a:lnTo>
                    <a:pt x="1987527" y="0"/>
                  </a:lnTo>
                  <a:cubicBezTo>
                    <a:pt x="2001057" y="0"/>
                    <a:pt x="2014032" y="5374"/>
                    <a:pt x="2023598" y="14941"/>
                  </a:cubicBezTo>
                  <a:cubicBezTo>
                    <a:pt x="2033165" y="24508"/>
                    <a:pt x="2038540" y="37483"/>
                    <a:pt x="2038540" y="51012"/>
                  </a:cubicBezTo>
                  <a:lnTo>
                    <a:pt x="2038540" y="521659"/>
                  </a:lnTo>
                  <a:cubicBezTo>
                    <a:pt x="2038540" y="535188"/>
                    <a:pt x="2033165" y="548163"/>
                    <a:pt x="2023598" y="557730"/>
                  </a:cubicBezTo>
                  <a:cubicBezTo>
                    <a:pt x="2014032" y="567297"/>
                    <a:pt x="2001057" y="572671"/>
                    <a:pt x="1987527" y="572671"/>
                  </a:cubicBezTo>
                  <a:lnTo>
                    <a:pt x="51012" y="572671"/>
                  </a:lnTo>
                  <a:cubicBezTo>
                    <a:pt x="37483" y="572671"/>
                    <a:pt x="24508" y="567297"/>
                    <a:pt x="14941" y="557730"/>
                  </a:cubicBezTo>
                  <a:cubicBezTo>
                    <a:pt x="5374" y="548163"/>
                    <a:pt x="0" y="535188"/>
                    <a:pt x="0" y="521659"/>
                  </a:cubicBezTo>
                  <a:lnTo>
                    <a:pt x="0" y="51012"/>
                  </a:lnTo>
                  <a:cubicBezTo>
                    <a:pt x="0" y="37483"/>
                    <a:pt x="5374" y="24508"/>
                    <a:pt x="14941" y="14941"/>
                  </a:cubicBezTo>
                  <a:cubicBezTo>
                    <a:pt x="24508" y="5374"/>
                    <a:pt x="37483" y="0"/>
                    <a:pt x="51012" y="0"/>
                  </a:cubicBezTo>
                  <a:close/>
                </a:path>
              </a:pathLst>
            </a:custGeom>
            <a:solidFill>
              <a:srgbClr val="E1E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38539" cy="610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39277" y="876300"/>
            <a:ext cx="6838801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Blogger Bold"/>
                <a:ea typeface="Blogger Bold"/>
                <a:cs typeface="Blogger Bold"/>
                <a:sym typeface="Blogger Bold"/>
              </a:rPr>
              <a:t>2. SEGMENTS A CLIENTS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39238" y="876300"/>
            <a:ext cx="9525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35626" y="2339428"/>
            <a:ext cx="7042452" cy="301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Famílies preocupades pel medi ambient i sensibilitzades per ajudar.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Empreses amb responsabilitat social que volen estalviar i contribuir.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Comunitats de veïns.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433503" y="7210812"/>
            <a:ext cx="8531601" cy="3527385"/>
            <a:chOff x="0" y="0"/>
            <a:chExt cx="2247006" cy="9290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47006" cy="929023"/>
            </a:xfrm>
            <a:custGeom>
              <a:avLst/>
              <a:gdLst/>
              <a:ahLst/>
              <a:cxnLst/>
              <a:rect r="r" b="b" t="t" l="l"/>
              <a:pathLst>
                <a:path h="929023" w="2247006">
                  <a:moveTo>
                    <a:pt x="46279" y="0"/>
                  </a:moveTo>
                  <a:lnTo>
                    <a:pt x="2200727" y="0"/>
                  </a:lnTo>
                  <a:cubicBezTo>
                    <a:pt x="2213001" y="0"/>
                    <a:pt x="2224772" y="4876"/>
                    <a:pt x="2233451" y="13555"/>
                  </a:cubicBezTo>
                  <a:cubicBezTo>
                    <a:pt x="2242130" y="22234"/>
                    <a:pt x="2247006" y="34005"/>
                    <a:pt x="2247006" y="46279"/>
                  </a:cubicBezTo>
                  <a:lnTo>
                    <a:pt x="2247006" y="882744"/>
                  </a:lnTo>
                  <a:cubicBezTo>
                    <a:pt x="2247006" y="908303"/>
                    <a:pt x="2226286" y="929023"/>
                    <a:pt x="2200727" y="929023"/>
                  </a:cubicBezTo>
                  <a:lnTo>
                    <a:pt x="46279" y="929023"/>
                  </a:lnTo>
                  <a:cubicBezTo>
                    <a:pt x="20720" y="929023"/>
                    <a:pt x="0" y="908303"/>
                    <a:pt x="0" y="882744"/>
                  </a:cubicBezTo>
                  <a:lnTo>
                    <a:pt x="0" y="46279"/>
                  </a:lnTo>
                  <a:cubicBezTo>
                    <a:pt x="0" y="20720"/>
                    <a:pt x="20720" y="0"/>
                    <a:pt x="46279" y="0"/>
                  </a:cubicBezTo>
                  <a:close/>
                </a:path>
              </a:pathLst>
            </a:custGeom>
            <a:solidFill>
              <a:srgbClr val="CAD3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247006" cy="9671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914347" y="6384137"/>
            <a:ext cx="4135982" cy="3902863"/>
          </a:xfrm>
          <a:custGeom>
            <a:avLst/>
            <a:gdLst/>
            <a:ahLst/>
            <a:cxnLst/>
            <a:rect r="r" b="b" t="t" l="l"/>
            <a:pathLst>
              <a:path h="3902863" w="4135982">
                <a:moveTo>
                  <a:pt x="0" y="0"/>
                </a:moveTo>
                <a:lnTo>
                  <a:pt x="4135982" y="0"/>
                </a:lnTo>
                <a:lnTo>
                  <a:pt x="4135982" y="3902863"/>
                </a:lnTo>
                <a:lnTo>
                  <a:pt x="0" y="390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914347" y="876300"/>
            <a:ext cx="4367064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Blogger Bold"/>
                <a:ea typeface="Blogger Bold"/>
                <a:cs typeface="Blogger Bold"/>
                <a:sym typeface="Blogger Bold"/>
              </a:rPr>
              <a:t>3. SOCIS CLAUS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35554" y="1967191"/>
            <a:ext cx="7829550" cy="181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Ajuntament.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Blogger"/>
                <a:ea typeface="Blogger"/>
                <a:cs typeface="Blogger"/>
                <a:sym typeface="Blogger"/>
              </a:rPr>
              <a:t>Companyia d’aigües Mataró.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C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2431" t="19344" r="292" b="4810"/>
          <a:stretch>
            <a:fillRect/>
          </a:stretch>
        </p:blipFill>
        <p:spPr>
          <a:xfrm flipH="false" flipV="false" rot="0">
            <a:off x="-3004515" y="-223915"/>
            <a:ext cx="24297030" cy="1073483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63460" y="876300"/>
            <a:ext cx="5174010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Blogger Bold"/>
                <a:ea typeface="Blogger Bold"/>
                <a:cs typeface="Blogger Bold"/>
                <a:sym typeface="Blogger Bold"/>
              </a:rPr>
              <a:t>6. APLICACIÓ/WEB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9C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325" y="4410716"/>
            <a:ext cx="13995350" cy="126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6"/>
              </a:lnSpc>
              <a:spcBef>
                <a:spcPct val="0"/>
              </a:spcBef>
            </a:pPr>
            <a:r>
              <a:rPr lang="en-US" b="true" sz="6997">
                <a:solidFill>
                  <a:srgbClr val="000000"/>
                </a:solidFill>
                <a:latin typeface="Blogger Bold"/>
                <a:ea typeface="Blogger Bold"/>
                <a:cs typeface="Blogger Bold"/>
                <a:sym typeface="Blogger Bold"/>
              </a:rPr>
              <a:t>Moltes gràcies per la vostra atenció!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DAGjw4egx_Q</dc:identifier>
  <dcterms:modified xsi:type="dcterms:W3CDTF">2011-08-01T06:04:30Z</dcterms:modified>
  <cp:revision>1</cp:revision>
  <dc:title>Cream and Brown Illustrative Food Journal Presentation</dc:title>
</cp:coreProperties>
</file>