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8" r:id="rId4"/>
    <p:sldId id="263" r:id="rId5"/>
    <p:sldId id="267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25855-0EA5-4EA9-942D-C3E34BC70BDA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0B86E-C68B-4342-AA07-B8C8FC797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36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6CC1D-F9A5-4F24-A829-68F66E9A6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789034-DB0E-47CA-ACC9-FF8E1F112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C1DE80-2AAB-4A0A-82DE-86B87CEE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236AA7-E4B6-41AA-8037-D92C1D89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A4D523-E81A-4CF9-B17C-7F1C4560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92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460F8-DE29-46E3-95CD-08AA6472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F3B5F9-2A5D-40B6-A09C-934351819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2096DF-8C44-4A75-A031-58A377B4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8D7D1F-D2A3-42D8-A99C-53ACEEA1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8257CF-632A-48C2-9F23-4C512B53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30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A57C87-5F05-430A-853C-2E94B5A86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5D67AF-9CAB-437F-B930-E88BB2FE7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FB26EE-1D7B-4977-BBFB-6D8C9911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EAF169-660A-42D4-A34D-110634CA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636EAB-FEFE-49E3-83FD-D9A12627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25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FCA64-C427-4F0A-80BC-FD50F9C7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B90318-4CF1-460F-A59D-E9E3EF63B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36B1AD-6CB3-46BA-A153-1499FEC5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304346-5147-4284-A945-157C3328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4F9FA-EBEE-4FB7-A1DE-C96AD675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78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D930D-3196-45FC-8868-98F85615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023E79-55F6-4392-AE1A-3DF3FF6A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3F3207-66F8-49C2-B45F-58B436FC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53F5E2-FB3F-4357-BE30-515FE7D6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1BF89-6831-42A7-B219-B37E367C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22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B0DD7-1AB2-461F-BBB7-57C98412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57B244-CD0C-497A-9C62-70F28D8B1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110C24-0906-479E-BAF9-A9F7107C8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7F995F-4B9E-4825-89AD-212E4544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6F37DF-C971-4E24-AD85-4591FF46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A3C1E9-3FAE-4A11-8A56-F72039CD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2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5579E-83FF-4D9F-9B24-BF98627F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9D0BE8-ADED-422F-ABAD-E54ADFD6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4A5487-5D56-4413-AC97-51392D36B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DFB3D9-F309-42BF-857F-F66933281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32D5CF-8D4F-49A1-8C69-E25C151C2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4FF9F4-931A-432A-9743-7A2BA94A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910CCD9-8F5A-4EE1-97D9-A133E6FC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624BBD-8227-41DA-87D6-7A3887D9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C5AAB-8493-46D6-9165-E77B5158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7FAF74-3644-4656-B67E-1F3FB7F8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0034B6-9528-4972-BBDD-43135078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050EF8-1121-415C-8B6A-EC3B1FB1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04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D2DB15-F9F5-4C36-A7DA-F0CD483D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16181F-3594-4C49-A8C5-76459A2D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52E17-1132-4FBD-8A7B-38C0BFE0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50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47DBC-DFCA-4814-A407-043C6A43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CE16C-3610-4E8F-8960-EA22218F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7E9D71-3830-46DF-B84F-EAED17932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41D145-F089-4163-A89C-573AED3C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D44F81-CB32-4D8B-BF1D-8406FC59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D081EB-B849-4650-95B9-26DB0F63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78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E257F-0D87-4A5C-8962-EDF9B197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447AD6-38D0-42D9-9B9F-B85248C1C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5FE5EC-0368-47D7-A170-5487BC2D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F0BE54-8998-473F-BB50-4DBEB71F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DE4E93-ACAB-4260-BA54-690514DE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1115F6-1F93-416A-8116-CCF92F27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96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1DFFB1-3285-407B-8D60-77F005B8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91C177-6747-4B66-AB41-9D70AB81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BBAB6-DBA6-4A2B-8209-4370F7B76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DF22C-D272-44CB-ADF8-EC1474ECF25E}" type="datetimeFigureOut">
              <a:rPr lang="de-DE" smtClean="0"/>
              <a:t>22.03.2020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83DE6-7D8B-4008-A506-B03BA24AE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F176DF-9144-4E19-9A44-A02CA8AF2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23BBC-5F69-4B24-B162-58219728E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0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iegel.de/politik/deutschland/coronavirus-horst-seehofer-verweigert-angela-merkel-den-handschlag-a-bdf97ddd-18c2-47bf-9db2-ff291e7df1f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AFD2190-29A5-436C-89C9-B510F8BBA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148" y="235226"/>
            <a:ext cx="12192000" cy="424069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4CF4628-A421-425C-B048-851DADACD0C5}"/>
              </a:ext>
            </a:extLst>
          </p:cNvPr>
          <p:cNvSpPr txBox="1"/>
          <p:nvPr/>
        </p:nvSpPr>
        <p:spPr>
          <a:xfrm>
            <a:off x="1849116" y="4907646"/>
            <a:ext cx="9683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01_038_Daten_Schätzung_der_Dunkelziffer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554047-82DF-4DA3-AFA4-9AD06418770C}"/>
              </a:ext>
            </a:extLst>
          </p:cNvPr>
          <p:cNvSpPr txBox="1"/>
          <p:nvPr/>
        </p:nvSpPr>
        <p:spPr>
          <a:xfrm>
            <a:off x="3808731" y="6438108"/>
            <a:ext cx="429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von Berit, Jonathan, Kathi, Sarina und Timo </a:t>
            </a:r>
          </a:p>
        </p:txBody>
      </p:sp>
    </p:spTree>
    <p:extLst>
      <p:ext uri="{BB962C8B-B14F-4D97-AF65-F5344CB8AC3E}">
        <p14:creationId xmlns:p14="http://schemas.microsoft.com/office/powerpoint/2010/main" val="143137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2000"/>
    </mc:Choice>
    <mc:Fallback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BFEC9B6-D9AB-4010-9359-1BF4234A34B0}"/>
              </a:ext>
            </a:extLst>
          </p:cNvPr>
          <p:cNvSpPr txBox="1"/>
          <p:nvPr/>
        </p:nvSpPr>
        <p:spPr>
          <a:xfrm>
            <a:off x="459274" y="472965"/>
            <a:ext cx="843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Unsere Idee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85203A5-9D31-41C3-9422-757C7261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03" y="1220013"/>
            <a:ext cx="4743213" cy="441797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7E58A3D-B696-47C5-BB86-333202F30679}"/>
              </a:ext>
            </a:extLst>
          </p:cNvPr>
          <p:cNvSpPr txBox="1"/>
          <p:nvPr/>
        </p:nvSpPr>
        <p:spPr>
          <a:xfrm>
            <a:off x="4906706" y="5637987"/>
            <a:ext cx="3992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Infektionsketten stoppen </a:t>
            </a:r>
          </a:p>
        </p:txBody>
      </p:sp>
    </p:spTree>
    <p:extLst>
      <p:ext uri="{BB962C8B-B14F-4D97-AF65-F5344CB8AC3E}">
        <p14:creationId xmlns:p14="http://schemas.microsoft.com/office/powerpoint/2010/main" val="374128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1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01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BFEC9B6-D9AB-4010-9359-1BF4234A34B0}"/>
              </a:ext>
            </a:extLst>
          </p:cNvPr>
          <p:cNvSpPr txBox="1"/>
          <p:nvPr/>
        </p:nvSpPr>
        <p:spPr>
          <a:xfrm>
            <a:off x="567558" y="472965"/>
            <a:ext cx="843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Die Frage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54BA553-868C-4B51-8FFE-C0FCA7402FB5}"/>
              </a:ext>
            </a:extLst>
          </p:cNvPr>
          <p:cNvSpPr txBox="1"/>
          <p:nvPr/>
        </p:nvSpPr>
        <p:spPr>
          <a:xfrm>
            <a:off x="979837" y="1343784"/>
            <a:ext cx="100247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Wie können wir Personen ohne positiven Test und ohne Symptome </a:t>
            </a:r>
          </a:p>
          <a:p>
            <a:r>
              <a:rPr lang="de-DE" sz="2800" dirty="0"/>
              <a:t>sensibilisieren und gleichzeitig </a:t>
            </a:r>
          </a:p>
          <a:p>
            <a:r>
              <a:rPr lang="de-DE" sz="2800" dirty="0"/>
              <a:t>verlässliche Zahlen zur Dunkelziffer finden?</a:t>
            </a:r>
          </a:p>
          <a:p>
            <a:r>
              <a:rPr lang="de-DE" sz="2800" dirty="0"/>
              <a:t>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E362A16-0CDB-423C-B531-5FAF0BCAA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120" y="3409446"/>
            <a:ext cx="4807867" cy="284713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0D19C6E-FCA6-4DCC-8868-C04D5B4A4BDE}"/>
              </a:ext>
            </a:extLst>
          </p:cNvPr>
          <p:cNvSpPr txBox="1"/>
          <p:nvPr/>
        </p:nvSpPr>
        <p:spPr>
          <a:xfrm>
            <a:off x="96253" y="652242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Bild: 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https://www.spiegel.de/politik/deutschland/coronavirus-horst-seehofer-verweigert-angela-merkel-den-handschlag-a-bdf97ddd-18c2-47bf-9db2-ff291e7df1fb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83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99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0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BFEC9B6-D9AB-4010-9359-1BF4234A34B0}"/>
              </a:ext>
            </a:extLst>
          </p:cNvPr>
          <p:cNvSpPr txBox="1"/>
          <p:nvPr/>
        </p:nvSpPr>
        <p:spPr>
          <a:xfrm>
            <a:off x="567558" y="472965"/>
            <a:ext cx="843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Unsere Idee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06D041-C4A0-45B7-9DB4-B5903EBC6AD6}"/>
              </a:ext>
            </a:extLst>
          </p:cNvPr>
          <p:cNvSpPr txBox="1"/>
          <p:nvPr/>
        </p:nvSpPr>
        <p:spPr>
          <a:xfrm>
            <a:off x="567558" y="1210131"/>
            <a:ext cx="633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14375" indent="-257175"/>
            <a:r>
              <a:rPr lang="de-DE" sz="2800" dirty="0"/>
              <a:t>Aufbau eines mathematischen Modells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56021D7-6098-4122-B6BB-A358B2B675C6}"/>
              </a:ext>
            </a:extLst>
          </p:cNvPr>
          <p:cNvSpPr/>
          <p:nvPr/>
        </p:nvSpPr>
        <p:spPr>
          <a:xfrm>
            <a:off x="567558" y="2077671"/>
            <a:ext cx="10380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indent="-257175"/>
            <a:r>
              <a:rPr lang="de-DE" sz="2800" b="1" dirty="0"/>
              <a:t>Warum?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394F611-40D4-4EF2-88A8-C6619F66019E}"/>
              </a:ext>
            </a:extLst>
          </p:cNvPr>
          <p:cNvSpPr/>
          <p:nvPr/>
        </p:nvSpPr>
        <p:spPr>
          <a:xfrm>
            <a:off x="567558" y="466876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14375" lvl="1" indent="-257175"/>
            <a:r>
              <a:rPr lang="de-DE" sz="2800" b="1" dirty="0"/>
              <a:t>Für wen?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0E3BAC9-0F03-479B-9D19-BDD4C38980AD}"/>
              </a:ext>
            </a:extLst>
          </p:cNvPr>
          <p:cNvSpPr/>
          <p:nvPr/>
        </p:nvSpPr>
        <p:spPr>
          <a:xfrm>
            <a:off x="567558" y="2600891"/>
            <a:ext cx="102101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indent="-257175"/>
            <a:r>
              <a:rPr lang="de-DE" sz="2800" dirty="0"/>
              <a:t>Schätzung der Dunkelziffer verbessern</a:t>
            </a:r>
          </a:p>
          <a:p>
            <a:pPr marL="714375" lvl="1" indent="-257175"/>
            <a:r>
              <a:rPr lang="de-DE" sz="2800" dirty="0"/>
              <a:t>Sensibilisierung der Bevölkerung</a:t>
            </a:r>
          </a:p>
          <a:p>
            <a:pPr marL="714375" lvl="1" indent="-257175"/>
            <a:r>
              <a:rPr lang="de-DE" sz="2800" dirty="0"/>
              <a:t>Unterstützung von Entscheidungsträgern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FABF74-3676-47BE-9C39-42CE7E1C39AD}"/>
              </a:ext>
            </a:extLst>
          </p:cNvPr>
          <p:cNvSpPr/>
          <p:nvPr/>
        </p:nvSpPr>
        <p:spPr>
          <a:xfrm>
            <a:off x="567558" y="519198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14375" lvl="1" indent="-257175"/>
            <a:r>
              <a:rPr lang="de-DE" sz="2800" dirty="0"/>
              <a:t>Entscheidungsträger*innen</a:t>
            </a:r>
          </a:p>
          <a:p>
            <a:pPr marL="714375" lvl="1" indent="-257175"/>
            <a:r>
              <a:rPr lang="de-DE" sz="2800" dirty="0"/>
              <a:t>Bürger*innen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9021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2000"/>
    </mc:Choice>
    <mc:Fallback>
      <p:transition spd="slow" advClick="0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99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01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799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2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301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99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BFEC9B6-D9AB-4010-9359-1BF4234A34B0}"/>
              </a:ext>
            </a:extLst>
          </p:cNvPr>
          <p:cNvSpPr txBox="1"/>
          <p:nvPr/>
        </p:nvSpPr>
        <p:spPr>
          <a:xfrm>
            <a:off x="567558" y="472965"/>
            <a:ext cx="843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Datengrundlage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26B51E-3C20-435C-9346-D53401502A83}"/>
              </a:ext>
            </a:extLst>
          </p:cNvPr>
          <p:cNvSpPr txBox="1"/>
          <p:nvPr/>
        </p:nvSpPr>
        <p:spPr>
          <a:xfrm>
            <a:off x="945654" y="1309644"/>
            <a:ext cx="88721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Aktuelle Fallzahlen des Robert-Koch-Institut und</a:t>
            </a:r>
          </a:p>
          <a:p>
            <a:r>
              <a:rPr lang="de-DE" sz="2400" dirty="0"/>
              <a:t>Gemeindeverzeichnis Destatis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42246B4-48E8-4490-A0D8-E5B74A569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043" y="2478505"/>
            <a:ext cx="4729915" cy="352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5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49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749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BFEC9B6-D9AB-4010-9359-1BF4234A34B0}"/>
              </a:ext>
            </a:extLst>
          </p:cNvPr>
          <p:cNvSpPr txBox="1"/>
          <p:nvPr/>
        </p:nvSpPr>
        <p:spPr>
          <a:xfrm>
            <a:off x="567558" y="472965"/>
            <a:ext cx="843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Unser Berechnung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22BA74-C532-466B-8AE2-C91C224E4E87}"/>
              </a:ext>
            </a:extLst>
          </p:cNvPr>
          <p:cNvSpPr txBox="1"/>
          <p:nvPr/>
        </p:nvSpPr>
        <p:spPr>
          <a:xfrm>
            <a:off x="1056289" y="5346298"/>
            <a:ext cx="7462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Dunkelziffer = </a:t>
            </a:r>
          </a:p>
          <a:p>
            <a:r>
              <a:rPr lang="de-DE" sz="2400" b="1" dirty="0"/>
              <a:t>Vorhersage des Modells – aktuell gemeldete Zahlen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0D78CE-DAF7-4C5C-9461-BCADA365D584}"/>
              </a:ext>
            </a:extLst>
          </p:cNvPr>
          <p:cNvSpPr txBox="1"/>
          <p:nvPr/>
        </p:nvSpPr>
        <p:spPr>
          <a:xfrm>
            <a:off x="1056289" y="1327036"/>
            <a:ext cx="746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Das Modell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507784A-5FF6-4CAA-9A01-529B1A3812B5}"/>
              </a:ext>
            </a:extLst>
          </p:cNvPr>
          <p:cNvSpPr/>
          <p:nvPr/>
        </p:nvSpPr>
        <p:spPr>
          <a:xfrm>
            <a:off x="1056288" y="1696368"/>
            <a:ext cx="889238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sz="2000" dirty="0"/>
              <a:t>zeitliche Vorhersage der infizierten und genesenen Personen (standardisiertes epidemiologisches SEIR-Modell)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6CE5DE9-CC74-4BBC-8464-63222D39B505}"/>
              </a:ext>
            </a:extLst>
          </p:cNvPr>
          <p:cNvSpPr/>
          <p:nvPr/>
        </p:nvSpPr>
        <p:spPr>
          <a:xfrm>
            <a:off x="1056286" y="2553235"/>
            <a:ext cx="85753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000" dirty="0"/>
          </a:p>
          <a:p>
            <a:r>
              <a:rPr lang="de-DE" sz="2000" dirty="0"/>
              <a:t>Parameter: </a:t>
            </a:r>
          </a:p>
          <a:p>
            <a:r>
              <a:rPr lang="de-DE" sz="2000" dirty="0"/>
              <a:t>Abschätzungen von COVID-19  Infektionsverläufen anderer Länder</a:t>
            </a:r>
          </a:p>
          <a:p>
            <a:r>
              <a:rPr lang="de-DE" sz="2000" dirty="0"/>
              <a:t>„normales” Sozialverhalten</a:t>
            </a:r>
          </a:p>
          <a:p>
            <a:r>
              <a:rPr lang="de-DE" sz="2000" dirty="0"/>
              <a:t>Bislang keine Berücksichtigung kontaktunterbindender Maßnahmen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FB51E8-A821-40C3-9435-C02407839EE4}"/>
              </a:ext>
            </a:extLst>
          </p:cNvPr>
          <p:cNvSpPr/>
          <p:nvPr/>
        </p:nvSpPr>
        <p:spPr>
          <a:xfrm>
            <a:off x="1056286" y="403056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sz="2000" dirty="0"/>
          </a:p>
          <a:p>
            <a:r>
              <a:rPr lang="de-DE" sz="2000" dirty="0"/>
              <a:t>Simulation anhand der ersten Fallmeldung des Landkreises</a:t>
            </a:r>
            <a:endParaRPr lang="de-DE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6381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2000"/>
    </mc:Choice>
    <mc:Fallback>
      <p:transition spd="slow" advClick="0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98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898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4" grpId="0"/>
      <p:bldP spid="3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BFEC9B6-D9AB-4010-9359-1BF4234A34B0}"/>
              </a:ext>
            </a:extLst>
          </p:cNvPr>
          <p:cNvSpPr txBox="1"/>
          <p:nvPr/>
        </p:nvSpPr>
        <p:spPr>
          <a:xfrm>
            <a:off x="567558" y="472965"/>
            <a:ext cx="843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Das Ergebnis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449C1A-D80D-4454-98DF-4CDC7E4D1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023" y="1119296"/>
            <a:ext cx="5666667" cy="569523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037585F-9855-45AF-B5B0-408795A32690}"/>
              </a:ext>
            </a:extLst>
          </p:cNvPr>
          <p:cNvSpPr txBox="1"/>
          <p:nvPr/>
        </p:nvSpPr>
        <p:spPr>
          <a:xfrm>
            <a:off x="1952086" y="1498729"/>
            <a:ext cx="341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dargestellt ist die erste Schätzung der Dunkelziffer anhand unseres SEIS-Modells auf Landkreisebene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8C01ACC-31B7-4781-AF89-10DE35D45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1" y="2835660"/>
            <a:ext cx="5327924" cy="32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7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BFEC9B6-D9AB-4010-9359-1BF4234A34B0}"/>
              </a:ext>
            </a:extLst>
          </p:cNvPr>
          <p:cNvSpPr txBox="1"/>
          <p:nvPr/>
        </p:nvSpPr>
        <p:spPr>
          <a:xfrm>
            <a:off x="567558" y="472965"/>
            <a:ext cx="843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Unsere Vision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22BA74-C532-466B-8AE2-C91C224E4E87}"/>
              </a:ext>
            </a:extLst>
          </p:cNvPr>
          <p:cNvSpPr txBox="1"/>
          <p:nvPr/>
        </p:nvSpPr>
        <p:spPr>
          <a:xfrm>
            <a:off x="1017843" y="1502149"/>
            <a:ext cx="780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Datenerfassung mittels Apps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DEF488-9308-4EE8-8AFF-CCC0A89FC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1019041"/>
            <a:ext cx="2071116" cy="138074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0B7E1CB-7921-4A48-9F06-E261D8017F45}"/>
              </a:ext>
            </a:extLst>
          </p:cNvPr>
          <p:cNvSpPr/>
          <p:nvPr/>
        </p:nvSpPr>
        <p:spPr>
          <a:xfrm>
            <a:off x="1017842" y="2511700"/>
            <a:ext cx="7801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Ausbau des Modells mittels folgender Daten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7F0BEE-70D7-4057-99D0-451C250DDF71}"/>
              </a:ext>
            </a:extLst>
          </p:cNvPr>
          <p:cNvSpPr/>
          <p:nvPr/>
        </p:nvSpPr>
        <p:spPr>
          <a:xfrm>
            <a:off x="1017842" y="3007127"/>
            <a:ext cx="78013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3263" indent="-342900">
              <a:buFont typeface="Arial" panose="020B0604020202020204" pitchFamily="34" charset="0"/>
              <a:buChar char="•"/>
            </a:pPr>
            <a:r>
              <a:rPr lang="de-DE" sz="2400" dirty="0"/>
              <a:t>Auftreten von Symptomen bei nicht getesteten Personen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51A297-1292-4C47-8319-1804F20BF320}"/>
              </a:ext>
            </a:extLst>
          </p:cNvPr>
          <p:cNvSpPr/>
          <p:nvPr/>
        </p:nvSpPr>
        <p:spPr>
          <a:xfrm>
            <a:off x="1017842" y="3731611"/>
            <a:ext cx="7801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3263" indent="-342900">
              <a:buFont typeface="Arial" panose="020B0604020202020204" pitchFamily="34" charset="0"/>
              <a:buChar char="•"/>
            </a:pPr>
            <a:r>
              <a:rPr lang="de-DE" sz="2400" dirty="0"/>
              <a:t>Kontakten nicht positiv getesteter Personen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E10DE60-825F-4EAC-B580-00B260DF541B}"/>
              </a:ext>
            </a:extLst>
          </p:cNvPr>
          <p:cNvSpPr/>
          <p:nvPr/>
        </p:nvSpPr>
        <p:spPr>
          <a:xfrm>
            <a:off x="1017842" y="4308455"/>
            <a:ext cx="7801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3263" indent="-342900">
              <a:buFont typeface="Arial" panose="020B0604020202020204" pitchFamily="34" charset="0"/>
              <a:buChar char="•"/>
            </a:pPr>
            <a:r>
              <a:rPr lang="de-DE" sz="2400" dirty="0"/>
              <a:t>Regionaldaten (Bevölkerungsdichte, Infrastruktur)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F735BA-68C0-44F7-A65F-3902D75766EF}"/>
              </a:ext>
            </a:extLst>
          </p:cNvPr>
          <p:cNvSpPr/>
          <p:nvPr/>
        </p:nvSpPr>
        <p:spPr>
          <a:xfrm>
            <a:off x="1017842" y="4885299"/>
            <a:ext cx="78013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3263" indent="-342900">
              <a:buFont typeface="Arial" panose="020B0604020202020204" pitchFamily="34" charset="0"/>
              <a:buChar char="•"/>
            </a:pPr>
            <a:r>
              <a:rPr lang="de-DE" sz="2400" dirty="0"/>
              <a:t>politische Entscheidungen zu Kontaktreduzierung oder Aufheben dieser</a:t>
            </a:r>
          </a:p>
        </p:txBody>
      </p:sp>
    </p:spTree>
    <p:extLst>
      <p:ext uri="{BB962C8B-B14F-4D97-AF65-F5344CB8AC3E}">
        <p14:creationId xmlns:p14="http://schemas.microsoft.com/office/powerpoint/2010/main" val="380433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5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349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5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Breitbild</PresentationFormat>
  <Paragraphs>45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Kathi</dc:creator>
  <cp:lastModifiedBy>Kathi</cp:lastModifiedBy>
  <cp:revision>25</cp:revision>
  <dcterms:created xsi:type="dcterms:W3CDTF">2020-03-22T11:19:42Z</dcterms:created>
  <dcterms:modified xsi:type="dcterms:W3CDTF">2020-03-22T17:04:32Z</dcterms:modified>
</cp:coreProperties>
</file>