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1" r:id="rId3"/>
    <p:sldId id="262" r:id="rId4"/>
    <p:sldId id="263" r:id="rId5"/>
    <p:sldId id="293" r:id="rId6"/>
    <p:sldId id="297" r:id="rId7"/>
    <p:sldId id="295" r:id="rId8"/>
    <p:sldId id="300" r:id="rId9"/>
    <p:sldId id="299" r:id="rId10"/>
    <p:sldId id="30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80D"/>
    <a:srgbClr val="22B6A8"/>
    <a:srgbClr val="EB7D7E"/>
    <a:srgbClr val="574E10"/>
    <a:srgbClr val="5C96A0"/>
    <a:srgbClr val="F8EA32"/>
    <a:srgbClr val="5CAED3"/>
    <a:srgbClr val="C14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72" y="192"/>
      </p:cViewPr>
      <p:guideLst>
        <p:guide orient="horz" pos="2172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91EC1-95A5-449C-8F79-B2E49A6FD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D1B1E-0BE8-46A9-AC3E-B77DCB31AF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BB1-07DD-4E7F-ADF6-BC75184C88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3811-9814-43AC-B9D4-ED9BEB3A7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BB1-07DD-4E7F-ADF6-BC75184C88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3811-9814-43AC-B9D4-ED9BEB3A7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BB1-07DD-4E7F-ADF6-BC75184C88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3811-9814-43AC-B9D4-ED9BEB3A7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BB1-07DD-4E7F-ADF6-BC75184C88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3811-9814-43AC-B9D4-ED9BEB3A7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BB1-07DD-4E7F-ADF6-BC75184C88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3811-9814-43AC-B9D4-ED9BEB3A7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BB1-07DD-4E7F-ADF6-BC75184C88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3811-9814-43AC-B9D4-ED9BEB3A7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BB1-07DD-4E7F-ADF6-BC75184C88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3811-9814-43AC-B9D4-ED9BEB3A7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BB1-07DD-4E7F-ADF6-BC75184C88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3811-9814-43AC-B9D4-ED9BEB3A7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BB1-07DD-4E7F-ADF6-BC75184C88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3811-9814-43AC-B9D4-ED9BEB3A7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BB1-07DD-4E7F-ADF6-BC75184C88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3811-9814-43AC-B9D4-ED9BEB3A7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BB1-07DD-4E7F-ADF6-BC75184C88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3811-9814-43AC-B9D4-ED9BEB3A7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2BB1-07DD-4E7F-ADF6-BC75184C88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63811-9814-43AC-B9D4-ED9BEB3A77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671060" y="2865120"/>
            <a:ext cx="30308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智能菜场</a:t>
            </a:r>
            <a:endParaRPr lang="zh-CN" altLang="en-US" sz="4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60407" y="3652323"/>
            <a:ext cx="49970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By HackContingent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736502" y="5473521"/>
            <a:ext cx="87189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394512" y="5074723"/>
            <a:ext cx="499700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2019.11.24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0795"/>
            <a:ext cx="12192000" cy="3258355"/>
          </a:xfrm>
          <a:prstGeom prst="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34248" y="875763"/>
            <a:ext cx="2923504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>
                <a:latin typeface="French Script MT" panose="03020402040607040605" pitchFamily="66" charset="0"/>
              </a:rPr>
              <a:t>Content</a:t>
            </a:r>
            <a:endParaRPr lang="en-US" altLang="zh-CN" sz="6600">
              <a:latin typeface="French Script MT" panose="03020402040607040605" pitchFamily="66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69007" y="3449131"/>
            <a:ext cx="8335125" cy="3037580"/>
            <a:chOff x="2508457" y="1935926"/>
            <a:chExt cx="8335125" cy="3037580"/>
          </a:xfrm>
        </p:grpSpPr>
        <p:grpSp>
          <p:nvGrpSpPr>
            <p:cNvPr id="2" name="组合 1"/>
            <p:cNvGrpSpPr/>
            <p:nvPr/>
          </p:nvGrpSpPr>
          <p:grpSpPr>
            <a:xfrm>
              <a:off x="2508563" y="1935926"/>
              <a:ext cx="850273" cy="850005"/>
              <a:chOff x="2508563" y="1935926"/>
              <a:chExt cx="850273" cy="850005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508563" y="1935926"/>
                <a:ext cx="850005" cy="850005"/>
              </a:xfrm>
              <a:prstGeom prst="ellipse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546394" y="2007946"/>
                <a:ext cx="812442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smtClean="0">
                    <a:solidFill>
                      <a:schemeClr val="bg1"/>
                    </a:solidFill>
                  </a:rPr>
                  <a:t>01</a:t>
                </a:r>
                <a:endParaRPr lang="zh-CN" altLang="en-US" sz="4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508457" y="3003996"/>
              <a:ext cx="850271" cy="850005"/>
              <a:chOff x="2508457" y="3003996"/>
              <a:chExt cx="850271" cy="850005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508457" y="3003996"/>
                <a:ext cx="850005" cy="850005"/>
              </a:xfrm>
              <a:prstGeom prst="ellipse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546286" y="3075381"/>
                <a:ext cx="8124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smtClean="0">
                    <a:solidFill>
                      <a:schemeClr val="bg1"/>
                    </a:solidFill>
                  </a:rPr>
                  <a:t>02</a:t>
                </a:r>
                <a:endParaRPr lang="zh-CN" altLang="en-US" sz="4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546307" y="4123501"/>
              <a:ext cx="850005" cy="850005"/>
              <a:chOff x="2546307" y="4123501"/>
              <a:chExt cx="850005" cy="850005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546307" y="4123501"/>
                <a:ext cx="850005" cy="850005"/>
              </a:xfrm>
              <a:prstGeom prst="ellipse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565088" y="4194886"/>
                <a:ext cx="8124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smtClean="0">
                    <a:solidFill>
                      <a:schemeClr val="bg1"/>
                    </a:solidFill>
                  </a:rPr>
                  <a:t>03</a:t>
                </a:r>
                <a:endParaRPr lang="zh-CN" altLang="en-US" sz="4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93577" y="3003996"/>
              <a:ext cx="850005" cy="850005"/>
              <a:chOff x="9993577" y="3003996"/>
              <a:chExt cx="850005" cy="85000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9993577" y="3003996"/>
                <a:ext cx="850005" cy="850005"/>
              </a:xfrm>
              <a:prstGeom prst="ellipse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0012358" y="3131261"/>
                <a:ext cx="8124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smtClean="0">
                    <a:solidFill>
                      <a:schemeClr val="bg1"/>
                    </a:solidFill>
                  </a:rPr>
                  <a:t>04</a:t>
                </a:r>
                <a:endParaRPr lang="zh-CN" altLang="en-US" sz="40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5553530" y="3644262"/>
            <a:ext cx="216365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French Script MT" panose="03020402040607040605" pitchFamily="66" charset="0"/>
              </a:rPr>
              <a:t>团队成员</a:t>
            </a:r>
            <a:endParaRPr lang="zh-CN" altLang="en-US" sz="320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53865" y="4706504"/>
            <a:ext cx="216365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French Script MT" panose="03020402040607040605" pitchFamily="66" charset="0"/>
              </a:rPr>
              <a:t>项目背景</a:t>
            </a:r>
            <a:endParaRPr lang="zh-CN" altLang="en-US" sz="320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53504" y="5770490"/>
            <a:ext cx="216365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French Script MT" panose="03020402040607040605" pitchFamily="66" charset="0"/>
              </a:rPr>
              <a:t>项目介绍</a:t>
            </a:r>
            <a:endParaRPr lang="zh-CN" altLang="en-US" sz="320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631065" y="4506419"/>
            <a:ext cx="1142355" cy="1147406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513009" y="5653825"/>
            <a:ext cx="1142355" cy="1147406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5759" y="0"/>
            <a:ext cx="5125793" cy="6858000"/>
          </a:xfrm>
          <a:prstGeom prst="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1725769" y="2318197"/>
            <a:ext cx="1622738" cy="1056067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38269" y="2292232"/>
            <a:ext cx="1249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mtClean="0">
                <a:solidFill>
                  <a:srgbClr val="FCB80D"/>
                </a:solidFill>
              </a:rPr>
              <a:t>01</a:t>
            </a:r>
            <a:endParaRPr lang="zh-CN" altLang="en-US" sz="6600">
              <a:solidFill>
                <a:srgbClr val="FCB80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3491" y="3895600"/>
            <a:ext cx="267880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/>
              <a:t>团队成员</a:t>
            </a:r>
            <a:endParaRPr lang="zh-CN" altLang="en-US" sz="4800"/>
          </a:p>
        </p:txBody>
      </p:sp>
      <p:sp>
        <p:nvSpPr>
          <p:cNvPr id="12" name="文本框 11"/>
          <p:cNvSpPr txBox="1"/>
          <p:nvPr/>
        </p:nvSpPr>
        <p:spPr>
          <a:xfrm>
            <a:off x="5438140" y="2393315"/>
            <a:ext cx="577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smtClean="0">
                <a:solidFill>
                  <a:schemeClr val="bg1"/>
                </a:solidFill>
              </a:rPr>
              <a:t>胡海川，南京大学软件学院</a:t>
            </a:r>
            <a:r>
              <a:rPr lang="en-US" altLang="zh-CN" sz="2400" smtClean="0">
                <a:solidFill>
                  <a:schemeClr val="bg1"/>
                </a:solidFill>
              </a:rPr>
              <a:t>2018</a:t>
            </a:r>
            <a:r>
              <a:rPr lang="zh-CN" altLang="en-US" sz="2400" smtClean="0">
                <a:solidFill>
                  <a:schemeClr val="bg1"/>
                </a:solidFill>
              </a:rPr>
              <a:t>级本科生</a:t>
            </a:r>
            <a:endParaRPr lang="zh-CN" altLang="en-US" sz="240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38140" y="3198495"/>
            <a:ext cx="577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smtClean="0">
                <a:solidFill>
                  <a:schemeClr val="bg1"/>
                </a:solidFill>
              </a:rPr>
              <a:t>陈思文，南京大学软件学院</a:t>
            </a:r>
            <a:r>
              <a:rPr lang="en-US" altLang="zh-CN" sz="2400" smtClean="0">
                <a:solidFill>
                  <a:schemeClr val="bg1"/>
                </a:solidFill>
              </a:rPr>
              <a:t>2018</a:t>
            </a:r>
            <a:r>
              <a:rPr lang="zh-CN" altLang="en-US" sz="2400" smtClean="0">
                <a:solidFill>
                  <a:schemeClr val="bg1"/>
                </a:solidFill>
              </a:rPr>
              <a:t>级本科生</a:t>
            </a:r>
            <a:endParaRPr lang="zh-CN" altLang="en-US" sz="240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8140" y="3987165"/>
            <a:ext cx="577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smtClean="0">
                <a:solidFill>
                  <a:schemeClr val="bg1"/>
                </a:solidFill>
              </a:rPr>
              <a:t>廖兰宇，南京大学软件学院</a:t>
            </a:r>
            <a:r>
              <a:rPr lang="en-US" altLang="zh-CN" sz="2400" smtClean="0">
                <a:solidFill>
                  <a:schemeClr val="bg1"/>
                </a:solidFill>
              </a:rPr>
              <a:t>2018</a:t>
            </a:r>
            <a:r>
              <a:rPr lang="zh-CN" altLang="en-US" sz="2400" smtClean="0">
                <a:solidFill>
                  <a:schemeClr val="bg1"/>
                </a:solidFill>
              </a:rPr>
              <a:t>级本科生</a:t>
            </a:r>
            <a:endParaRPr lang="zh-CN" altLang="en-US" sz="24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5759" y="0"/>
            <a:ext cx="5125793" cy="6858000"/>
          </a:xfrm>
          <a:prstGeom prst="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1725769" y="2318197"/>
            <a:ext cx="1622738" cy="1056067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38269" y="2292232"/>
            <a:ext cx="124925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mtClean="0">
                <a:solidFill>
                  <a:srgbClr val="FCB80D"/>
                </a:solidFill>
              </a:rPr>
              <a:t>02</a:t>
            </a:r>
            <a:endParaRPr lang="zh-CN" altLang="en-US" sz="6600">
              <a:solidFill>
                <a:srgbClr val="FCB80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3491" y="3895600"/>
            <a:ext cx="267880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/>
              <a:t>项目背景</a:t>
            </a:r>
            <a:endParaRPr lang="zh-CN" altLang="en-US" sz="4800"/>
          </a:p>
        </p:txBody>
      </p:sp>
      <p:sp>
        <p:nvSpPr>
          <p:cNvPr id="9" name="文本框 8"/>
          <p:cNvSpPr txBox="1"/>
          <p:nvPr/>
        </p:nvSpPr>
        <p:spPr>
          <a:xfrm>
            <a:off x="5438140" y="2393315"/>
            <a:ext cx="57721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smtClean="0">
                <a:solidFill>
                  <a:schemeClr val="bg1"/>
                </a:solidFill>
              </a:rPr>
              <a:t>世界三大难题：一日三餐吃啥？</a:t>
            </a:r>
            <a:endParaRPr lang="zh-CN" altLang="en-US" sz="2400" smtClean="0">
              <a:solidFill>
                <a:schemeClr val="bg1"/>
              </a:solidFill>
            </a:endParaRPr>
          </a:p>
          <a:p>
            <a:r>
              <a:rPr lang="zh-CN" altLang="en-US" sz="2400" smtClean="0">
                <a:solidFill>
                  <a:schemeClr val="bg1"/>
                </a:solidFill>
              </a:rPr>
              <a:t>人们的生活中充斥着各种各样的选择，有时像</a:t>
            </a:r>
            <a:r>
              <a:rPr lang="en-US" altLang="zh-CN" sz="2400" smtClean="0">
                <a:solidFill>
                  <a:schemeClr val="bg1"/>
                </a:solidFill>
              </a:rPr>
              <a:t>“</a:t>
            </a:r>
            <a:r>
              <a:rPr lang="zh-CN" altLang="en-US" sz="2400" smtClean="0">
                <a:solidFill>
                  <a:schemeClr val="bg1"/>
                </a:solidFill>
              </a:rPr>
              <a:t>一日三餐吃啥</a:t>
            </a:r>
            <a:r>
              <a:rPr lang="en-US" altLang="zh-CN" sz="2400" smtClean="0">
                <a:solidFill>
                  <a:schemeClr val="bg1"/>
                </a:solidFill>
              </a:rPr>
              <a:t>”</a:t>
            </a:r>
            <a:r>
              <a:rPr lang="zh-CN" altLang="en-US" sz="2400" smtClean="0">
                <a:solidFill>
                  <a:schemeClr val="bg1"/>
                </a:solidFill>
              </a:rPr>
              <a:t>这种简单选择也会引起人们的焦虑。</a:t>
            </a:r>
            <a:endParaRPr lang="zh-CN" altLang="en-US" sz="2400" smtClean="0">
              <a:solidFill>
                <a:schemeClr val="bg1"/>
              </a:solidFill>
            </a:endParaRPr>
          </a:p>
          <a:p>
            <a:r>
              <a:rPr lang="zh-CN" sz="2400" smtClean="0">
                <a:solidFill>
                  <a:schemeClr val="bg1"/>
                </a:solidFill>
              </a:rPr>
              <a:t>基于这个问题，我们开发了智能菜场网站，用户可以通过在线服务生成随机但合理的菜谱。同时我们还完善了其他功能，详细介绍将在项目介绍里进行。</a:t>
            </a:r>
            <a:endParaRPr lang="zh-CN" sz="24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5759" y="0"/>
            <a:ext cx="5125793" cy="6858000"/>
          </a:xfrm>
          <a:prstGeom prst="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1725769" y="2318197"/>
            <a:ext cx="1622738" cy="1056067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38269" y="2292232"/>
            <a:ext cx="124925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mtClean="0">
                <a:solidFill>
                  <a:srgbClr val="FCB80D"/>
                </a:solidFill>
              </a:rPr>
              <a:t>03</a:t>
            </a:r>
            <a:endParaRPr lang="zh-CN" altLang="en-US" sz="6600">
              <a:solidFill>
                <a:srgbClr val="FCB80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3491" y="3895600"/>
            <a:ext cx="267880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/>
              <a:t>项目介绍</a:t>
            </a:r>
            <a:endParaRPr lang="zh-CN" altLang="en-US" sz="4800"/>
          </a:p>
        </p:txBody>
      </p:sp>
      <p:sp>
        <p:nvSpPr>
          <p:cNvPr id="23" name="文本框 22"/>
          <p:cNvSpPr txBox="1"/>
          <p:nvPr/>
        </p:nvSpPr>
        <p:spPr>
          <a:xfrm>
            <a:off x="7413445" y="1830067"/>
            <a:ext cx="216365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  <a:latin typeface="French Script MT" panose="03020402040607040605" pitchFamily="66" charset="0"/>
              </a:rPr>
              <a:t>1</a:t>
            </a:r>
            <a:r>
              <a:rPr lang="en-US" altLang="zh-CN" sz="3200">
                <a:solidFill>
                  <a:schemeClr val="bg1"/>
                </a:solidFill>
                <a:latin typeface="French Script MT" panose="03020402040607040605" pitchFamily="66" charset="0"/>
              </a:rPr>
              <a:t>.</a:t>
            </a:r>
            <a:r>
              <a:rPr lang="zh-CN" altLang="en-US" sz="3200">
                <a:solidFill>
                  <a:schemeClr val="bg1"/>
                </a:solidFill>
                <a:latin typeface="French Script MT" panose="03020402040607040605" pitchFamily="66" charset="0"/>
              </a:rPr>
              <a:t>项目对象</a:t>
            </a:r>
            <a:endParaRPr lang="zh-CN" altLang="en-US" sz="320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3445" y="4048122"/>
            <a:ext cx="216365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>
                <a:solidFill>
                  <a:schemeClr val="bg1"/>
                </a:solidFill>
                <a:latin typeface="French Script MT" panose="03020402040607040605" pitchFamily="66" charset="0"/>
              </a:rPr>
              <a:t>3</a:t>
            </a:r>
            <a:r>
              <a:rPr lang="en-US" altLang="zh-CN" sz="3200">
                <a:solidFill>
                  <a:schemeClr val="bg1"/>
                </a:solidFill>
                <a:latin typeface="French Script MT" panose="03020402040607040605" pitchFamily="66" charset="0"/>
              </a:rPr>
              <a:t>.</a:t>
            </a:r>
            <a:r>
              <a:rPr lang="zh-CN" altLang="en-US" sz="3200">
                <a:solidFill>
                  <a:schemeClr val="bg1"/>
                </a:solidFill>
                <a:latin typeface="French Script MT" panose="03020402040607040605" pitchFamily="66" charset="0"/>
              </a:rPr>
              <a:t>项目功能</a:t>
            </a:r>
            <a:endParaRPr lang="zh-CN" altLang="en-US" sz="320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13445" y="2932427"/>
            <a:ext cx="216365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  <a:latin typeface="French Script MT" panose="03020402040607040605" pitchFamily="66" charset="0"/>
              </a:rPr>
              <a:t>2</a:t>
            </a:r>
            <a:r>
              <a:rPr lang="en-US" altLang="zh-CN" sz="3200">
                <a:solidFill>
                  <a:schemeClr val="bg1"/>
                </a:solidFill>
                <a:latin typeface="French Script MT" panose="03020402040607040605" pitchFamily="66" charset="0"/>
              </a:rPr>
              <a:t>.</a:t>
            </a:r>
            <a:r>
              <a:rPr lang="zh-CN" altLang="en-US" sz="3200">
                <a:solidFill>
                  <a:schemeClr val="bg1"/>
                </a:solidFill>
                <a:latin typeface="French Script MT" panose="03020402040607040605" pitchFamily="66" charset="0"/>
              </a:rPr>
              <a:t>项目结构</a:t>
            </a:r>
            <a:endParaRPr lang="zh-CN" altLang="en-US" sz="320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过程 11"/>
          <p:cNvSpPr/>
          <p:nvPr/>
        </p:nvSpPr>
        <p:spPr>
          <a:xfrm>
            <a:off x="5522938" y="1742303"/>
            <a:ext cx="6260757" cy="3571102"/>
          </a:xfrm>
          <a:prstGeom prst="flowChartProcess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31243" y="2125362"/>
            <a:ext cx="62607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bg1"/>
                </a:solidFill>
              </a:rPr>
              <a:t>在采购菜品时有选择困难的人群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31243" y="2771693"/>
            <a:ext cx="62607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>
                <a:solidFill>
                  <a:schemeClr val="bg1"/>
                </a:solidFill>
              </a:rPr>
              <a:t>精打细算，希望采购优惠菜品的人群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31243" y="3418024"/>
            <a:ext cx="62607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smtClean="0">
                <a:solidFill>
                  <a:schemeClr val="bg1"/>
                </a:solidFill>
              </a:rPr>
              <a:t>希望在线展示菜场信息的菜场商家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333632" y="1742303"/>
            <a:ext cx="5189838" cy="3571102"/>
          </a:xfrm>
          <a:prstGeom prst="flowChartProcess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73" y="1865318"/>
            <a:ext cx="4989555" cy="3325071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145147" y="307933"/>
            <a:ext cx="9901706" cy="460375"/>
            <a:chOff x="1145147" y="307933"/>
            <a:chExt cx="9901706" cy="460375"/>
          </a:xfrm>
        </p:grpSpPr>
        <p:grpSp>
          <p:nvGrpSpPr>
            <p:cNvPr id="10" name="组合 9"/>
            <p:cNvGrpSpPr/>
            <p:nvPr/>
          </p:nvGrpSpPr>
          <p:grpSpPr>
            <a:xfrm>
              <a:off x="1145147" y="538766"/>
              <a:ext cx="9901706" cy="2147"/>
              <a:chOff x="1468192" y="873616"/>
              <a:chExt cx="9901706" cy="2147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468192" y="875763"/>
                <a:ext cx="352881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7841087" y="873616"/>
                <a:ext cx="352881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4953501" y="307933"/>
              <a:ext cx="230531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</a:rPr>
                <a:t>项目对象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3680" y="451485"/>
            <a:ext cx="9185275" cy="643318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145782" y="-8932"/>
            <a:ext cx="9901706" cy="460375"/>
            <a:chOff x="1145147" y="307933"/>
            <a:chExt cx="9901706" cy="460375"/>
          </a:xfrm>
        </p:grpSpPr>
        <p:grpSp>
          <p:nvGrpSpPr>
            <p:cNvPr id="10" name="组合 9"/>
            <p:cNvGrpSpPr/>
            <p:nvPr/>
          </p:nvGrpSpPr>
          <p:grpSpPr>
            <a:xfrm>
              <a:off x="1145147" y="538766"/>
              <a:ext cx="9901706" cy="2147"/>
              <a:chOff x="1468192" y="873616"/>
              <a:chExt cx="9901706" cy="2147"/>
            </a:xfrm>
          </p:grpSpPr>
          <p:cxnSp>
            <p:nvCxnSpPr>
              <p:cNvPr id="2" name="直接连接符 1"/>
              <p:cNvCxnSpPr/>
              <p:nvPr/>
            </p:nvCxnSpPr>
            <p:spPr>
              <a:xfrm>
                <a:off x="1468192" y="875763"/>
                <a:ext cx="352881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7841087" y="873616"/>
                <a:ext cx="352881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4953501" y="307933"/>
              <a:ext cx="230531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</a:rPr>
                <a:t>项目结构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13" y="2624570"/>
            <a:ext cx="2438400" cy="2438400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6987886" y="1371599"/>
            <a:ext cx="775854" cy="775854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578436" y="4287116"/>
            <a:ext cx="775854" cy="775854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773632" y="2493817"/>
            <a:ext cx="775854" cy="775854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161559" y="4946071"/>
            <a:ext cx="775854" cy="775854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endCxn id="13" idx="3"/>
          </p:cNvCxnSpPr>
          <p:nvPr/>
        </p:nvCxnSpPr>
        <p:spPr>
          <a:xfrm flipV="1">
            <a:off x="6539345" y="2033832"/>
            <a:ext cx="562162" cy="5907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4" idx="1"/>
          </p:cNvCxnSpPr>
          <p:nvPr/>
        </p:nvCxnSpPr>
        <p:spPr>
          <a:xfrm>
            <a:off x="6987886" y="3927625"/>
            <a:ext cx="704171" cy="4731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6" idx="7"/>
          </p:cNvCxnSpPr>
          <p:nvPr/>
        </p:nvCxnSpPr>
        <p:spPr>
          <a:xfrm flipH="1">
            <a:off x="4823792" y="4558145"/>
            <a:ext cx="704172" cy="5015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5" idx="6"/>
          </p:cNvCxnSpPr>
          <p:nvPr/>
        </p:nvCxnSpPr>
        <p:spPr>
          <a:xfrm flipH="1" flipV="1">
            <a:off x="4549486" y="2881744"/>
            <a:ext cx="626392" cy="3879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507" y="1491772"/>
            <a:ext cx="542059" cy="54205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10" y="2546128"/>
            <a:ext cx="671231" cy="67123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46" y="4322944"/>
            <a:ext cx="662233" cy="66223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87" y="5026600"/>
            <a:ext cx="614795" cy="61479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7966362" y="1140766"/>
            <a:ext cx="221672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smtClean="0">
                <a:solidFill>
                  <a:schemeClr val="bg1"/>
                </a:solidFill>
              </a:rPr>
              <a:t>菜场申请</a:t>
            </a:r>
            <a:endParaRPr lang="zh-CN" sz="240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966362" y="1759526"/>
            <a:ext cx="36298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solidFill>
                  <a:srgbClr val="FCB8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菜场商家登录后可以通过此功能向我们发送请求，审核通过后我们将发布菜场信息供其他用户选择</a:t>
            </a:r>
            <a:endParaRPr lang="zh-CN">
              <a:solidFill>
                <a:srgbClr val="FCB80D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411100" y="4287116"/>
            <a:ext cx="221672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菜场管理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411100" y="4905876"/>
            <a:ext cx="36298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solidFill>
                  <a:srgbClr val="FCB8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菜场商家可以管理菜场商品，如上架新菜，发布优惠，改动价格等</a:t>
            </a:r>
            <a:r>
              <a:rPr lang="en-US" altLang="zh-CN">
                <a:solidFill>
                  <a:srgbClr val="FCB8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>
                <a:solidFill>
                  <a:srgbClr val="FCB8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我们也可以在后端进行管理</a:t>
            </a:r>
            <a:endParaRPr lang="zh-CN" altLang="en-US">
              <a:solidFill>
                <a:srgbClr val="FCB8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4855" y="4288147"/>
            <a:ext cx="221672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在线服务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57175" y="1572260"/>
            <a:ext cx="2859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注册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r>
              <a:rPr lang="zh-CN" altLang="en-US" sz="2400">
                <a:solidFill>
                  <a:schemeClr val="bg1"/>
                </a:solidFill>
              </a:rPr>
              <a:t>登录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r>
              <a:rPr lang="zh-CN" altLang="en-US" sz="2400">
                <a:solidFill>
                  <a:schemeClr val="bg1"/>
                </a:solidFill>
              </a:rPr>
              <a:t>选择菜场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57360" y="2147746"/>
            <a:ext cx="36298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CB80D"/>
                </a:solidFill>
              </a:rPr>
              <a:t>用户可以注册网站账号，登录后可以使用菜场申请和菜场管理功能</a:t>
            </a:r>
            <a:endParaRPr lang="zh-CN" altLang="en-US">
              <a:solidFill>
                <a:srgbClr val="FCB80D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175878" y="6140117"/>
            <a:ext cx="67113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145147" y="307933"/>
            <a:ext cx="9901706" cy="460375"/>
            <a:chOff x="1145147" y="307933"/>
            <a:chExt cx="9901706" cy="460375"/>
          </a:xfrm>
        </p:grpSpPr>
        <p:grpSp>
          <p:nvGrpSpPr>
            <p:cNvPr id="10" name="组合 9"/>
            <p:cNvGrpSpPr/>
            <p:nvPr/>
          </p:nvGrpSpPr>
          <p:grpSpPr>
            <a:xfrm>
              <a:off x="1145147" y="538766"/>
              <a:ext cx="9901706" cy="2147"/>
              <a:chOff x="1468192" y="873616"/>
              <a:chExt cx="9901706" cy="2147"/>
            </a:xfrm>
          </p:grpSpPr>
          <p:cxnSp>
            <p:nvCxnSpPr>
              <p:cNvPr id="2" name="直接连接符 1"/>
              <p:cNvCxnSpPr/>
              <p:nvPr/>
            </p:nvCxnSpPr>
            <p:spPr>
              <a:xfrm>
                <a:off x="1468192" y="875763"/>
                <a:ext cx="352881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7841087" y="873616"/>
                <a:ext cx="352881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4953501" y="307933"/>
              <a:ext cx="230531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</a:rPr>
                <a:t>项目功能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57360" y="4748706"/>
            <a:ext cx="3629893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CB80D"/>
                </a:solidFill>
              </a:rPr>
              <a:t>包括每日特价，生成菜谱，留言板三个功能</a:t>
            </a:r>
            <a:endParaRPr lang="zh-CN" altLang="en-US">
              <a:solidFill>
                <a:srgbClr val="FCB80D"/>
              </a:solidFill>
            </a:endParaRPr>
          </a:p>
          <a:p>
            <a:r>
              <a:rPr lang="zh-CN" altLang="en-US">
                <a:solidFill>
                  <a:srgbClr val="FCB80D"/>
                </a:solidFill>
              </a:rPr>
              <a:t>每日特价：展示所选菜场今日优惠</a:t>
            </a:r>
            <a:endParaRPr lang="zh-CN" altLang="en-US">
              <a:solidFill>
                <a:srgbClr val="FCB80D"/>
              </a:solidFill>
            </a:endParaRPr>
          </a:p>
          <a:p>
            <a:r>
              <a:rPr lang="zh-CN" altLang="en-US">
                <a:solidFill>
                  <a:srgbClr val="FCB80D"/>
                </a:solidFill>
              </a:rPr>
              <a:t>生成菜谱：根据用户需求和偏好生成合理菜谱</a:t>
            </a:r>
            <a:endParaRPr lang="zh-CN" altLang="en-US">
              <a:solidFill>
                <a:srgbClr val="FCB80D"/>
              </a:solidFill>
            </a:endParaRPr>
          </a:p>
          <a:p>
            <a:r>
              <a:rPr lang="zh-CN" altLang="en-US">
                <a:solidFill>
                  <a:srgbClr val="FCB80D"/>
                </a:solidFill>
              </a:rPr>
              <a:t>留言板：用户可以在留言板上留下反馈</a:t>
            </a:r>
            <a:endParaRPr lang="zh-CN" altLang="en-US">
              <a:solidFill>
                <a:srgbClr val="FCB80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5015345"/>
            <a:ext cx="12192001" cy="1842655"/>
          </a:xfrm>
          <a:prstGeom prst="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327400" y="1879600"/>
            <a:ext cx="553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smtClean="0">
                <a:solidFill>
                  <a:schemeClr val="bg1"/>
                </a:solidFill>
                <a:latin typeface="French Script MT" panose="03020402040607040605" pitchFamily="66" charset="0"/>
              </a:rPr>
              <a:t>thank</a:t>
            </a:r>
            <a:r>
              <a:rPr lang="en-US" altLang="zh-CN" sz="9600" smtClean="0">
                <a:solidFill>
                  <a:schemeClr val="bg1"/>
                </a:solidFill>
              </a:rPr>
              <a:t> </a:t>
            </a:r>
            <a:r>
              <a:rPr lang="en-US" altLang="zh-CN" sz="9600">
                <a:solidFill>
                  <a:schemeClr val="bg1"/>
                </a:solidFill>
                <a:latin typeface="French Script MT" panose="03020402040607040605" pitchFamily="66" charset="0"/>
              </a:rPr>
              <a:t>you</a:t>
            </a:r>
            <a:endParaRPr lang="zh-CN" altLang="en-US" sz="960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182533" y="3449260"/>
            <a:ext cx="39285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WPS 演示</Application>
  <PresentationFormat>宽屏</PresentationFormat>
  <Paragraphs>83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French Script MT</vt:lpstr>
      <vt:lpstr>微软雅黑</vt:lpstr>
      <vt:lpstr>Calibri</vt:lpstr>
      <vt:lpstr>Arial Unicode MS</vt:lpstr>
      <vt:lpstr>Calibri Light</vt:lpstr>
      <vt:lpstr>Arial Unicode MS</vt:lpstr>
      <vt:lpstr>方正仿宋简体</vt:lpstr>
      <vt:lpstr>黑体</vt:lpstr>
      <vt:lpstr>华文新魏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liu</dc:creator>
  <cp:lastModifiedBy>花开半夏</cp:lastModifiedBy>
  <cp:revision>110</cp:revision>
  <dcterms:created xsi:type="dcterms:W3CDTF">2015-05-28T07:13:00Z</dcterms:created>
  <dcterms:modified xsi:type="dcterms:W3CDTF">2019-11-24T02:41:20Z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