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7" r:id="rId2"/>
    <p:sldId id="308" r:id="rId3"/>
    <p:sldId id="311" r:id="rId4"/>
    <p:sldId id="309" r:id="rId5"/>
    <p:sldId id="312" r:id="rId6"/>
    <p:sldId id="310" r:id="rId7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6396" autoAdjust="0"/>
  </p:normalViewPr>
  <p:slideViewPr>
    <p:cSldViewPr>
      <p:cViewPr varScale="1">
        <p:scale>
          <a:sx n="60" d="100"/>
          <a:sy n="60" d="100"/>
        </p:scale>
        <p:origin x="376" y="52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현대하모니 M"/>
                  </a:rPr>
                  <a:t>사용된 </a:t>
                </a:r>
                <a:r>
                  <a:rPr lang="en-US" altLang="ko-KR" dirty="0" smtClean="0">
                    <a:latin typeface="현대하모니 M"/>
                  </a:rPr>
                  <a:t>H Drive Data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ko-KR" altLang="en-US" dirty="0" err="1" smtClean="0">
                    <a:latin typeface="현대하모니 M"/>
                    <a:sym typeface="Wingdings" panose="05000000000000000000" pitchFamily="2" charset="2"/>
                  </a:rPr>
                  <a:t>그룹키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 값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x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y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속도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브레이크 상태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종류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경사도</a:t>
                </a: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보행자에게 차량이 접근 </a:t>
                </a:r>
                <a:r>
                  <a:rPr lang="ko-KR" altLang="en-US" sz="1100" dirty="0">
                    <a:latin typeface="현대하모니 M"/>
                  </a:rPr>
                  <a:t>중인지 </a:t>
                </a:r>
                <a:r>
                  <a:rPr lang="ko-KR" altLang="en-US" sz="1100" dirty="0" smtClean="0">
                    <a:latin typeface="현대하모니 M"/>
                  </a:rPr>
                  <a:t>판단을 위한 알고리즘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𝑉𝑛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&lt;60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현대하모니 M"/>
                  </a:rPr>
                  <a:t> (n=1, latest)</a:t>
                </a: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360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/>
                      </a:rPr>
                      <m:t>°</m:t>
                    </m:r>
                  </m:oMath>
                </a14:m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𝑇𝑦𝑝𝑒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𝑢𝑟𝑏𝑎𝑛</m:t>
                    </m:r>
                  </m:oMath>
                </a14:m>
                <a:r>
                  <a:rPr lang="en-US" altLang="ko-KR" sz="1100" dirty="0">
                    <a:latin typeface="현대하모니 M"/>
                  </a:rPr>
                  <a:t> </a:t>
                </a:r>
              </a:p>
              <a:p>
                <a:pPr algn="ctr"/>
                <a:r>
                  <a:rPr lang="ko-KR" altLang="en-US" sz="1100" dirty="0">
                    <a:latin typeface="현대하모니 M"/>
                  </a:rPr>
                  <a:t>급정거 판단 방법 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&amp;&amp; ∆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𝑇𝑦𝑝𝑒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𝐷𝑒𝑔𝑟𝑒𝑒</m:t>
                        </m:r>
                      </m:sub>
                    </m:sSub>
                  </m:oMath>
                </a14:m>
                <a:endParaRPr lang="en-US" altLang="ko-KR" sz="1100" dirty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사고</a:t>
                </a:r>
                <a:r>
                  <a:rPr lang="en-US" altLang="ko-KR" sz="1100" dirty="0" smtClean="0">
                    <a:latin typeface="현대하모니 M"/>
                  </a:rPr>
                  <a:t> </a:t>
                </a:r>
                <a:r>
                  <a:rPr lang="ko-KR" altLang="en-US" sz="1100" dirty="0" smtClean="0">
                    <a:latin typeface="현대하모니 M"/>
                  </a:rPr>
                  <a:t>판단 방법</a:t>
                </a:r>
                <a:endParaRPr lang="en-US" altLang="ko-KR" sz="1100" dirty="0" smtClean="0">
                  <a:latin typeface="현대하모니 M"/>
                </a:endParaRPr>
              </a:p>
              <a:p>
                <a:r>
                  <a:rPr lang="en-US" altLang="ko-KR" sz="1100" dirty="0" smtClean="0">
                    <a:latin typeface="현대하모니 M"/>
                  </a:rPr>
                  <a:t>1. Break=false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&amp; Sudden Stop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2. Heartrate &lt; 30 or Heartrate &gt; 180</a:t>
                </a:r>
              </a:p>
              <a:p>
                <a:endParaRPr lang="en-US" altLang="ko-KR" sz="800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100" dirty="0" smtClean="0">
                    <a:latin typeface="현대하모니 M"/>
                  </a:rPr>
                  <a:t>(UI)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(</a:t>
                </a:r>
                <a:r>
                  <a:rPr lang="en-US" altLang="ko-KR" sz="1100" dirty="0" err="1" smtClean="0">
                    <a:latin typeface="현대하모니 M"/>
                  </a:rPr>
                  <a:t>Car_Direction</a:t>
                </a:r>
                <a:r>
                  <a:rPr lang="en-US" altLang="ko-KR" sz="1100" dirty="0" smtClean="0">
                    <a:latin typeface="현대하모니 M"/>
                  </a:rPr>
                  <a:t> – </a:t>
                </a:r>
                <a:r>
                  <a:rPr lang="en-US" altLang="ko-KR" sz="1100" dirty="0" err="1" smtClean="0">
                    <a:latin typeface="현대하모니 M"/>
                  </a:rPr>
                  <a:t>Smartphone_Azimuth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+ 360) % 360</a:t>
                </a:r>
                <a:endParaRPr lang="ko-KR" altLang="en-US" sz="1100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ko-KR" altLang="en-US" dirty="0" smtClean="0">
                  <a:latin typeface="현대하모니 M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현대하모니 M"/>
                  </a:rPr>
                  <a:t>사용된 </a:t>
                </a:r>
                <a:r>
                  <a:rPr lang="en-US" altLang="ko-KR" dirty="0" smtClean="0">
                    <a:latin typeface="현대하모니 M"/>
                  </a:rPr>
                  <a:t>H Drive Data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ko-KR" altLang="en-US" dirty="0" err="1" smtClean="0">
                    <a:latin typeface="현대하모니 M"/>
                    <a:sym typeface="Wingdings" panose="05000000000000000000" pitchFamily="2" charset="2"/>
                  </a:rPr>
                  <a:t>그룹키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 값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x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y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속도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브레이크 상태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종류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경사도</a:t>
                </a: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보행자에게 차량이 접근 </a:t>
                </a:r>
                <a:r>
                  <a:rPr lang="ko-KR" altLang="en-US" sz="1100" dirty="0">
                    <a:latin typeface="현대하모니 M"/>
                  </a:rPr>
                  <a:t>중인지 </a:t>
                </a:r>
                <a:r>
                  <a:rPr lang="ko-KR" altLang="en-US" sz="1100" dirty="0" smtClean="0">
                    <a:latin typeface="현대하모니 M"/>
                  </a:rPr>
                  <a:t>판단을 위한 알고리즘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0&lt;1/3 ∑_(𝑛=1)^3▒〖𝑉𝑛&lt;60〗</a:t>
                </a:r>
                <a:r>
                  <a:rPr lang="en-US" altLang="ko-KR" sz="1100" dirty="0">
                    <a:latin typeface="현대하모니 M"/>
                  </a:rPr>
                  <a:t> (n=1, latest)</a:t>
                </a: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cos^(−1)⁡((𝑥_1 𝑥_2+𝑦_1 𝑦_2)/(√(𝑥_1^2 〖+𝑦〗_1^2 ) √(𝑥_2^2+𝑦_2^2 )))  360/2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𝜋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&lt;30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/>
                  </a:rPr>
                  <a:t>°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3.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𝐴_(𝑟−𝑇𝑦𝑝𝑒)=𝑢𝑟𝑏𝑎𝑛</a:t>
                </a:r>
                <a:r>
                  <a:rPr lang="en-US" altLang="ko-KR" sz="1100" dirty="0">
                    <a:latin typeface="현대하모니 M"/>
                  </a:rPr>
                  <a:t> </a:t>
                </a:r>
              </a:p>
              <a:p>
                <a:pPr algn="ctr"/>
                <a:r>
                  <a:rPr lang="ko-KR" altLang="en-US" sz="1100" dirty="0">
                    <a:latin typeface="현대하모니 M"/>
                  </a:rPr>
                  <a:t>급정거 판단 방법 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𝑉_𝑝𝑟𝑒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) ̅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&gt;𝑉_𝑚𝑖𝑛&amp;&amp;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∆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𝑉_𝑛𝑜𝑤&gt;𝐴_𝑡ℎ&amp;&amp; ∆𝑉_𝑛𝑜𝑤&gt;𝐴_𝑟𝑎𝑡𝑒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(∆𝑉_𝑝𝑟𝑒 ) ̅+𝐴_𝑚𝑖𝑛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𝐴_𝑡ℎ=𝐴_(𝑟−𝑇𝑦𝑝𝑒)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×𝐴_(𝑟−𝐷𝑒𝑔𝑟𝑒𝑒)</a:t>
                </a:r>
                <a:endParaRPr lang="en-US" altLang="ko-KR" sz="1100" dirty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사고</a:t>
                </a:r>
                <a:r>
                  <a:rPr lang="en-US" altLang="ko-KR" sz="1100" dirty="0" smtClean="0">
                    <a:latin typeface="현대하모니 M"/>
                  </a:rPr>
                  <a:t> </a:t>
                </a:r>
                <a:r>
                  <a:rPr lang="ko-KR" altLang="en-US" sz="1100" dirty="0" smtClean="0">
                    <a:latin typeface="현대하모니 M"/>
                  </a:rPr>
                  <a:t>판단 방법</a:t>
                </a:r>
                <a:endParaRPr lang="en-US" altLang="ko-KR" sz="1100" dirty="0" smtClean="0">
                  <a:latin typeface="현대하모니 M"/>
                </a:endParaRPr>
              </a:p>
              <a:p>
                <a:r>
                  <a:rPr lang="en-US" altLang="ko-KR" sz="1100" dirty="0" smtClean="0">
                    <a:latin typeface="현대하모니 M"/>
                  </a:rPr>
                  <a:t>1. Break=false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&amp; Sudden Stop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2. Heartrate &lt; 30 or Heartrate &gt; 180</a:t>
                </a:r>
              </a:p>
              <a:p>
                <a:endParaRPr lang="en-US" altLang="ko-KR" sz="800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100" dirty="0" smtClean="0">
                    <a:latin typeface="현대하모니 M"/>
                  </a:rPr>
                  <a:t>(UI)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(</a:t>
                </a:r>
                <a:r>
                  <a:rPr lang="en-US" altLang="ko-KR" sz="1100" dirty="0" err="1" smtClean="0">
                    <a:latin typeface="현대하모니 M"/>
                  </a:rPr>
                  <a:t>Car_Direction</a:t>
                </a:r>
                <a:r>
                  <a:rPr lang="en-US" altLang="ko-KR" sz="1100" dirty="0" smtClean="0">
                    <a:latin typeface="현대하모니 M"/>
                  </a:rPr>
                  <a:t> – </a:t>
                </a:r>
                <a:r>
                  <a:rPr lang="en-US" altLang="ko-KR" sz="1100" dirty="0" err="1" smtClean="0">
                    <a:latin typeface="현대하모니 M"/>
                  </a:rPr>
                  <a:t>Smartphone_Azimuth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+ 360) % 360</a:t>
                </a:r>
                <a:endParaRPr lang="ko-KR" altLang="en-US" sz="1100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ko-KR" altLang="en-US" dirty="0" smtClean="0">
                  <a:latin typeface="현대하모니 M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ED7D1-C710-4897-8140-1B2E29C95F6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0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현대하모니 M"/>
                  </a:rPr>
                  <a:t>사용된 </a:t>
                </a:r>
                <a:r>
                  <a:rPr lang="en-US" altLang="ko-KR" dirty="0" smtClean="0">
                    <a:latin typeface="현대하모니 M"/>
                  </a:rPr>
                  <a:t>H Drive Data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ko-KR" altLang="en-US" dirty="0" err="1" smtClean="0">
                    <a:latin typeface="현대하모니 M"/>
                    <a:sym typeface="Wingdings" panose="05000000000000000000" pitchFamily="2" charset="2"/>
                  </a:rPr>
                  <a:t>그룹키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 값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x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y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속도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브레이크 상태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종류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경사도</a:t>
                </a: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보행자에게 차량이 접근 </a:t>
                </a:r>
                <a:r>
                  <a:rPr lang="ko-KR" altLang="en-US" sz="1100" dirty="0">
                    <a:latin typeface="현대하모니 M"/>
                  </a:rPr>
                  <a:t>중인지 </a:t>
                </a:r>
                <a:r>
                  <a:rPr lang="ko-KR" altLang="en-US" sz="1100" dirty="0" smtClean="0">
                    <a:latin typeface="현대하모니 M"/>
                  </a:rPr>
                  <a:t>판단을 위한 알고리즘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0&lt;1/3 ∑_(𝑛=1)^3▒〖𝑉𝑛&lt;60〗</a:t>
                </a:r>
                <a:r>
                  <a:rPr lang="en-US" altLang="ko-KR" sz="1100" dirty="0">
                    <a:latin typeface="현대하모니 M"/>
                  </a:rPr>
                  <a:t> (n=1, latest)</a:t>
                </a: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cos^(−1)⁡((𝑥_1 𝑥_2+𝑦_1 𝑦_2)/(√(𝑥_1^2 〖+𝑦〗_1^2 ) √(𝑥_2^2+𝑦_2^2 )))  360/2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𝜋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&lt;30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/>
                  </a:rPr>
                  <a:t>°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3.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𝐴_(𝑟−𝑇𝑦𝑝𝑒)=𝑢𝑟𝑏𝑎𝑛</a:t>
                </a:r>
                <a:r>
                  <a:rPr lang="en-US" altLang="ko-KR" sz="1100" dirty="0">
                    <a:latin typeface="현대하모니 M"/>
                  </a:rPr>
                  <a:t> </a:t>
                </a:r>
              </a:p>
              <a:p>
                <a:pPr algn="ctr"/>
                <a:r>
                  <a:rPr lang="ko-KR" altLang="en-US" sz="1100" dirty="0">
                    <a:latin typeface="현대하모니 M"/>
                  </a:rPr>
                  <a:t>급정거 판단 방법 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𝑉_𝑝𝑟𝑒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) ̅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&gt;𝑉_𝑚𝑖𝑛&amp;&amp;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∆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𝑉_𝑛𝑜𝑤&gt;𝐴_𝑡ℎ&amp;&amp; ∆𝑉_𝑛𝑜𝑤&gt;𝐴_𝑟𝑎𝑡𝑒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(∆𝑉_𝑝𝑟𝑒 ) ̅+𝐴_𝑚𝑖𝑛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𝐴_𝑡ℎ=𝐴_(𝑟−𝑇𝑦𝑝𝑒)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×𝐴_(𝑟−𝐷𝑒𝑔𝑟𝑒𝑒)</a:t>
                </a:r>
                <a:endParaRPr lang="en-US" altLang="ko-KR" sz="1100" dirty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사고</a:t>
                </a:r>
                <a:r>
                  <a:rPr lang="en-US" altLang="ko-KR" sz="1100" dirty="0" smtClean="0">
                    <a:latin typeface="현대하모니 M"/>
                  </a:rPr>
                  <a:t> </a:t>
                </a:r>
                <a:r>
                  <a:rPr lang="ko-KR" altLang="en-US" sz="1100" dirty="0" smtClean="0">
                    <a:latin typeface="현대하모니 M"/>
                  </a:rPr>
                  <a:t>판단 방법</a:t>
                </a:r>
                <a:endParaRPr lang="en-US" altLang="ko-KR" sz="1100" dirty="0" smtClean="0">
                  <a:latin typeface="현대하모니 M"/>
                </a:endParaRPr>
              </a:p>
              <a:p>
                <a:r>
                  <a:rPr lang="en-US" altLang="ko-KR" sz="1100" dirty="0" smtClean="0">
                    <a:latin typeface="현대하모니 M"/>
                  </a:rPr>
                  <a:t>1. Break=false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&amp; Sudden Stop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2. Heartrate &lt; 30 or Heartrate &gt; 180</a:t>
                </a:r>
              </a:p>
              <a:p>
                <a:endParaRPr lang="en-US" altLang="ko-KR" sz="800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100" dirty="0" smtClean="0">
                    <a:latin typeface="현대하모니 M"/>
                  </a:rPr>
                  <a:t>(UI)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(</a:t>
                </a:r>
                <a:r>
                  <a:rPr lang="en-US" altLang="ko-KR" sz="1100" dirty="0" err="1" smtClean="0">
                    <a:latin typeface="현대하모니 M"/>
                  </a:rPr>
                  <a:t>Car_Direction</a:t>
                </a:r>
                <a:r>
                  <a:rPr lang="en-US" altLang="ko-KR" sz="1100" dirty="0" smtClean="0">
                    <a:latin typeface="현대하모니 M"/>
                  </a:rPr>
                  <a:t> – </a:t>
                </a:r>
                <a:r>
                  <a:rPr lang="en-US" altLang="ko-KR" sz="1100" dirty="0" err="1" smtClean="0">
                    <a:latin typeface="현대하모니 M"/>
                  </a:rPr>
                  <a:t>Smartphone_Azimuth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+ 360) % 360</a:t>
                </a:r>
                <a:endParaRPr lang="ko-KR" altLang="en-US" sz="1100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ko-KR" altLang="en-US" dirty="0" smtClean="0">
                  <a:latin typeface="현대하모니 M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ED7D1-C710-4897-8140-1B2E29C95F6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현대하모니 M"/>
                  </a:rPr>
                  <a:t>사용된 </a:t>
                </a:r>
                <a:r>
                  <a:rPr lang="en-US" altLang="ko-KR" dirty="0" smtClean="0">
                    <a:latin typeface="현대하모니 M"/>
                  </a:rPr>
                  <a:t>H Drive Data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ko-KR" altLang="en-US" dirty="0" err="1" smtClean="0">
                    <a:latin typeface="현대하모니 M"/>
                    <a:sym typeface="Wingdings" panose="05000000000000000000" pitchFamily="2" charset="2"/>
                  </a:rPr>
                  <a:t>그룹키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 값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x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y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속도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브레이크 상태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종류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경사도</a:t>
                </a: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보행자에게 차량이 접근 </a:t>
                </a:r>
                <a:r>
                  <a:rPr lang="ko-KR" altLang="en-US" sz="1100" dirty="0">
                    <a:latin typeface="현대하모니 M"/>
                  </a:rPr>
                  <a:t>중인지 </a:t>
                </a:r>
                <a:r>
                  <a:rPr lang="ko-KR" altLang="en-US" sz="1100" dirty="0" smtClean="0">
                    <a:latin typeface="현대하모니 M"/>
                  </a:rPr>
                  <a:t>판단을 위한 알고리즘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0&lt;1/3 ∑_(𝑛=1)^3▒〖𝑉𝑛&lt;60〗</a:t>
                </a:r>
                <a:r>
                  <a:rPr lang="en-US" altLang="ko-KR" sz="1100" dirty="0">
                    <a:latin typeface="현대하모니 M"/>
                  </a:rPr>
                  <a:t> (n=1, latest)</a:t>
                </a: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cos^(−1)⁡((𝑥_1 𝑥_2+𝑦_1 𝑦_2)/(√(𝑥_1^2 〖+𝑦〗_1^2 ) √(𝑥_2^2+𝑦_2^2 )))  360/2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𝜋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&lt;30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/>
                  </a:rPr>
                  <a:t>°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3.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𝐴_(𝑟−𝑇𝑦𝑝𝑒)=𝑢𝑟𝑏𝑎𝑛</a:t>
                </a:r>
                <a:r>
                  <a:rPr lang="en-US" altLang="ko-KR" sz="1100" dirty="0">
                    <a:latin typeface="현대하모니 M"/>
                  </a:rPr>
                  <a:t> </a:t>
                </a:r>
              </a:p>
              <a:p>
                <a:pPr algn="ctr"/>
                <a:r>
                  <a:rPr lang="ko-KR" altLang="en-US" sz="1100" dirty="0">
                    <a:latin typeface="현대하모니 M"/>
                  </a:rPr>
                  <a:t>급정거 판단 방법 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𝑉_𝑝𝑟𝑒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) ̅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&gt;𝑉_𝑚𝑖𝑛&amp;&amp;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∆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𝑉_𝑛𝑜𝑤&gt;𝐴_𝑡ℎ&amp;&amp; ∆𝑉_𝑛𝑜𝑤&gt;𝐴_𝑟𝑎𝑡𝑒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(∆𝑉_𝑝𝑟𝑒 ) ̅+𝐴_𝑚𝑖𝑛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𝐴_𝑡ℎ=𝐴_(𝑟−𝑇𝑦𝑝𝑒)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×𝐴_(𝑟−𝐷𝑒𝑔𝑟𝑒𝑒)</a:t>
                </a:r>
                <a:endParaRPr lang="en-US" altLang="ko-KR" sz="1100" dirty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사고</a:t>
                </a:r>
                <a:r>
                  <a:rPr lang="en-US" altLang="ko-KR" sz="1100" dirty="0" smtClean="0">
                    <a:latin typeface="현대하모니 M"/>
                  </a:rPr>
                  <a:t> </a:t>
                </a:r>
                <a:r>
                  <a:rPr lang="ko-KR" altLang="en-US" sz="1100" dirty="0" smtClean="0">
                    <a:latin typeface="현대하모니 M"/>
                  </a:rPr>
                  <a:t>판단 방법</a:t>
                </a:r>
                <a:endParaRPr lang="en-US" altLang="ko-KR" sz="1100" dirty="0" smtClean="0">
                  <a:latin typeface="현대하모니 M"/>
                </a:endParaRPr>
              </a:p>
              <a:p>
                <a:r>
                  <a:rPr lang="en-US" altLang="ko-KR" sz="1100" dirty="0" smtClean="0">
                    <a:latin typeface="현대하모니 M"/>
                  </a:rPr>
                  <a:t>1. Break=false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&amp; Sudden Stop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2. Heartrate &lt; 30 or Heartrate &gt; 180</a:t>
                </a:r>
              </a:p>
              <a:p>
                <a:endParaRPr lang="en-US" altLang="ko-KR" sz="800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100" dirty="0" smtClean="0">
                    <a:latin typeface="현대하모니 M"/>
                  </a:rPr>
                  <a:t>(UI)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(</a:t>
                </a:r>
                <a:r>
                  <a:rPr lang="en-US" altLang="ko-KR" sz="1100" dirty="0" err="1" smtClean="0">
                    <a:latin typeface="현대하모니 M"/>
                  </a:rPr>
                  <a:t>Car_Direction</a:t>
                </a:r>
                <a:r>
                  <a:rPr lang="en-US" altLang="ko-KR" sz="1100" dirty="0" smtClean="0">
                    <a:latin typeface="현대하모니 M"/>
                  </a:rPr>
                  <a:t> – </a:t>
                </a:r>
                <a:r>
                  <a:rPr lang="en-US" altLang="ko-KR" sz="1100" dirty="0" err="1" smtClean="0">
                    <a:latin typeface="현대하모니 M"/>
                  </a:rPr>
                  <a:t>Smartphone_Azimuth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+ 360) % 360</a:t>
                </a:r>
                <a:endParaRPr lang="ko-KR" altLang="en-US" sz="1100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ko-KR" altLang="en-US" dirty="0" smtClean="0">
                  <a:latin typeface="현대하모니 M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ED7D1-C710-4897-8140-1B2E29C95F6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4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현대하모니 M"/>
                  </a:rPr>
                  <a:t>사용된 </a:t>
                </a:r>
                <a:r>
                  <a:rPr lang="en-US" altLang="ko-KR" dirty="0" smtClean="0">
                    <a:latin typeface="현대하모니 M"/>
                  </a:rPr>
                  <a:t>H Drive Data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ko-KR" altLang="en-US" dirty="0" err="1" smtClean="0">
                    <a:latin typeface="현대하모니 M"/>
                    <a:sym typeface="Wingdings" panose="05000000000000000000" pitchFamily="2" charset="2"/>
                  </a:rPr>
                  <a:t>그룹키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 값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x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y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속도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브레이크 상태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종류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경사도</a:t>
                </a: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보행자에게 차량이 접근 </a:t>
                </a:r>
                <a:r>
                  <a:rPr lang="ko-KR" altLang="en-US" sz="1100" dirty="0">
                    <a:latin typeface="현대하모니 M"/>
                  </a:rPr>
                  <a:t>중인지 </a:t>
                </a:r>
                <a:r>
                  <a:rPr lang="ko-KR" altLang="en-US" sz="1100" dirty="0" smtClean="0">
                    <a:latin typeface="현대하모니 M"/>
                  </a:rPr>
                  <a:t>판단을 위한 알고리즘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𝑉𝑛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&lt;60</m:t>
                        </m:r>
                      </m:e>
                    </m:nary>
                  </m:oMath>
                </a14:m>
                <a:r>
                  <a:rPr lang="en-US" altLang="ko-KR" sz="1100" dirty="0">
                    <a:latin typeface="현대하모니 M"/>
                  </a:rPr>
                  <a:t> (n=1, latest)</a:t>
                </a: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1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360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ko-KR" sz="11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/>
                      </a:rPr>
                      <m:t>°</m:t>
                    </m:r>
                  </m:oMath>
                </a14:m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𝑇𝑦𝑝𝑒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𝑢𝑟𝑏𝑎𝑛</m:t>
                    </m:r>
                  </m:oMath>
                </a14:m>
                <a:r>
                  <a:rPr lang="en-US" altLang="ko-KR" sz="1100" dirty="0">
                    <a:latin typeface="현대하모니 M"/>
                  </a:rPr>
                  <a:t> </a:t>
                </a:r>
              </a:p>
              <a:p>
                <a:pPr algn="ctr"/>
                <a:r>
                  <a:rPr lang="ko-KR" altLang="en-US" sz="1100" dirty="0">
                    <a:latin typeface="현대하모니 M"/>
                  </a:rPr>
                  <a:t>급정거 판단 방법 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&amp;&amp; ∆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𝑇𝑦𝑝𝑒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𝐷𝑒𝑔𝑟𝑒𝑒</m:t>
                        </m:r>
                      </m:sub>
                    </m:sSub>
                  </m:oMath>
                </a14:m>
                <a:endParaRPr lang="en-US" altLang="ko-KR" sz="1100" dirty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사고</a:t>
                </a:r>
                <a:r>
                  <a:rPr lang="en-US" altLang="ko-KR" sz="1100" dirty="0" smtClean="0">
                    <a:latin typeface="현대하모니 M"/>
                  </a:rPr>
                  <a:t> </a:t>
                </a:r>
                <a:r>
                  <a:rPr lang="ko-KR" altLang="en-US" sz="1100" dirty="0" smtClean="0">
                    <a:latin typeface="현대하모니 M"/>
                  </a:rPr>
                  <a:t>판단 방법</a:t>
                </a:r>
                <a:endParaRPr lang="en-US" altLang="ko-KR" sz="1100" dirty="0" smtClean="0">
                  <a:latin typeface="현대하모니 M"/>
                </a:endParaRPr>
              </a:p>
              <a:p>
                <a:r>
                  <a:rPr lang="en-US" altLang="ko-KR" sz="1100" dirty="0" smtClean="0">
                    <a:latin typeface="현대하모니 M"/>
                  </a:rPr>
                  <a:t>1. Break=false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&amp; Sudden Stop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2. Heartrate &lt; 30 or Heartrate &gt; 180</a:t>
                </a:r>
              </a:p>
              <a:p>
                <a:endParaRPr lang="en-US" altLang="ko-KR" sz="800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100" dirty="0" smtClean="0">
                    <a:latin typeface="현대하모니 M"/>
                  </a:rPr>
                  <a:t>(UI)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(</a:t>
                </a:r>
                <a:r>
                  <a:rPr lang="en-US" altLang="ko-KR" sz="1100" dirty="0" err="1" smtClean="0">
                    <a:latin typeface="현대하모니 M"/>
                  </a:rPr>
                  <a:t>Car_Direction</a:t>
                </a:r>
                <a:r>
                  <a:rPr lang="en-US" altLang="ko-KR" sz="1100" dirty="0" smtClean="0">
                    <a:latin typeface="현대하모니 M"/>
                  </a:rPr>
                  <a:t> – </a:t>
                </a:r>
                <a:r>
                  <a:rPr lang="en-US" altLang="ko-KR" sz="1100" dirty="0" err="1" smtClean="0">
                    <a:latin typeface="현대하모니 M"/>
                  </a:rPr>
                  <a:t>Smartphone_Azimuth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+ 360) % 360</a:t>
                </a:r>
                <a:endParaRPr lang="ko-KR" altLang="en-US" sz="1100" dirty="0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ko-KR" altLang="en-US" dirty="0" smtClean="0">
                  <a:latin typeface="현대하모니 M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현대하모니 M"/>
                  </a:rPr>
                  <a:t>사용된 </a:t>
                </a:r>
                <a:r>
                  <a:rPr lang="en-US" altLang="ko-KR" dirty="0" smtClean="0">
                    <a:latin typeface="현대하모니 M"/>
                  </a:rPr>
                  <a:t>H Drive Data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ko-KR" altLang="en-US" dirty="0" err="1" smtClean="0">
                    <a:latin typeface="현대하모니 M"/>
                    <a:sym typeface="Wingdings" panose="05000000000000000000" pitchFamily="2" charset="2"/>
                  </a:rPr>
                  <a:t>그룹키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 값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x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y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좌표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속도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브레이크 상태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종류</a:t>
                </a:r>
                <a:r>
                  <a:rPr lang="en-US" altLang="ko-KR" dirty="0" smtClean="0">
                    <a:latin typeface="현대하모니 M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현대하모니 M"/>
                    <a:sym typeface="Wingdings" panose="05000000000000000000" pitchFamily="2" charset="2"/>
                  </a:rPr>
                  <a:t>도로 경사도</a:t>
                </a: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  <a:sym typeface="Wingdings" panose="05000000000000000000" pitchFamily="2" charset="2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보행자에게 차량이 접근 </a:t>
                </a:r>
                <a:r>
                  <a:rPr lang="ko-KR" altLang="en-US" sz="1100" dirty="0">
                    <a:latin typeface="현대하모니 M"/>
                  </a:rPr>
                  <a:t>중인지 </a:t>
                </a:r>
                <a:r>
                  <a:rPr lang="ko-KR" altLang="en-US" sz="1100" dirty="0" smtClean="0">
                    <a:latin typeface="현대하모니 M"/>
                  </a:rPr>
                  <a:t>판단을 위한 알고리즘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0&lt;1/3 ∑_(𝑛=1)^3▒〖𝑉𝑛&lt;60〗</a:t>
                </a:r>
                <a:r>
                  <a:rPr lang="en-US" altLang="ko-KR" sz="1100" dirty="0">
                    <a:latin typeface="현대하모니 M"/>
                  </a:rPr>
                  <a:t> (n=1, latest)</a:t>
                </a: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cos^(−1)⁡((𝑥_1 𝑥_2+𝑦_1 𝑦_2)/(√(𝑥_1^2 〖+𝑦〗_1^2 ) √(𝑥_2^2+𝑦_2^2 )))  360/2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𝜋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&lt;30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/>
                  </a:rPr>
                  <a:t>°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3.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𝐴_(𝑟−𝑇𝑦𝑝𝑒)=𝑢𝑟𝑏𝑎𝑛</a:t>
                </a:r>
                <a:r>
                  <a:rPr lang="en-US" altLang="ko-KR" sz="1100" dirty="0">
                    <a:latin typeface="현대하모니 M"/>
                  </a:rPr>
                  <a:t> </a:t>
                </a:r>
              </a:p>
              <a:p>
                <a:pPr algn="ctr"/>
                <a:r>
                  <a:rPr lang="ko-KR" altLang="en-US" sz="1100" dirty="0">
                    <a:latin typeface="현대하모니 M"/>
                  </a:rPr>
                  <a:t>급정거 판단 방법 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1.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𝑉_𝑝𝑟𝑒 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) ̅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&gt;𝑉_𝑚𝑖𝑛&amp;&amp;</a:t>
                </a:r>
                <a:r>
                  <a:rPr lang="ko-KR" altLang="en-US" sz="1100" i="0">
                    <a:latin typeface="Cambria Math" panose="02040503050406030204" pitchFamily="18" charset="0"/>
                  </a:rPr>
                  <a:t>∆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𝑉_𝑛𝑜𝑤&gt;𝐴_𝑡ℎ&amp;&amp; ∆𝑉_𝑛𝑜𝑤&gt;𝐴_𝑟𝑎𝑡𝑒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(∆𝑉_𝑝𝑟𝑒 ) ̅+𝐴_𝑚𝑖𝑛</a:t>
                </a:r>
                <a:endParaRPr lang="en-US" altLang="ko-KR" sz="1100" dirty="0">
                  <a:latin typeface="현대하모니 M"/>
                </a:endParaRPr>
              </a:p>
              <a:p>
                <a:r>
                  <a:rPr lang="en-US" altLang="ko-KR" sz="1100" dirty="0">
                    <a:latin typeface="현대하모니 M"/>
                  </a:rPr>
                  <a:t>2. </a:t>
                </a:r>
                <a:r>
                  <a:rPr lang="en-US" altLang="ko-KR" sz="1100" i="0">
                    <a:latin typeface="Cambria Math" panose="02040503050406030204" pitchFamily="18" charset="0"/>
                  </a:rPr>
                  <a:t>𝐴_𝑡ℎ=𝐴_(𝑟−𝑇𝑦𝑝𝑒)</a:t>
                </a:r>
                <a:r>
                  <a:rPr lang="en-US" altLang="ko-KR" sz="11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×𝐴_(𝑟−𝐷𝑒𝑔𝑟𝑒𝑒)</a:t>
                </a:r>
                <a:endParaRPr lang="en-US" altLang="ko-KR" sz="1100" dirty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사고</a:t>
                </a:r>
                <a:r>
                  <a:rPr lang="en-US" altLang="ko-KR" sz="1100" dirty="0" smtClean="0">
                    <a:latin typeface="현대하모니 M"/>
                  </a:rPr>
                  <a:t> </a:t>
                </a:r>
                <a:r>
                  <a:rPr lang="ko-KR" altLang="en-US" sz="1100" dirty="0" smtClean="0">
                    <a:latin typeface="현대하모니 M"/>
                  </a:rPr>
                  <a:t>판단 방법</a:t>
                </a:r>
                <a:endParaRPr lang="en-US" altLang="ko-KR" sz="1100" dirty="0" smtClean="0">
                  <a:latin typeface="현대하모니 M"/>
                </a:endParaRPr>
              </a:p>
              <a:p>
                <a:r>
                  <a:rPr lang="en-US" altLang="ko-KR" sz="1100" dirty="0" smtClean="0">
                    <a:latin typeface="현대하모니 M"/>
                  </a:rPr>
                  <a:t>1. Break=false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&amp; Sudden Stop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2. Heartrate &lt; 30 or Heartrate &gt; 180</a:t>
                </a:r>
              </a:p>
              <a:p>
                <a:endParaRPr lang="en-US" altLang="ko-KR" sz="800" dirty="0" smtClean="0">
                  <a:latin typeface="현대하모니 M"/>
                </a:endParaRPr>
              </a:p>
              <a:p>
                <a:pPr algn="ctr"/>
                <a:r>
                  <a:rPr lang="ko-KR" altLang="en-US" sz="1100" dirty="0" smtClean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100" dirty="0" smtClean="0">
                    <a:latin typeface="현대하모니 M"/>
                  </a:rPr>
                  <a:t>(UI)</a:t>
                </a:r>
              </a:p>
              <a:p>
                <a:r>
                  <a:rPr lang="en-US" altLang="ko-KR" sz="1100" dirty="0" smtClean="0">
                    <a:latin typeface="현대하모니 M"/>
                  </a:rPr>
                  <a:t>(</a:t>
                </a:r>
                <a:r>
                  <a:rPr lang="en-US" altLang="ko-KR" sz="1100" dirty="0" err="1" smtClean="0">
                    <a:latin typeface="현대하모니 M"/>
                  </a:rPr>
                  <a:t>Car_Direction</a:t>
                </a:r>
                <a:r>
                  <a:rPr lang="en-US" altLang="ko-KR" sz="1100" dirty="0" smtClean="0">
                    <a:latin typeface="현대하모니 M"/>
                  </a:rPr>
                  <a:t> – </a:t>
                </a:r>
                <a:r>
                  <a:rPr lang="en-US" altLang="ko-KR" sz="1100" dirty="0" err="1" smtClean="0">
                    <a:latin typeface="현대하모니 M"/>
                  </a:rPr>
                  <a:t>Smartphone_Azimuth</a:t>
                </a:r>
                <a:r>
                  <a:rPr lang="ko-KR" altLang="en-US" sz="1100" dirty="0" smtClean="0">
                    <a:latin typeface="현대하모니 M"/>
                  </a:rPr>
                  <a:t> </a:t>
                </a:r>
                <a:r>
                  <a:rPr lang="en-US" altLang="ko-KR" sz="1100" dirty="0" smtClean="0">
                    <a:latin typeface="현대하모니 M"/>
                  </a:rPr>
                  <a:t>+ 360) % 360</a:t>
                </a:r>
                <a:endParaRPr lang="ko-KR" altLang="en-US" sz="1100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en-US" altLang="ko-KR" smtClean="0">
                  <a:latin typeface="현대하모니 M"/>
                </a:endParaRP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endParaRPr lang="ko-KR" altLang="en-US" dirty="0" smtClean="0">
                  <a:latin typeface="현대하모니 M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ED7D1-C710-4897-8140-1B2E29C95F6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6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4C80-1088-476C-8259-6C5CE8609E55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2BBC-D2AF-4D09-8E84-A8193B8FC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hyperlink" Target="http://www.google.co.kr/url?sa=i&amp;rct=j&amp;q=&amp;esrc=s&amp;source=images&amp;cd=&amp;cad=rja&amp;uact=8&amp;ved=0ahUKEwilqYylwtbOAhXBFJQKHRj_AJ4QjRwIBw&amp;url=http://www.yonhapnews.co.kr/bulletin/2016/06/13/0200000000AKR20160613117800797.HTML&amp;bvm=bv.129759880,d.dGo&amp;psig=AFQjCNGMtCpaqlFCm6NLSD_oTkeodB4pMA&amp;ust=1472006542052117" TargetMode="Externa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200472" y="184696"/>
            <a:ext cx="7593732" cy="508000"/>
          </a:xfrm>
        </p:spPr>
        <p:txBody>
          <a:bodyPr/>
          <a:lstStyle/>
          <a:p>
            <a:r>
              <a:rPr lang="en-US" altLang="ko-KR" dirty="0" smtClean="0"/>
              <a:t>Safety System for Pedestrian &amp; Driver(CASS)</a:t>
            </a:r>
            <a:endParaRPr lang="ko-KR" altLang="en-US" dirty="0" smtClean="0"/>
          </a:p>
        </p:txBody>
      </p:sp>
      <p:sp>
        <p:nvSpPr>
          <p:cNvPr id="7" name="모서리가 둥근 직사각형 63"/>
          <p:cNvSpPr/>
          <p:nvPr/>
        </p:nvSpPr>
        <p:spPr bwMode="auto">
          <a:xfrm>
            <a:off x="3556000" y="908051"/>
            <a:ext cx="2966740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6000" y="981075"/>
            <a:ext cx="1469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CASS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276" y="1365694"/>
            <a:ext cx="2995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(/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HackathonHD-CASS/CASS)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63"/>
          <p:cNvSpPr/>
          <p:nvPr/>
        </p:nvSpPr>
        <p:spPr bwMode="auto">
          <a:xfrm>
            <a:off x="67960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0550" y="981075"/>
            <a:ext cx="2591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People 	– Android</a:t>
            </a:r>
            <a:b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Car 	- Python</a:t>
            </a:r>
            <a:b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Server 	- Python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63"/>
          <p:cNvSpPr/>
          <p:nvPr/>
        </p:nvSpPr>
        <p:spPr bwMode="auto">
          <a:xfrm>
            <a:off x="3444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487" y="981075"/>
            <a:ext cx="2788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보행자와 차량 운전자 모두의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 </a:t>
            </a: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안전을 위한 </a:t>
            </a:r>
            <a:r>
              <a:rPr lang="ko-KR" altLang="en-US" sz="1600" b="0" dirty="0" err="1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커넥티드</a:t>
            </a: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ea typeface="현대하모니 M" panose="02020603020101020101" pitchFamily="18" charset="-127"/>
              </a:rPr>
              <a:t> 카 시스템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3" y="2012028"/>
            <a:ext cx="9119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보행자와 차량간의 통신을 통한 시각</a:t>
            </a:r>
            <a:r>
              <a:rPr lang="en-US" altLang="ko-KR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청각적 안전경고를 보행자에게 제공</a:t>
            </a:r>
            <a:endParaRPr lang="en-US" altLang="ko-KR" sz="16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비상상황 발생시 운전자 및 보행자의 건강상태 체크 및 구조신고</a:t>
            </a:r>
            <a:endParaRPr lang="en-US" altLang="ko-KR" sz="1600" b="0" dirty="0" smtClean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88144" y="2684165"/>
            <a:ext cx="9144000" cy="3880019"/>
            <a:chOff x="1" y="1556792"/>
            <a:chExt cx="9144000" cy="4286643"/>
          </a:xfrm>
        </p:grpSpPr>
        <p:grpSp>
          <p:nvGrpSpPr>
            <p:cNvPr id="26" name="그룹 25"/>
            <p:cNvGrpSpPr/>
            <p:nvPr/>
          </p:nvGrpSpPr>
          <p:grpSpPr>
            <a:xfrm>
              <a:off x="1" y="1556792"/>
              <a:ext cx="9144000" cy="4251475"/>
              <a:chOff x="755576" y="1700808"/>
              <a:chExt cx="8388424" cy="5241871"/>
            </a:xfrm>
          </p:grpSpPr>
          <p:pic>
            <p:nvPicPr>
              <p:cNvPr id="29" name="Picture 2" descr="http://img.yonhapnews.co.kr/etc/inner/KR/2016/06/13/AKR20160613117800797_09_i.jpg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5118" y="3048250"/>
                <a:ext cx="3828882" cy="3894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https://encrypted-tbn3.gstatic.com/images?q=tbn:ANd9GcRsqhpUZhGOYGZDtWaQdw0HK4iO8zUXi0DPQUWFr-QpnEygFK6xaA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5118" y="1700808"/>
                <a:ext cx="3828881" cy="1375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1700808"/>
                <a:ext cx="4559542" cy="2987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7" y="4686331"/>
                <a:ext cx="4559542" cy="2141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033" y="3973227"/>
              <a:ext cx="3073759" cy="1870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3991472"/>
              <a:ext cx="1896032" cy="1816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589" y="2692675"/>
            <a:ext cx="8849202" cy="4032448"/>
          </a:xfrm>
          <a:prstGeom prst="rect">
            <a:avLst/>
          </a:prstGeom>
        </p:spPr>
      </p:pic>
      <p:grpSp>
        <p:nvGrpSpPr>
          <p:cNvPr id="107" name="그룹 106"/>
          <p:cNvGrpSpPr/>
          <p:nvPr/>
        </p:nvGrpSpPr>
        <p:grpSpPr>
          <a:xfrm>
            <a:off x="-847714" y="3196731"/>
            <a:ext cx="4192709" cy="4192709"/>
            <a:chOff x="-1276893" y="3012806"/>
            <a:chExt cx="4192709" cy="4192709"/>
          </a:xfrm>
        </p:grpSpPr>
        <p:sp>
          <p:nvSpPr>
            <p:cNvPr id="108" name="타원 107"/>
            <p:cNvSpPr/>
            <p:nvPr/>
          </p:nvSpPr>
          <p:spPr>
            <a:xfrm>
              <a:off x="-1276893" y="3012806"/>
              <a:ext cx="4192709" cy="4192709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0766" y="4665737"/>
              <a:ext cx="1232445" cy="792088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1441755" y="5486904"/>
            <a:ext cx="1935228" cy="896233"/>
            <a:chOff x="1600558" y="5527940"/>
            <a:chExt cx="1935228" cy="896233"/>
          </a:xfrm>
        </p:grpSpPr>
        <p:cxnSp>
          <p:nvCxnSpPr>
            <p:cNvPr id="111" name="직선 연결선 110"/>
            <p:cNvCxnSpPr>
              <a:endCxn id="119" idx="2"/>
            </p:cNvCxnSpPr>
            <p:nvPr/>
          </p:nvCxnSpPr>
          <p:spPr>
            <a:xfrm>
              <a:off x="1600558" y="5527940"/>
              <a:ext cx="1935228" cy="8962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778643" y="5848246"/>
              <a:ext cx="787533" cy="37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20m</a:t>
              </a:r>
              <a:endParaRPr lang="ko-KR" altLang="en-US" b="1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1890867" y="5345270"/>
            <a:ext cx="1615445" cy="822442"/>
            <a:chOff x="1512060" y="5022827"/>
            <a:chExt cx="1615445" cy="822442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1512060" y="5022827"/>
              <a:ext cx="1615445" cy="822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918289" y="5467247"/>
              <a:ext cx="952829" cy="372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15m</a:t>
              </a:r>
              <a:endParaRPr lang="ko-KR" altLang="en-US" b="1" dirty="0"/>
            </a:p>
          </p:txBody>
        </p:sp>
      </p:grpSp>
      <p:cxnSp>
        <p:nvCxnSpPr>
          <p:cNvPr id="116" name="직선 연결선 115"/>
          <p:cNvCxnSpPr/>
          <p:nvPr/>
        </p:nvCxnSpPr>
        <p:spPr>
          <a:xfrm>
            <a:off x="2248453" y="5228221"/>
            <a:ext cx="1220571" cy="62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248453" y="5444740"/>
            <a:ext cx="952829" cy="37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10m</a:t>
            </a:r>
            <a:endParaRPr lang="ko-KR" altLang="en-US" b="1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400758" y="5861027"/>
            <a:ext cx="793339" cy="757271"/>
            <a:chOff x="2615656" y="4687953"/>
            <a:chExt cx="793339" cy="757271"/>
          </a:xfrm>
        </p:grpSpPr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15656" y="4872463"/>
              <a:ext cx="270056" cy="378636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885712" y="4687953"/>
              <a:ext cx="523283" cy="757271"/>
            </a:xfrm>
            <a:prstGeom prst="rect">
              <a:avLst/>
            </a:prstGeom>
          </p:spPr>
        </p:pic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72" y="4882400"/>
            <a:ext cx="474662" cy="322705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03" y="4986235"/>
            <a:ext cx="474662" cy="322705"/>
          </a:xfrm>
          <a:prstGeom prst="rect">
            <a:avLst/>
          </a:prstGeom>
        </p:spPr>
      </p:pic>
      <p:cxnSp>
        <p:nvCxnSpPr>
          <p:cNvPr id="123" name="직선 연결선 122"/>
          <p:cNvCxnSpPr/>
          <p:nvPr/>
        </p:nvCxnSpPr>
        <p:spPr>
          <a:xfrm>
            <a:off x="2996874" y="4986235"/>
            <a:ext cx="490794" cy="865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91456" y="53599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θ</a:t>
            </a:r>
            <a:endParaRPr lang="ko-KR" altLang="en-US" dirty="0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67" y="5125393"/>
            <a:ext cx="474662" cy="322705"/>
          </a:xfrm>
          <a:prstGeom prst="rect">
            <a:avLst/>
          </a:prstGeom>
        </p:spPr>
      </p:pic>
      <p:grpSp>
        <p:nvGrpSpPr>
          <p:cNvPr id="126" name="그룹 125"/>
          <p:cNvGrpSpPr/>
          <p:nvPr/>
        </p:nvGrpSpPr>
        <p:grpSpPr>
          <a:xfrm>
            <a:off x="5849030" y="4798850"/>
            <a:ext cx="3491880" cy="1964183"/>
            <a:chOff x="5436096" y="4748417"/>
            <a:chExt cx="3491880" cy="1964183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4748417"/>
              <a:ext cx="3491880" cy="1964183"/>
            </a:xfrm>
            <a:prstGeom prst="rect">
              <a:avLst/>
            </a:prstGeom>
          </p:spPr>
        </p:pic>
        <p:sp>
          <p:nvSpPr>
            <p:cNvPr id="128" name="모서리가 둥근 직사각형 127"/>
            <p:cNvSpPr/>
            <p:nvPr/>
          </p:nvSpPr>
          <p:spPr>
            <a:xfrm>
              <a:off x="5436096" y="5845758"/>
              <a:ext cx="3491880" cy="866842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60125" y="5109161"/>
              <a:ext cx="323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FFC000"/>
                  </a:solidFill>
                </a:rPr>
                <a:t>사용자 화면에 경고 및</a:t>
              </a:r>
              <a:endParaRPr lang="en-US" altLang="ko-KR" b="1" dirty="0" smtClean="0">
                <a:solidFill>
                  <a:srgbClr val="FFC000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rgbClr val="FFC000"/>
                  </a:solidFill>
                </a:rPr>
                <a:t>사운드 재생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30" name="직선 연결선 129"/>
          <p:cNvCxnSpPr/>
          <p:nvPr/>
        </p:nvCxnSpPr>
        <p:spPr>
          <a:xfrm>
            <a:off x="3285237" y="4910392"/>
            <a:ext cx="207849" cy="922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132999" y="513265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θ</a:t>
            </a:r>
            <a:endParaRPr lang="ko-KR" altLang="en-US" dirty="0"/>
          </a:p>
        </p:txBody>
      </p:sp>
      <p:cxnSp>
        <p:nvCxnSpPr>
          <p:cNvPr id="132" name="직선 연결선 131"/>
          <p:cNvCxnSpPr>
            <a:stCxn id="121" idx="0"/>
          </p:cNvCxnSpPr>
          <p:nvPr/>
        </p:nvCxnSpPr>
        <p:spPr>
          <a:xfrm flipH="1">
            <a:off x="3504181" y="4882400"/>
            <a:ext cx="138722" cy="950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319396" y="51446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θ</a:t>
            </a:r>
            <a:endParaRPr lang="ko-KR" altLang="en-US" dirty="0"/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30" y="4805978"/>
            <a:ext cx="3491880" cy="1964183"/>
          </a:xfrm>
          <a:prstGeom prst="rect">
            <a:avLst/>
          </a:prstGeom>
        </p:spPr>
      </p:pic>
      <p:grpSp>
        <p:nvGrpSpPr>
          <p:cNvPr id="135" name="그룹 134"/>
          <p:cNvGrpSpPr/>
          <p:nvPr/>
        </p:nvGrpSpPr>
        <p:grpSpPr>
          <a:xfrm flipH="1">
            <a:off x="4740270" y="2042146"/>
            <a:ext cx="4192709" cy="4192709"/>
            <a:chOff x="-1276893" y="3012806"/>
            <a:chExt cx="4192709" cy="4192709"/>
          </a:xfrm>
        </p:grpSpPr>
        <p:sp>
          <p:nvSpPr>
            <p:cNvPr id="136" name="타원 135"/>
            <p:cNvSpPr/>
            <p:nvPr/>
          </p:nvSpPr>
          <p:spPr>
            <a:xfrm>
              <a:off x="-1276893" y="3012806"/>
              <a:ext cx="4192709" cy="4192709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0766" y="4665737"/>
              <a:ext cx="1232445" cy="792088"/>
            </a:xfrm>
            <a:prstGeom prst="rect">
              <a:avLst/>
            </a:prstGeom>
          </p:spPr>
        </p:pic>
      </p:grpSp>
      <p:pic>
        <p:nvPicPr>
          <p:cNvPr id="138" name="그림 137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10661" y="4172639"/>
            <a:ext cx="1574718" cy="1011918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559945" y="3441194"/>
            <a:ext cx="6364531" cy="707886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ea typeface="현대하모니 M" panose="02020603020101020101"/>
              </a:rPr>
              <a:t>급 정거 감지 시</a:t>
            </a:r>
            <a:endParaRPr lang="en-US" altLang="ko-KR" sz="2000" b="1" dirty="0" smtClean="0">
              <a:solidFill>
                <a:srgbClr val="0070C0"/>
              </a:solidFill>
              <a:ea typeface="현대하모니 M" panose="02020603020101020101"/>
            </a:endParaRPr>
          </a:p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ea typeface="현대하모니 M" panose="02020603020101020101"/>
              </a:rPr>
              <a:t>운전자와 주변 보행자에게 사고 여부 확인</a:t>
            </a:r>
            <a:endParaRPr lang="ko-KR" altLang="en-US" sz="2000" b="1" dirty="0">
              <a:solidFill>
                <a:srgbClr val="0070C0"/>
              </a:solidFill>
              <a:ea typeface="현대하모니 M" panose="02020603020101020101"/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" r="-400" b="44750"/>
          <a:stretch/>
        </p:blipFill>
        <p:spPr>
          <a:xfrm>
            <a:off x="6279583" y="3950765"/>
            <a:ext cx="3050002" cy="2778601"/>
          </a:xfrm>
          <a:prstGeom prst="rect">
            <a:avLst/>
          </a:prstGeom>
        </p:spPr>
      </p:pic>
      <p:pic>
        <p:nvPicPr>
          <p:cNvPr id="141" name="Picture 2" descr="http://images.mioglobal.com/i/346M_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39" y="4086508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4595237" y="3140968"/>
            <a:ext cx="5182299" cy="707886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>
                <a:solidFill>
                  <a:srgbClr val="FF0000"/>
                </a:solidFill>
                <a:ea typeface="현대하모니 M" panose="02020603020101020101"/>
              </a:rPr>
              <a:t>사용자의 응답이 없을 경우</a:t>
            </a:r>
            <a:endParaRPr lang="en-US" altLang="ko-KR" dirty="0">
              <a:solidFill>
                <a:srgbClr val="FF0000"/>
              </a:solidFill>
              <a:ea typeface="현대하모니 M" panose="02020603020101020101"/>
            </a:endParaRPr>
          </a:p>
          <a:p>
            <a:r>
              <a:rPr lang="ko-KR" altLang="en-US" dirty="0" err="1">
                <a:solidFill>
                  <a:srgbClr val="FF0000"/>
                </a:solidFill>
                <a:ea typeface="현대하모니 M" panose="02020603020101020101"/>
              </a:rPr>
              <a:t>심박수</a:t>
            </a:r>
            <a:r>
              <a:rPr lang="ko-KR" altLang="en-US" dirty="0">
                <a:solidFill>
                  <a:srgbClr val="FF0000"/>
                </a:solidFill>
                <a:ea typeface="현대하모니 M" panose="02020603020101020101"/>
              </a:rPr>
              <a:t> 체크 후 이상 발견 시 구조 연락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4 0.01505 L -0.02676 -0.07176 " pathEditMode="relative" rAng="0" ptsTypes="AA">
                                      <p:cBhvr>
                                        <p:cTn id="24" dur="2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" y="-4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33 0.00532 L 0.06202 -0.0122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" y="-88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5978 -0.01065 L 0.10433 -0.029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8" y="-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.09904 -0.02523 L 0.17708 -0.0497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4" y="-122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2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17628 -0.0463 L 0.22164 -0.0629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" y="-83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22116 -0.06042 L 0.2601 -0.0740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9" y="-69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2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Motion origin="layout" path="M 0.25866 -0.0713 L 0.59904 -0.17407 " pathEditMode="relative" rAng="0" ptsTypes="AA">
                                      <p:cBhvr>
                                        <p:cTn id="103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9" y="-513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4800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0.00673 -0.00625 L -0.32644 0.0865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4" y="463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7 0.01064 L -0.08333 0.0196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30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150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7" grpId="1"/>
      <p:bldP spid="124" grpId="0"/>
      <p:bldP spid="124" grpId="1"/>
      <p:bldP spid="131" grpId="0"/>
      <p:bldP spid="131" grpId="1"/>
      <p:bldP spid="133" grpId="0"/>
      <p:bldP spid="133" grpId="1"/>
      <p:bldP spid="139" grpId="0" animBg="1"/>
      <p:bldP spid="139" grpId="1" animBg="1"/>
      <p:bldP spid="139" grpId="2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393686" y="26636"/>
            <a:ext cx="9167827" cy="3217699"/>
            <a:chOff x="12685" y="26635"/>
            <a:chExt cx="9167827" cy="3217699"/>
          </a:xfrm>
        </p:grpSpPr>
        <p:sp>
          <p:nvSpPr>
            <p:cNvPr id="26" name="직사각형 25"/>
            <p:cNvSpPr/>
            <p:nvPr/>
          </p:nvSpPr>
          <p:spPr>
            <a:xfrm>
              <a:off x="21477" y="26635"/>
              <a:ext cx="9095819" cy="32176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72000" y="1070619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i="1" dirty="0">
                  <a:latin typeface="현대하모니 M"/>
                </a:rPr>
                <a:t>보행자 </a:t>
              </a:r>
              <a:r>
                <a:rPr lang="en-US" altLang="ko-KR" sz="1200" i="1" dirty="0">
                  <a:latin typeface="현대하모니 M"/>
                </a:rPr>
                <a:t>: </a:t>
              </a:r>
              <a:endParaRPr lang="ko-KR" altLang="en-US" sz="1200" i="1" dirty="0">
                <a:latin typeface="현대하모니 M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4840" y="1232862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i="1" dirty="0">
                  <a:latin typeface="현대하모니 M"/>
                </a:rPr>
                <a:t>서버 </a:t>
              </a:r>
              <a:r>
                <a:rPr lang="en-US" altLang="ko-KR" sz="1200" i="1" dirty="0">
                  <a:latin typeface="현대하모니 M"/>
                </a:rPr>
                <a:t>: </a:t>
              </a:r>
            </a:p>
            <a:p>
              <a:r>
                <a:rPr lang="en-US" altLang="ko-KR" sz="1200" i="1" dirty="0">
                  <a:latin typeface="현대하모니 M"/>
                </a:rPr>
                <a:t>DB :</a:t>
              </a:r>
              <a:endParaRPr lang="ko-KR" altLang="en-US" sz="1200" i="1" dirty="0">
                <a:latin typeface="현대하모니 M"/>
              </a:endParaRPr>
            </a:p>
          </p:txBody>
        </p:sp>
        <p:sp>
          <p:nvSpPr>
            <p:cNvPr id="8" name="아래쪽 화살표 7"/>
            <p:cNvSpPr/>
            <p:nvPr/>
          </p:nvSpPr>
          <p:spPr>
            <a:xfrm rot="3684217">
              <a:off x="3415818" y="564510"/>
              <a:ext cx="288032" cy="11507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2591" y="272069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/>
                <a:t>Beacon </a:t>
              </a:r>
              <a:endParaRPr lang="ko-KR" altLang="en-US" sz="1200" i="1" dirty="0"/>
            </a:p>
          </p:txBody>
        </p:sp>
        <p:sp>
          <p:nvSpPr>
            <p:cNvPr id="10" name="아래쪽 화살표 9"/>
            <p:cNvSpPr/>
            <p:nvPr/>
          </p:nvSpPr>
          <p:spPr>
            <a:xfrm rot="10969032">
              <a:off x="4688907" y="1365239"/>
              <a:ext cx="288032" cy="11507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32923" y="2243062"/>
              <a:ext cx="1415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현대하모니 M"/>
                </a:rPr>
                <a:t>1. </a:t>
              </a:r>
              <a:r>
                <a:rPr lang="ko-KR" altLang="en-US" sz="1200" dirty="0" err="1">
                  <a:latin typeface="현대하모니 M"/>
                </a:rPr>
                <a:t>블루투스</a:t>
              </a:r>
              <a:endParaRPr lang="en-US" altLang="ko-KR" sz="1200" dirty="0">
                <a:latin typeface="현대하모니 M"/>
              </a:endParaRPr>
            </a:p>
            <a:p>
              <a:r>
                <a:rPr lang="ko-KR" altLang="en-US" sz="1200" dirty="0">
                  <a:latin typeface="현대하모니 M"/>
                </a:rPr>
                <a:t>신호 송신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95267" y="26635"/>
              <a:ext cx="4438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현대하모니 M"/>
                </a:rPr>
                <a:t>2. </a:t>
              </a:r>
              <a:r>
                <a:rPr lang="ko-KR" altLang="en-US" sz="1200" dirty="0" err="1">
                  <a:latin typeface="현대하모니 M"/>
                </a:rPr>
                <a:t>블루투스</a:t>
              </a:r>
              <a:r>
                <a:rPr lang="ko-KR" altLang="en-US" sz="1200" dirty="0">
                  <a:latin typeface="현대하모니 M"/>
                </a:rPr>
                <a:t> 파워로 </a:t>
              </a:r>
              <a:r>
                <a:rPr lang="ko-KR" altLang="en-US" sz="1200" dirty="0" err="1">
                  <a:latin typeface="현대하모니 M"/>
                </a:rPr>
                <a:t>비콘과의</a:t>
              </a:r>
              <a:r>
                <a:rPr lang="ko-KR" altLang="en-US" sz="1200" dirty="0">
                  <a:latin typeface="현대하모니 M"/>
                </a:rPr>
                <a:t> 거리 계산</a:t>
              </a:r>
              <a:r>
                <a:rPr lang="en-US" altLang="ko-KR" sz="1200" dirty="0">
                  <a:latin typeface="현대하모니 M"/>
                </a:rPr>
                <a:t>,</a:t>
              </a:r>
            </a:p>
            <a:p>
              <a:r>
                <a:rPr lang="ko-KR" altLang="en-US" sz="1200" dirty="0">
                  <a:latin typeface="현대하모니 M"/>
                </a:rPr>
                <a:t>가까워 지면 서버에 정보요청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98" y="408152"/>
              <a:ext cx="363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현대하모니 M"/>
                </a:rPr>
                <a:t>3. </a:t>
              </a:r>
              <a:r>
                <a:rPr lang="ko-KR" altLang="en-US" sz="1200" dirty="0">
                  <a:latin typeface="현대하모니 M"/>
                </a:rPr>
                <a:t>요청 받은 차량과 보행자가 현재 서로 접근 중인지 판단 후 보행자에 알림</a:t>
              </a:r>
              <a:endParaRPr lang="en-US" altLang="ko-KR" sz="1200" dirty="0">
                <a:latin typeface="현대하모니 M"/>
              </a:endParaRPr>
            </a:p>
            <a:p>
              <a:r>
                <a:rPr lang="en-US" altLang="ko-KR" sz="1200" dirty="0">
                  <a:latin typeface="현대하모니 M"/>
                </a:rPr>
                <a:t>* </a:t>
              </a:r>
              <a:r>
                <a:rPr lang="ko-KR" altLang="en-US" sz="1200" dirty="0">
                  <a:latin typeface="현대하모니 M"/>
                </a:rPr>
                <a:t>급정거 발생 인지 시 주변 보행자에게 </a:t>
              </a:r>
              <a:endParaRPr lang="en-US" altLang="ko-KR" sz="1200" dirty="0">
                <a:latin typeface="현대하모니 M"/>
              </a:endParaRPr>
            </a:p>
            <a:p>
              <a:r>
                <a:rPr lang="ko-KR" altLang="en-US" sz="1200" dirty="0" err="1">
                  <a:latin typeface="현대하모니 M"/>
                </a:rPr>
                <a:t>푸시</a:t>
              </a:r>
              <a:r>
                <a:rPr lang="ko-KR" altLang="en-US" sz="1200" dirty="0">
                  <a:latin typeface="현대하모니 M"/>
                </a:rPr>
                <a:t> 알림 발송</a:t>
              </a:r>
            </a:p>
          </p:txBody>
        </p:sp>
        <p:sp>
          <p:nvSpPr>
            <p:cNvPr id="14" name="아래쪽 화살표 13"/>
            <p:cNvSpPr/>
            <p:nvPr/>
          </p:nvSpPr>
          <p:spPr>
            <a:xfrm rot="3684217" flipV="1">
              <a:off x="3625864" y="838178"/>
              <a:ext cx="288032" cy="11617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45097" y="488300"/>
              <a:ext cx="4343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현대하모니 M"/>
                </a:rPr>
                <a:t>4. </a:t>
              </a:r>
              <a:r>
                <a:rPr lang="ko-KR" altLang="en-US" sz="1200" dirty="0">
                  <a:latin typeface="현대하모니 M"/>
                </a:rPr>
                <a:t>유저에게 화면 및 소리로 알림</a:t>
              </a:r>
              <a:endParaRPr lang="en-US" altLang="ko-KR" sz="1200" dirty="0">
                <a:latin typeface="현대하모니 M"/>
              </a:endParaRPr>
            </a:p>
            <a:p>
              <a:r>
                <a:rPr lang="en-US" altLang="ko-KR" sz="1200" dirty="0">
                  <a:latin typeface="현대하모니 M"/>
                </a:rPr>
                <a:t>* </a:t>
              </a:r>
              <a:r>
                <a:rPr lang="ko-KR" altLang="en-US" sz="1200" dirty="0">
                  <a:latin typeface="현대하모니 M"/>
                </a:rPr>
                <a:t>급정거 발생 </a:t>
              </a:r>
              <a:r>
                <a:rPr lang="ko-KR" altLang="en-US" sz="1200" dirty="0" err="1">
                  <a:latin typeface="현대하모니 M"/>
                </a:rPr>
                <a:t>푸시</a:t>
              </a:r>
              <a:r>
                <a:rPr lang="ko-KR" altLang="en-US" sz="1200" dirty="0">
                  <a:latin typeface="현대하모니 M"/>
                </a:rPr>
                <a:t> </a:t>
              </a:r>
              <a:r>
                <a:rPr lang="ko-KR" altLang="en-US" sz="1200" dirty="0" err="1">
                  <a:latin typeface="현대하모니 M"/>
                </a:rPr>
                <a:t>수신시</a:t>
              </a:r>
              <a:r>
                <a:rPr lang="ko-KR" altLang="en-US" sz="1200" dirty="0">
                  <a:latin typeface="현대하모니 M"/>
                </a:rPr>
                <a:t> 스마트 </a:t>
              </a:r>
              <a:r>
                <a:rPr lang="ko-KR" altLang="en-US" sz="1200" dirty="0" err="1">
                  <a:latin typeface="현대하모니 M"/>
                </a:rPr>
                <a:t>워치</a:t>
              </a:r>
              <a:r>
                <a:rPr lang="ko-KR" altLang="en-US" sz="1200" dirty="0">
                  <a:latin typeface="현대하모니 M"/>
                </a:rPr>
                <a:t> 이용 </a:t>
              </a:r>
              <a:r>
                <a:rPr lang="ko-KR" altLang="en-US" sz="1200" dirty="0" err="1">
                  <a:latin typeface="현대하모니 M"/>
                </a:rPr>
                <a:t>심박수</a:t>
              </a:r>
              <a:r>
                <a:rPr lang="ko-KR" altLang="en-US" sz="1200" dirty="0">
                  <a:latin typeface="현대하모니 M"/>
                </a:rPr>
                <a:t> 체크</a:t>
              </a:r>
            </a:p>
          </p:txBody>
        </p:sp>
        <p:sp>
          <p:nvSpPr>
            <p:cNvPr id="16" name="아래쪽 화살표 15"/>
            <p:cNvSpPr/>
            <p:nvPr/>
          </p:nvSpPr>
          <p:spPr>
            <a:xfrm rot="7506163">
              <a:off x="3056843" y="1746733"/>
              <a:ext cx="288032" cy="11507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685" y="2001780"/>
              <a:ext cx="29192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현대하모니 M"/>
                </a:rPr>
                <a:t>*</a:t>
              </a:r>
              <a:r>
                <a:rPr lang="ko-KR" altLang="en-US" sz="1200" dirty="0">
                  <a:latin typeface="현대하모니 M"/>
                </a:rPr>
                <a:t>항시 차량 정보 서버 송신</a:t>
              </a:r>
              <a:r>
                <a:rPr lang="en-US" altLang="ko-KR" sz="1200" dirty="0">
                  <a:latin typeface="현대하모니 M"/>
                </a:rPr>
                <a:t>, </a:t>
              </a:r>
            </a:p>
            <a:p>
              <a:r>
                <a:rPr lang="ko-KR" altLang="en-US" sz="1200" dirty="0">
                  <a:latin typeface="현대하모니 M"/>
                </a:rPr>
                <a:t>서버가 </a:t>
              </a:r>
              <a:r>
                <a:rPr lang="en-US" altLang="ko-KR" sz="1200" dirty="0">
                  <a:latin typeface="현대하모니 M"/>
                </a:rPr>
                <a:t>DB</a:t>
              </a:r>
              <a:r>
                <a:rPr lang="ko-KR" altLang="en-US" sz="1200" dirty="0">
                  <a:latin typeface="현대하모니 M"/>
                </a:rPr>
                <a:t>에 저장</a:t>
              </a:r>
              <a:endParaRPr lang="en-US" altLang="ko-KR" sz="1200" dirty="0">
                <a:latin typeface="현대하모니 M"/>
              </a:endParaRPr>
            </a:p>
            <a:p>
              <a:r>
                <a:rPr lang="en-US" altLang="ko-KR" sz="1200" dirty="0">
                  <a:latin typeface="현대하모니 M"/>
                </a:rPr>
                <a:t>(</a:t>
              </a:r>
              <a:r>
                <a:rPr lang="ko-KR" altLang="en-US" sz="1200" dirty="0">
                  <a:latin typeface="현대하모니 M"/>
                </a:rPr>
                <a:t>속도</a:t>
              </a:r>
              <a:r>
                <a:rPr lang="en-US" altLang="ko-KR" sz="1200" dirty="0">
                  <a:latin typeface="현대하모니 M"/>
                </a:rPr>
                <a:t>, GPS, </a:t>
              </a:r>
              <a:r>
                <a:rPr lang="ko-KR" altLang="en-US" sz="1200" dirty="0">
                  <a:latin typeface="현대하모니 M"/>
                </a:rPr>
                <a:t>도로정보</a:t>
              </a:r>
              <a:r>
                <a:rPr lang="en-US" altLang="ko-KR" sz="1200" dirty="0">
                  <a:latin typeface="현대하모니 M"/>
                </a:rPr>
                <a:t>, </a:t>
              </a:r>
              <a:r>
                <a:rPr lang="ko-KR" altLang="en-US" sz="1200" dirty="0">
                  <a:latin typeface="현대하모니 M"/>
                </a:rPr>
                <a:t>등</a:t>
              </a:r>
              <a:r>
                <a:rPr lang="en-US" altLang="ko-KR" sz="1200" dirty="0">
                  <a:latin typeface="현대하모니 M"/>
                </a:rPr>
                <a:t>)</a:t>
              </a:r>
            </a:p>
            <a:p>
              <a:r>
                <a:rPr lang="en-US" altLang="ko-KR" sz="1200" dirty="0">
                  <a:latin typeface="현대하모니 M"/>
                </a:rPr>
                <a:t>*</a:t>
              </a:r>
              <a:r>
                <a:rPr lang="ko-KR" altLang="en-US" sz="1200" dirty="0">
                  <a:latin typeface="현대하모니 M"/>
                </a:rPr>
                <a:t>급정거 발생시 서버에 즉시 알림</a:t>
              </a:r>
            </a:p>
            <a:p>
              <a:endParaRPr lang="en-US" altLang="ko-KR" sz="1200" dirty="0">
                <a:latin typeface="현대하모니 M"/>
              </a:endParaRPr>
            </a:p>
          </p:txBody>
        </p:sp>
        <p:sp>
          <p:nvSpPr>
            <p:cNvPr id="18" name="아래쪽 화살표 17"/>
            <p:cNvSpPr/>
            <p:nvPr/>
          </p:nvSpPr>
          <p:spPr>
            <a:xfrm rot="17841284">
              <a:off x="5763388" y="996968"/>
              <a:ext cx="288032" cy="14249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05631" y="1239143"/>
              <a:ext cx="30748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현대하모니 M"/>
                </a:rPr>
                <a:t>5. </a:t>
              </a:r>
              <a:r>
                <a:rPr lang="ko-KR" altLang="en-US" sz="1200" dirty="0" err="1">
                  <a:latin typeface="현대하모니 M"/>
                </a:rPr>
                <a:t>심박수</a:t>
              </a:r>
              <a:r>
                <a:rPr lang="ko-KR" altLang="en-US" sz="1200" dirty="0">
                  <a:latin typeface="현대하모니 M"/>
                </a:rPr>
                <a:t> 이상 시 </a:t>
              </a:r>
              <a:r>
                <a:rPr lang="en-US" altLang="ko-KR" sz="1200" dirty="0">
                  <a:latin typeface="현대하모니 M"/>
                </a:rPr>
                <a:t>GPS</a:t>
              </a:r>
              <a:r>
                <a:rPr lang="ko-KR" altLang="en-US" sz="1200" dirty="0">
                  <a:latin typeface="현대하모니 M"/>
                </a:rPr>
                <a:t>로 주소 변환 후 </a:t>
              </a:r>
              <a:endParaRPr lang="en-US" altLang="ko-KR" sz="1200" dirty="0">
                <a:latin typeface="현대하모니 M"/>
              </a:endParaRPr>
            </a:p>
            <a:p>
              <a:r>
                <a:rPr lang="en-US" altLang="ko-KR" sz="1200" dirty="0">
                  <a:latin typeface="현대하모니 M"/>
                </a:rPr>
                <a:t>119</a:t>
              </a:r>
              <a:r>
                <a:rPr lang="ko-KR" altLang="en-US" sz="1200" dirty="0">
                  <a:latin typeface="현대하모니 M"/>
                </a:rPr>
                <a:t>에 </a:t>
              </a:r>
              <a:r>
                <a:rPr lang="ko-KR" altLang="en-US" sz="1200" dirty="0" err="1">
                  <a:latin typeface="현대하모니 M"/>
                </a:rPr>
                <a:t>심박수</a:t>
              </a:r>
              <a:r>
                <a:rPr lang="ko-KR" altLang="en-US" sz="1200" dirty="0">
                  <a:latin typeface="현대하모니 M"/>
                </a:rPr>
                <a:t> 포함 긴급 메시지 자동 송신</a:t>
              </a:r>
            </a:p>
          </p:txBody>
        </p:sp>
        <p:sp>
          <p:nvSpPr>
            <p:cNvPr id="21" name="원통 20"/>
            <p:cNvSpPr/>
            <p:nvPr/>
          </p:nvSpPr>
          <p:spPr>
            <a:xfrm>
              <a:off x="2053472" y="1654346"/>
              <a:ext cx="504056" cy="5900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DB</a:t>
              </a:r>
              <a:endParaRPr lang="ko-KR" altLang="en-US" sz="1200" dirty="0"/>
            </a:p>
          </p:txBody>
        </p:sp>
        <p:pic>
          <p:nvPicPr>
            <p:cNvPr id="1026" name="Picture 2" descr="http://findicons.com/files/icons/1322/world_of_aqua_5/128/bluetooth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583" y="1750801"/>
              <a:ext cx="459302" cy="45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apkdad.com/wp-content/uploads/2013/04/Way-2-Free-SMS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972790"/>
              <a:ext cx="681556" cy="68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boannews.com/media/upFiles/0722_11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366" y="1705272"/>
              <a:ext cx="1409700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206587" y="4006966"/>
                <a:ext cx="5953076" cy="2294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 smtClean="0">
                    <a:latin typeface="현대하모니 M"/>
                  </a:rPr>
                  <a:t>보행자에게 차량이 접근 </a:t>
                </a:r>
                <a:r>
                  <a:rPr lang="ko-KR" altLang="en-US" sz="1600" dirty="0">
                    <a:latin typeface="현대하모니 M"/>
                  </a:rPr>
                  <a:t>중인지 </a:t>
                </a:r>
                <a:r>
                  <a:rPr lang="ko-KR" altLang="en-US" sz="1600" dirty="0" smtClean="0">
                    <a:latin typeface="현대하모니 M"/>
                  </a:rPr>
                  <a:t>판단을 위한 알고리즘</a:t>
                </a:r>
                <a:endParaRPr lang="en-US" altLang="ko-KR" sz="1600" dirty="0">
                  <a:latin typeface="현대하모니 M"/>
                </a:endParaRPr>
              </a:p>
              <a:p>
                <a:r>
                  <a:rPr lang="en-US" altLang="ko-KR" sz="1600" dirty="0">
                    <a:latin typeface="현대하모니 M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&lt;60</m:t>
                        </m:r>
                      </m:e>
                    </m:nary>
                  </m:oMath>
                </a14:m>
                <a:r>
                  <a:rPr lang="en-US" altLang="ko-KR" sz="1600" dirty="0">
                    <a:latin typeface="현대하모니 M"/>
                  </a:rPr>
                  <a:t> (n=1, latest)</a:t>
                </a:r>
              </a:p>
              <a:p>
                <a:r>
                  <a:rPr lang="en-US" altLang="ko-KR" sz="1600" dirty="0">
                    <a:latin typeface="현대하모니 M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360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/>
                      </a:rPr>
                      <m:t>°</m:t>
                    </m:r>
                  </m:oMath>
                </a14:m>
                <a:endParaRPr lang="en-US" altLang="ko-KR" sz="1600" dirty="0">
                  <a:latin typeface="현대하모니 M"/>
                </a:endParaRPr>
              </a:p>
              <a:p>
                <a:r>
                  <a:rPr lang="en-US" altLang="ko-KR" sz="1600" dirty="0">
                    <a:latin typeface="현대하모니 M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𝑇𝑦𝑝𝑒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𝑢𝑟𝑏𝑎𝑛</m:t>
                    </m:r>
                  </m:oMath>
                </a14:m>
                <a:r>
                  <a:rPr lang="en-US" altLang="ko-KR" sz="1600" dirty="0">
                    <a:latin typeface="현대하모니 M"/>
                  </a:rPr>
                  <a:t> </a:t>
                </a:r>
              </a:p>
              <a:p>
                <a:pPr algn="ctr"/>
                <a:r>
                  <a:rPr lang="ko-KR" altLang="en-US" sz="1600" dirty="0">
                    <a:latin typeface="현대하모니 M"/>
                  </a:rPr>
                  <a:t>급정거 판단 방법 </a:t>
                </a:r>
                <a:endParaRPr lang="en-US" altLang="ko-KR" sz="1600" dirty="0">
                  <a:latin typeface="현대하모니 M"/>
                </a:endParaRPr>
              </a:p>
              <a:p>
                <a:r>
                  <a:rPr lang="en-US" altLang="ko-KR" sz="1600" dirty="0">
                    <a:latin typeface="현대하모니 M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&amp;&amp; ∆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sz="1600" dirty="0">
                  <a:latin typeface="현대하모니 M"/>
                </a:endParaRPr>
              </a:p>
              <a:p>
                <a:r>
                  <a:rPr lang="en-US" altLang="ko-KR" sz="1600" dirty="0">
                    <a:latin typeface="현대하모니 M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𝑇𝑦𝑝𝑒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𝐷𝑒𝑔𝑟𝑒𝑒</m:t>
                        </m:r>
                      </m:sub>
                    </m:sSub>
                  </m:oMath>
                </a14:m>
                <a:endParaRPr lang="en-US" altLang="ko-KR" sz="1600" dirty="0">
                  <a:latin typeface="현대하모니 M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87" y="4006966"/>
                <a:ext cx="5953076" cy="2294924"/>
              </a:xfrm>
              <a:prstGeom prst="rect">
                <a:avLst/>
              </a:prstGeom>
              <a:blipFill rotWithShape="0">
                <a:blip r:embed="rId6"/>
                <a:stretch>
                  <a:fillRect l="-615" t="-2918" b="-1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4514967" y="4607214"/>
            <a:ext cx="531033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현대하모니 M"/>
              </a:rPr>
              <a:t>사고</a:t>
            </a:r>
            <a:r>
              <a:rPr lang="en-US" altLang="ko-KR" sz="1600" dirty="0">
                <a:latin typeface="현대하모니 M"/>
              </a:rPr>
              <a:t> </a:t>
            </a:r>
            <a:r>
              <a:rPr lang="ko-KR" altLang="en-US" sz="1600" dirty="0">
                <a:latin typeface="현대하모니 M"/>
              </a:rPr>
              <a:t>판단 방법</a:t>
            </a:r>
            <a:endParaRPr lang="en-US" altLang="ko-KR" sz="1600" dirty="0">
              <a:latin typeface="현대하모니 M"/>
            </a:endParaRPr>
          </a:p>
          <a:p>
            <a:r>
              <a:rPr lang="en-US" altLang="ko-KR" sz="1600" dirty="0">
                <a:latin typeface="현대하모니 M"/>
              </a:rPr>
              <a:t>1. Break=false</a:t>
            </a:r>
            <a:r>
              <a:rPr lang="ko-KR" altLang="en-US" sz="1600" dirty="0">
                <a:latin typeface="현대하모니 M"/>
              </a:rPr>
              <a:t> </a:t>
            </a:r>
            <a:r>
              <a:rPr lang="en-US" altLang="ko-KR" sz="1600" dirty="0">
                <a:latin typeface="현대하모니 M"/>
              </a:rPr>
              <a:t>&amp; Sudden Stop</a:t>
            </a:r>
          </a:p>
          <a:p>
            <a:r>
              <a:rPr lang="en-US" altLang="ko-KR" sz="1600" dirty="0">
                <a:latin typeface="현대하모니 M"/>
              </a:rPr>
              <a:t>2. Heartrate &lt; 30 or Heartrate &gt; 180</a:t>
            </a:r>
          </a:p>
          <a:p>
            <a:endParaRPr lang="en-US" altLang="ko-KR" sz="900" dirty="0">
              <a:latin typeface="현대하모니 M"/>
            </a:endParaRPr>
          </a:p>
          <a:p>
            <a:pPr algn="ctr"/>
            <a:r>
              <a:rPr lang="ko-KR" altLang="en-US" sz="1600" dirty="0">
                <a:latin typeface="현대하모니 M"/>
              </a:rPr>
              <a:t>사람이 인지하는 차량의 접근 방향 판단</a:t>
            </a:r>
            <a:r>
              <a:rPr lang="en-US" altLang="ko-KR" sz="1600" dirty="0">
                <a:latin typeface="현대하모니 M"/>
              </a:rPr>
              <a:t>(UI)</a:t>
            </a:r>
          </a:p>
          <a:p>
            <a:r>
              <a:rPr lang="en-US" altLang="ko-KR" sz="1600" dirty="0">
                <a:latin typeface="현대하모니 M"/>
              </a:rPr>
              <a:t>(</a:t>
            </a:r>
            <a:r>
              <a:rPr lang="en-US" altLang="ko-KR" sz="1600" dirty="0" err="1">
                <a:latin typeface="현대하모니 M"/>
              </a:rPr>
              <a:t>Car_Direction</a:t>
            </a:r>
            <a:r>
              <a:rPr lang="en-US" altLang="ko-KR" sz="1600" dirty="0">
                <a:latin typeface="현대하모니 M"/>
              </a:rPr>
              <a:t> – </a:t>
            </a:r>
            <a:r>
              <a:rPr lang="en-US" altLang="ko-KR" sz="1600" dirty="0" err="1">
                <a:latin typeface="현대하모니 M"/>
              </a:rPr>
              <a:t>Smartphone_Azimuth</a:t>
            </a:r>
            <a:r>
              <a:rPr lang="ko-KR" altLang="en-US" sz="1600" dirty="0">
                <a:latin typeface="현대하모니 M"/>
              </a:rPr>
              <a:t> </a:t>
            </a:r>
            <a:r>
              <a:rPr lang="en-US" altLang="ko-KR" sz="1600" dirty="0">
                <a:latin typeface="현대하모니 M"/>
              </a:rPr>
              <a:t>+ 360) % 360</a:t>
            </a:r>
            <a:endParaRPr lang="ko-KR" altLang="en-US" sz="1600" dirty="0">
              <a:latin typeface="현대하모니 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89927" y="2623005"/>
            <a:ext cx="897135" cy="6269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04529" y="3244335"/>
            <a:ext cx="797526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현대하모니 M"/>
              </a:rPr>
              <a:t>사용된 </a:t>
            </a:r>
            <a:r>
              <a:rPr lang="en-US" altLang="ko-KR" dirty="0" smtClean="0">
                <a:latin typeface="현대하모니 M"/>
              </a:rPr>
              <a:t>H Drive Data</a:t>
            </a:r>
          </a:p>
          <a:p>
            <a:r>
              <a:rPr lang="en-US" altLang="ko-KR" dirty="0" smtClean="0">
                <a:latin typeface="현대하모니 M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latin typeface="현대하모니 M"/>
                <a:sym typeface="Wingdings" panose="05000000000000000000" pitchFamily="2" charset="2"/>
              </a:rPr>
              <a:t>그룹키</a:t>
            </a:r>
            <a:r>
              <a:rPr lang="ko-KR" altLang="en-US" dirty="0" smtClean="0">
                <a:latin typeface="현대하모니 M"/>
                <a:sym typeface="Wingdings" panose="05000000000000000000" pitchFamily="2" charset="2"/>
              </a:rPr>
              <a:t> 값</a:t>
            </a:r>
            <a:r>
              <a:rPr lang="en-US" altLang="ko-KR" dirty="0" smtClean="0">
                <a:latin typeface="현대하모니 M"/>
                <a:sym typeface="Wingdings" panose="05000000000000000000" pitchFamily="2" charset="2"/>
              </a:rPr>
              <a:t>, x</a:t>
            </a:r>
            <a:r>
              <a:rPr lang="ko-KR" altLang="en-US" dirty="0" smtClean="0">
                <a:latin typeface="현대하모니 M"/>
                <a:sym typeface="Wingdings" panose="05000000000000000000" pitchFamily="2" charset="2"/>
              </a:rPr>
              <a:t>좌표</a:t>
            </a:r>
            <a:r>
              <a:rPr lang="en-US" altLang="ko-KR" dirty="0" smtClean="0">
                <a:latin typeface="현대하모니 M"/>
                <a:sym typeface="Wingdings" panose="05000000000000000000" pitchFamily="2" charset="2"/>
              </a:rPr>
              <a:t>, y</a:t>
            </a:r>
            <a:r>
              <a:rPr lang="ko-KR" altLang="en-US" dirty="0" smtClean="0">
                <a:latin typeface="현대하모니 M"/>
                <a:sym typeface="Wingdings" panose="05000000000000000000" pitchFamily="2" charset="2"/>
              </a:rPr>
              <a:t>좌표</a:t>
            </a:r>
            <a:r>
              <a:rPr lang="en-US" altLang="ko-KR" dirty="0" smtClean="0">
                <a:latin typeface="현대하모니 M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현대하모니 M"/>
                <a:sym typeface="Wingdings" panose="05000000000000000000" pitchFamily="2" charset="2"/>
              </a:rPr>
              <a:t>속도</a:t>
            </a:r>
            <a:r>
              <a:rPr lang="en-US" altLang="ko-KR" dirty="0" smtClean="0">
                <a:latin typeface="현대하모니 M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현대하모니 M"/>
                <a:sym typeface="Wingdings" panose="05000000000000000000" pitchFamily="2" charset="2"/>
              </a:rPr>
              <a:t>브레이크 상태</a:t>
            </a:r>
            <a:r>
              <a:rPr lang="en-US" altLang="ko-KR" dirty="0" smtClean="0">
                <a:latin typeface="현대하모니 M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현대하모니 M"/>
                <a:sym typeface="Wingdings" panose="05000000000000000000" pitchFamily="2" charset="2"/>
              </a:rPr>
              <a:t>도로 종류</a:t>
            </a:r>
            <a:r>
              <a:rPr lang="en-US" altLang="ko-KR" dirty="0" smtClean="0">
                <a:latin typeface="현대하모니 M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현대하모니 M"/>
                <a:sym typeface="Wingdings" panose="05000000000000000000" pitchFamily="2" charset="2"/>
              </a:rPr>
              <a:t>도로 경사도</a:t>
            </a:r>
            <a:endParaRPr lang="ko-KR" altLang="en-US" dirty="0">
              <a:latin typeface="현대하모니 M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3" y="2521477"/>
            <a:ext cx="1307878" cy="8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5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568624" y="332656"/>
                <a:ext cx="7842076" cy="5793507"/>
              </a:xfrm>
            </p:spPr>
            <p:txBody>
              <a:bodyPr/>
              <a:lstStyle/>
              <a:p>
                <a:pPr algn="just"/>
                <a:r>
                  <a:rPr lang="ko-KR" altLang="en-US" sz="1800" dirty="0">
                    <a:latin typeface="현대하모니 M"/>
                  </a:rPr>
                  <a:t>보행자에게 차량이 접근 중인지 판단을 위한 알고리즘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ko-KR" sz="1800">
                        <a:latin typeface="현대하모니 M"/>
                      </a:rPr>
                      <m:t>0&lt;</m:t>
                    </m:r>
                    <m:f>
                      <m:fPr>
                        <m:ctrlPr>
                          <a:rPr lang="en-US" altLang="ko-KR" sz="1800">
                            <a:latin typeface="현대하모니 M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현대하모니 M"/>
                          </a:rPr>
                          <m:t>1</m:t>
                        </m:r>
                      </m:num>
                      <m:den>
                        <m:r>
                          <a:rPr lang="en-US" altLang="ko-KR" sz="1800">
                            <a:latin typeface="현대하모니 M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>
                            <a:latin typeface="현대하모니 M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>
                            <a:latin typeface="현대하모니 M"/>
                          </a:rPr>
                          <m:t>𝑛</m:t>
                        </m:r>
                        <m:r>
                          <a:rPr lang="en-US" altLang="ko-KR" sz="1800">
                            <a:latin typeface="현대하모니 M"/>
                          </a:rPr>
                          <m:t>=1</m:t>
                        </m:r>
                      </m:sub>
                      <m:sup>
                        <m:r>
                          <a:rPr lang="en-US" altLang="ko-KR" sz="1800">
                            <a:latin typeface="현대하모니 M"/>
                          </a:rPr>
                          <m:t>3</m:t>
                        </m:r>
                      </m:sup>
                      <m:e>
                        <m:r>
                          <a:rPr lang="en-US" altLang="ko-KR" sz="1800">
                            <a:latin typeface="현대하모니 M"/>
                          </a:rPr>
                          <m:t>𝑉𝑛</m:t>
                        </m:r>
                        <m:r>
                          <a:rPr lang="en-US" altLang="ko-KR" sz="1800">
                            <a:latin typeface="현대하모니 M"/>
                          </a:rPr>
                          <m:t>&lt;60</m:t>
                        </m:r>
                      </m:e>
                    </m:nary>
                  </m:oMath>
                </a14:m>
                <a:r>
                  <a:rPr lang="en-US" altLang="ko-KR" sz="1800" dirty="0">
                    <a:latin typeface="현대하모니 M"/>
                  </a:rPr>
                  <a:t> (n=1, latest)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>
                            <a:latin typeface="현대하모니 M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현대하모니 M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1800">
                                <a:latin typeface="현대하모니 M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>
                                    <a:latin typeface="현대하모니 M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>
                                    <a:latin typeface="현대하모니 M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altLang="ko-KR" sz="1800">
                            <a:latin typeface="현대하모니 M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현대하모니 M"/>
                          </a:rPr>
                          <m:t>360</m:t>
                        </m:r>
                      </m:num>
                      <m:den>
                        <m:r>
                          <a:rPr lang="en-US" altLang="ko-KR" sz="1800">
                            <a:latin typeface="현대하모니 M"/>
                          </a:rPr>
                          <m:t>2</m:t>
                        </m:r>
                        <m:r>
                          <a:rPr lang="ko-KR" altLang="en-US" sz="1800">
                            <a:latin typeface="현대하모니 M"/>
                          </a:rPr>
                          <m:t>𝜋</m:t>
                        </m:r>
                      </m:den>
                    </m:f>
                    <m:r>
                      <a:rPr lang="en-US" altLang="ko-KR" sz="1800">
                        <a:latin typeface="현대하모니 M"/>
                      </a:rPr>
                      <m:t>&lt;30°</m:t>
                    </m:r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</m:t>
                        </m:r>
                        <m:r>
                          <a:rPr lang="en-US" altLang="ko-KR" sz="1800">
                            <a:latin typeface="현대하모니 M"/>
                          </a:rPr>
                          <m:t>−</m:t>
                        </m:r>
                        <m:r>
                          <a:rPr lang="en-US" altLang="ko-KR" sz="1800">
                            <a:latin typeface="현대하모니 M"/>
                          </a:rPr>
                          <m:t>𝑇𝑦𝑝𝑒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=</m:t>
                    </m:r>
                    <m:r>
                      <a:rPr lang="en-US" altLang="ko-KR" sz="1800">
                        <a:latin typeface="현대하모니 M"/>
                      </a:rPr>
                      <m:t>𝑢𝑟𝑏𝑎𝑛</m:t>
                    </m:r>
                  </m:oMath>
                </a14:m>
                <a:r>
                  <a:rPr lang="en-US" altLang="ko-KR" sz="1800" dirty="0">
                    <a:latin typeface="현대하모니 M"/>
                  </a:rPr>
                  <a:t> 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급정거 판단 방법 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800">
                            <a:latin typeface="현대하모니 M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현대하모니 M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>
                                <a:latin typeface="현대하모니 M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800">
                        <a:latin typeface="현대하모니 M"/>
                      </a:rPr>
                      <m:t>&gt;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𝑚𝑖𝑛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&amp;&amp;</m:t>
                    </m:r>
                    <m:r>
                      <a:rPr lang="ko-KR" altLang="en-US" sz="1800">
                        <a:latin typeface="현대하모니 M"/>
                      </a:rPr>
                      <m:t>∆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𝑛𝑜𝑤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&gt;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𝑡h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&amp;&amp; ∆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𝑛𝑜𝑤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&gt;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𝑟𝑎𝑡𝑒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ko-KR" sz="1800">
                            <a:latin typeface="현대하모니 M"/>
                          </a:rPr>
                        </m:ctrlPr>
                      </m:accPr>
                      <m:e>
                        <m:r>
                          <a:rPr lang="en-US" altLang="ko-KR" sz="1800">
                            <a:latin typeface="현대하모니 M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현대하모니 M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>
                                <a:latin typeface="현대하모니 M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800">
                        <a:latin typeface="현대하모니 M"/>
                      </a:rPr>
                      <m:t>+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𝑡h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=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</m:t>
                        </m:r>
                        <m:r>
                          <a:rPr lang="en-US" altLang="ko-KR" sz="1800">
                            <a:latin typeface="현대하모니 M"/>
                          </a:rPr>
                          <m:t>−</m:t>
                        </m:r>
                        <m:r>
                          <a:rPr lang="en-US" altLang="ko-KR" sz="1800">
                            <a:latin typeface="현대하모니 M"/>
                          </a:rPr>
                          <m:t>𝑇𝑦𝑝𝑒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×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</m:t>
                        </m:r>
                        <m:r>
                          <a:rPr lang="en-US" altLang="ko-KR" sz="1800">
                            <a:latin typeface="현대하모니 M"/>
                          </a:rPr>
                          <m:t>−</m:t>
                        </m:r>
                        <m:r>
                          <a:rPr lang="en-US" altLang="ko-KR" sz="1800">
                            <a:latin typeface="현대하모니 M"/>
                          </a:rPr>
                          <m:t>𝐷𝑒𝑔𝑟𝑒𝑒</m:t>
                        </m:r>
                      </m:sub>
                    </m:sSub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사고</a:t>
                </a:r>
                <a:r>
                  <a:rPr lang="en-US" altLang="ko-KR" sz="1800" dirty="0">
                    <a:latin typeface="현대하모니 M"/>
                  </a:rPr>
                  <a:t> </a:t>
                </a:r>
                <a:r>
                  <a:rPr lang="ko-KR" altLang="en-US" sz="1800" dirty="0">
                    <a:latin typeface="현대하모니 M"/>
                  </a:rPr>
                  <a:t>판단 방법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Break=false</a:t>
                </a:r>
                <a:r>
                  <a:rPr lang="ko-KR" altLang="en-US" sz="1800" dirty="0">
                    <a:latin typeface="현대하모니 M"/>
                  </a:rPr>
                  <a:t> </a:t>
                </a:r>
                <a:r>
                  <a:rPr lang="en-US" altLang="ko-KR" sz="1800" dirty="0">
                    <a:latin typeface="현대하모니 M"/>
                  </a:rPr>
                  <a:t>&amp; Sudden Stop</a:t>
                </a: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Heartrate </a:t>
                </a:r>
                <a:r>
                  <a:rPr lang="en-US" altLang="ko-KR" sz="1800" dirty="0">
                    <a:latin typeface="현대하모니 M"/>
                  </a:rPr>
                  <a:t>&lt; 30 or </a:t>
                </a:r>
                <a:r>
                  <a:rPr lang="en-US" altLang="ko-KR" sz="1800" dirty="0">
                    <a:latin typeface="현대하모니 M"/>
                  </a:rPr>
                  <a:t>Heartrate </a:t>
                </a:r>
                <a:r>
                  <a:rPr lang="en-US" altLang="ko-KR" sz="1800" dirty="0">
                    <a:latin typeface="현대하모니 M"/>
                  </a:rPr>
                  <a:t>&gt; 180</a:t>
                </a:r>
              </a:p>
              <a:p>
                <a:pPr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800" dirty="0">
                    <a:latin typeface="현대하모니 M"/>
                  </a:rPr>
                  <a:t>(UI)</a:t>
                </a: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(</a:t>
                </a:r>
                <a:r>
                  <a:rPr lang="en-US" altLang="ko-KR" sz="1800" dirty="0" err="1">
                    <a:latin typeface="현대하모니 M"/>
                  </a:rPr>
                  <a:t>Car_Direction</a:t>
                </a:r>
                <a:r>
                  <a:rPr lang="en-US" altLang="ko-KR" sz="1800" dirty="0">
                    <a:latin typeface="현대하모니 M"/>
                  </a:rPr>
                  <a:t> – </a:t>
                </a:r>
                <a:r>
                  <a:rPr lang="en-US" altLang="ko-KR" sz="1800" dirty="0" err="1">
                    <a:latin typeface="현대하모니 M"/>
                  </a:rPr>
                  <a:t>Smartphone_Azimuth</a:t>
                </a:r>
                <a:r>
                  <a:rPr lang="ko-KR" altLang="en-US" sz="1800" dirty="0">
                    <a:latin typeface="현대하모니 M"/>
                  </a:rPr>
                  <a:t> </a:t>
                </a:r>
                <a:r>
                  <a:rPr lang="en-US" altLang="ko-KR" sz="1800" dirty="0">
                    <a:latin typeface="현대하모니 M"/>
                  </a:rPr>
                  <a:t>+ 360) % 360</a:t>
                </a:r>
                <a:endParaRPr lang="ko-KR" altLang="en-US" sz="1800" dirty="0">
                  <a:latin typeface="현대하모니 M"/>
                </a:endParaRPr>
              </a:p>
              <a:p>
                <a:pPr algn="just"/>
                <a:endParaRPr lang="ko-KR" altLang="en-US" sz="1600" dirty="0">
                  <a:latin typeface="현대하모니 M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8624" y="332656"/>
                <a:ext cx="7842076" cy="5793507"/>
              </a:xfrm>
              <a:blipFill rotWithShape="0">
                <a:blip r:embed="rId2"/>
                <a:stretch>
                  <a:fillRect l="-389" t="-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2BBC-D2AF-4D09-8E84-A8193B8FCC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9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63908" y="5357300"/>
            <a:ext cx="21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현대하모니 M"/>
              </a:rPr>
              <a:t>블루투스</a:t>
            </a:r>
            <a:r>
              <a:rPr lang="ko-KR" altLang="en-US" sz="1600" dirty="0" smtClean="0">
                <a:latin typeface="현대하모니 M"/>
              </a:rPr>
              <a:t> 신호 </a:t>
            </a:r>
            <a:r>
              <a:rPr lang="ko-KR" altLang="en-US" sz="1600" dirty="0">
                <a:latin typeface="현대하모니 M"/>
              </a:rPr>
              <a:t>송신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9175" y="4545898"/>
            <a:ext cx="456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현대하모니 M"/>
              </a:rPr>
              <a:t>블루투스</a:t>
            </a:r>
            <a:r>
              <a:rPr lang="ko-KR" altLang="en-US" sz="1600" dirty="0" smtClean="0">
                <a:latin typeface="현대하모니 M"/>
              </a:rPr>
              <a:t> </a:t>
            </a:r>
            <a:r>
              <a:rPr lang="ko-KR" altLang="en-US" sz="1600" dirty="0" smtClean="0">
                <a:latin typeface="현대하모니 M"/>
              </a:rPr>
              <a:t>신호 크기를 기반으로</a:t>
            </a:r>
            <a:endParaRPr lang="en-US" altLang="ko-KR" sz="1600" dirty="0">
              <a:latin typeface="현대하모니 M"/>
            </a:endParaRPr>
          </a:p>
          <a:p>
            <a:pPr algn="ctr"/>
            <a:r>
              <a:rPr lang="ko-KR" altLang="en-US" sz="1600" dirty="0" smtClean="0">
                <a:latin typeface="현대하모니 M"/>
              </a:rPr>
              <a:t>차량과의 </a:t>
            </a:r>
            <a:r>
              <a:rPr lang="ko-KR" altLang="en-US" sz="1600" dirty="0">
                <a:latin typeface="현대하모니 M"/>
              </a:rPr>
              <a:t>거리 </a:t>
            </a:r>
            <a:r>
              <a:rPr lang="ko-KR" altLang="en-US" sz="1600" dirty="0" smtClean="0">
                <a:latin typeface="현대하모니 M"/>
              </a:rPr>
              <a:t>계산 후 서버에 필요한 정보 요청</a:t>
            </a:r>
            <a:endParaRPr lang="ko-KR" altLang="en-US" sz="1600" dirty="0">
              <a:latin typeface="현대하모니 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5814" y="3443968"/>
            <a:ext cx="234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현대하모니 M"/>
              </a:rPr>
              <a:t>보행자와 운전자</a:t>
            </a:r>
            <a:r>
              <a:rPr lang="ko-KR" altLang="en-US" sz="1600" dirty="0" smtClean="0">
                <a:latin typeface="현대하모니 M"/>
              </a:rPr>
              <a:t>에게</a:t>
            </a:r>
            <a:endParaRPr lang="en-US" altLang="ko-KR" sz="1600" dirty="0" smtClean="0">
              <a:latin typeface="현대하모니 M"/>
            </a:endParaRPr>
          </a:p>
          <a:p>
            <a:pPr algn="ctr"/>
            <a:r>
              <a:rPr lang="ko-KR" altLang="en-US" sz="1600" dirty="0" smtClean="0">
                <a:latin typeface="현대하모니 M"/>
              </a:rPr>
              <a:t>화면 </a:t>
            </a:r>
            <a:r>
              <a:rPr lang="ko-KR" altLang="en-US" sz="1600" dirty="0">
                <a:latin typeface="현대하모니 M"/>
              </a:rPr>
              <a:t>및 소리로 </a:t>
            </a:r>
            <a:r>
              <a:rPr lang="ko-KR" altLang="en-US" sz="1600" dirty="0" smtClean="0">
                <a:latin typeface="현대하모니 M"/>
              </a:rPr>
              <a:t>알림</a:t>
            </a:r>
            <a:endParaRPr lang="en-US" altLang="ko-KR" sz="1600" dirty="0">
              <a:latin typeface="현대하모니 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438" y="2654436"/>
            <a:ext cx="4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현대하모니 M"/>
              </a:rPr>
              <a:t>H Drive Data(</a:t>
            </a:r>
            <a:r>
              <a:rPr lang="ko-KR" altLang="en-US" sz="1600" dirty="0" err="1" smtClean="0">
                <a:latin typeface="현대하모니 M"/>
              </a:rPr>
              <a:t>그룹키</a:t>
            </a:r>
            <a:r>
              <a:rPr lang="ko-KR" altLang="en-US" sz="1600" dirty="0" smtClean="0">
                <a:latin typeface="현대하모니 M"/>
              </a:rPr>
              <a:t> 값</a:t>
            </a:r>
            <a:r>
              <a:rPr lang="en-US" altLang="ko-KR" sz="1600" dirty="0" smtClean="0">
                <a:latin typeface="현대하모니 M"/>
              </a:rPr>
              <a:t>, x-y</a:t>
            </a:r>
            <a:r>
              <a:rPr lang="ko-KR" altLang="en-US" sz="1600" dirty="0" smtClean="0">
                <a:latin typeface="현대하모니 M"/>
              </a:rPr>
              <a:t>좌표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속도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브레이크 상태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도로 종류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경사도</a:t>
            </a:r>
            <a:r>
              <a:rPr lang="en-US" altLang="ko-KR" sz="1600" dirty="0" smtClean="0">
                <a:latin typeface="현대하모니 M"/>
              </a:rPr>
              <a:t>) </a:t>
            </a:r>
            <a:r>
              <a:rPr lang="ko-KR" altLang="en-US" sz="1600" dirty="0" smtClean="0">
                <a:latin typeface="현대하모니 M"/>
              </a:rPr>
              <a:t>및</a:t>
            </a:r>
            <a:endParaRPr lang="en-US" altLang="ko-KR" sz="1600" dirty="0" smtClean="0">
              <a:latin typeface="현대하모니 M"/>
            </a:endParaRPr>
          </a:p>
          <a:p>
            <a:pPr algn="ctr"/>
            <a:r>
              <a:rPr lang="en-US" altLang="ko-KR" sz="1600" dirty="0" smtClean="0">
                <a:latin typeface="현대하모니 M"/>
              </a:rPr>
              <a:t>GPS </a:t>
            </a:r>
            <a:r>
              <a:rPr lang="ko-KR" altLang="en-US" sz="1600" dirty="0" smtClean="0">
                <a:latin typeface="현대하모니 M"/>
              </a:rPr>
              <a:t>정보를 </a:t>
            </a:r>
            <a:r>
              <a:rPr lang="ko-KR" altLang="en-US" sz="1600" dirty="0" err="1" smtClean="0">
                <a:latin typeface="현대하모니 M"/>
              </a:rPr>
              <a:t>클라우드</a:t>
            </a:r>
            <a:r>
              <a:rPr lang="ko-KR" altLang="en-US" sz="1600" dirty="0" smtClean="0">
                <a:latin typeface="현대하모니 M"/>
              </a:rPr>
              <a:t> 서버에 전송</a:t>
            </a:r>
            <a:endParaRPr lang="en-US" altLang="ko-KR" sz="1600" dirty="0">
              <a:latin typeface="현대하모니 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6027" y="538894"/>
            <a:ext cx="4003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>
                <a:latin typeface="현대하모니 M"/>
              </a:rPr>
              <a:t>심박수</a:t>
            </a:r>
            <a:r>
              <a:rPr lang="ko-KR" altLang="en-US" sz="1600" dirty="0" smtClean="0">
                <a:latin typeface="현대하모니 M"/>
              </a:rPr>
              <a:t> </a:t>
            </a:r>
            <a:r>
              <a:rPr lang="ko-KR" altLang="en-US" sz="1600" dirty="0">
                <a:latin typeface="현대하모니 M"/>
              </a:rPr>
              <a:t>이상 시 </a:t>
            </a:r>
            <a:r>
              <a:rPr lang="en-US" altLang="ko-KR" sz="1600" dirty="0">
                <a:latin typeface="현대하모니 M"/>
              </a:rPr>
              <a:t>GPS</a:t>
            </a:r>
            <a:r>
              <a:rPr lang="ko-KR" altLang="en-US" sz="1600" dirty="0">
                <a:latin typeface="현대하모니 M"/>
              </a:rPr>
              <a:t>로 주소 변환 후 </a:t>
            </a:r>
            <a:endParaRPr lang="en-US" altLang="ko-KR" sz="1600" dirty="0">
              <a:latin typeface="현대하모니 M"/>
            </a:endParaRPr>
          </a:p>
          <a:p>
            <a:pPr algn="ctr"/>
            <a:r>
              <a:rPr lang="en-US" altLang="ko-KR" sz="1600" dirty="0">
                <a:latin typeface="현대하모니 M"/>
              </a:rPr>
              <a:t>119</a:t>
            </a:r>
            <a:r>
              <a:rPr lang="ko-KR" altLang="en-US" sz="1600" dirty="0">
                <a:latin typeface="현대하모니 M"/>
              </a:rPr>
              <a:t>에 </a:t>
            </a:r>
            <a:r>
              <a:rPr lang="ko-KR" altLang="en-US" sz="1600" dirty="0" err="1">
                <a:latin typeface="현대하모니 M"/>
              </a:rPr>
              <a:t>심박수</a:t>
            </a:r>
            <a:r>
              <a:rPr lang="ko-KR" altLang="en-US" sz="1600" dirty="0">
                <a:latin typeface="현대하모니 M"/>
              </a:rPr>
              <a:t> 포함 긴급 메시지 자동 송신</a:t>
            </a:r>
          </a:p>
        </p:txBody>
      </p:sp>
      <p:pic>
        <p:nvPicPr>
          <p:cNvPr id="1026" name="Picture 2" descr="http://findicons.com/files/icons/1322/world_of_aqua_5/128/bluetooth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1" y="5199757"/>
            <a:ext cx="459302" cy="4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315195" y="5492583"/>
            <a:ext cx="1602061" cy="626949"/>
            <a:chOff x="4540070" y="5216146"/>
            <a:chExt cx="1602061" cy="626949"/>
          </a:xfrm>
        </p:grpSpPr>
        <p:sp>
          <p:nvSpPr>
            <p:cNvPr id="9" name="TextBox 8"/>
            <p:cNvSpPr txBox="1"/>
            <p:nvPr/>
          </p:nvSpPr>
          <p:spPr>
            <a:xfrm>
              <a:off x="4629963" y="530120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/>
                <a:t>Beacon </a:t>
              </a:r>
              <a:endParaRPr lang="ko-KR" altLang="en-US" sz="1200" i="1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40070" y="5216146"/>
              <a:ext cx="897135" cy="626949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73" y="5492583"/>
            <a:ext cx="2017022" cy="129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500000">
            <a:off x="1775310" y="5119690"/>
            <a:ext cx="1053827" cy="745785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7058849" y="5186935"/>
            <a:ext cx="1351501" cy="1366097"/>
            <a:chOff x="5826759" y="4911842"/>
            <a:chExt cx="1865458" cy="18856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157923" y="4911842"/>
              <a:ext cx="1534294" cy="188560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26759" y="5144031"/>
              <a:ext cx="602241" cy="867227"/>
            </a:xfrm>
            <a:prstGeom prst="rect">
              <a:avLst/>
            </a:prstGeom>
          </p:spPr>
        </p:pic>
      </p:grpSp>
      <p:sp>
        <p:nvSpPr>
          <p:cNvPr id="29" name="오른쪽 화살표 28"/>
          <p:cNvSpPr/>
          <p:nvPr/>
        </p:nvSpPr>
        <p:spPr>
          <a:xfrm>
            <a:off x="3055031" y="5653960"/>
            <a:ext cx="3684015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6200000">
            <a:off x="6787036" y="2988851"/>
            <a:ext cx="2213153" cy="318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9800000">
            <a:off x="1910857" y="3144062"/>
            <a:ext cx="4994927" cy="337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433" y="482173"/>
            <a:ext cx="2227722" cy="1567520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 rot="10800000">
            <a:off x="2865565" y="1110836"/>
            <a:ext cx="3719651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4323" y="154250"/>
            <a:ext cx="726859" cy="398376"/>
          </a:xfrm>
          <a:prstGeom prst="rect">
            <a:avLst/>
          </a:prstGeom>
        </p:spPr>
      </p:pic>
      <p:sp>
        <p:nvSpPr>
          <p:cNvPr id="40" name="오른쪽 화살표 39"/>
          <p:cNvSpPr/>
          <p:nvPr/>
        </p:nvSpPr>
        <p:spPr>
          <a:xfrm rot="9000000">
            <a:off x="2110737" y="3409377"/>
            <a:ext cx="4994927" cy="337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6469011" y="3000588"/>
            <a:ext cx="2213153" cy="318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03" y="-519"/>
            <a:ext cx="9906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305090" y="707395"/>
                <a:ext cx="7079354" cy="5793507"/>
              </a:xfrm>
              <a:solidFill>
                <a:schemeClr val="bg1">
                  <a:alpha val="80000"/>
                </a:schemeClr>
              </a:solidFill>
            </p:spPr>
            <p:txBody>
              <a:bodyPr/>
              <a:lstStyle/>
              <a:p>
                <a:pPr algn="just"/>
                <a:r>
                  <a:rPr lang="ko-KR" altLang="en-US" sz="1800" dirty="0">
                    <a:latin typeface="현대하모니 M"/>
                  </a:rPr>
                  <a:t>보행자에게 차량이 접근 중인지 판단을 위한 알고리즘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ko-KR" sz="1800">
                        <a:latin typeface="현대하모니 M"/>
                      </a:rPr>
                      <m:t>0&lt;</m:t>
                    </m:r>
                    <m:f>
                      <m:fPr>
                        <m:ctrlPr>
                          <a:rPr lang="en-US" altLang="ko-KR" sz="1800">
                            <a:latin typeface="현대하모니 M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현대하모니 M"/>
                          </a:rPr>
                          <m:t>1</m:t>
                        </m:r>
                      </m:num>
                      <m:den>
                        <m:r>
                          <a:rPr lang="en-US" altLang="ko-KR" sz="1800">
                            <a:latin typeface="현대하모니 M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>
                            <a:latin typeface="현대하모니 M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>
                            <a:latin typeface="현대하모니 M"/>
                          </a:rPr>
                          <m:t>𝑛</m:t>
                        </m:r>
                        <m:r>
                          <a:rPr lang="en-US" altLang="ko-KR" sz="1800">
                            <a:latin typeface="현대하모니 M"/>
                          </a:rPr>
                          <m:t>=1</m:t>
                        </m:r>
                      </m:sub>
                      <m:sup>
                        <m:r>
                          <a:rPr lang="en-US" altLang="ko-KR" sz="1800">
                            <a:latin typeface="현대하모니 M"/>
                          </a:rPr>
                          <m:t>3</m:t>
                        </m:r>
                      </m:sup>
                      <m:e>
                        <m:r>
                          <a:rPr lang="en-US" altLang="ko-KR" sz="1800">
                            <a:latin typeface="현대하모니 M"/>
                          </a:rPr>
                          <m:t>𝑉𝑛</m:t>
                        </m:r>
                        <m:r>
                          <a:rPr lang="en-US" altLang="ko-KR" sz="1800">
                            <a:latin typeface="현대하모니 M"/>
                          </a:rPr>
                          <m:t>&lt;60</m:t>
                        </m:r>
                      </m:e>
                    </m:nary>
                  </m:oMath>
                </a14:m>
                <a:r>
                  <a:rPr lang="en-US" altLang="ko-KR" sz="1800" dirty="0">
                    <a:latin typeface="현대하모니 M"/>
                  </a:rPr>
                  <a:t> (n=1, latest)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>
                            <a:latin typeface="현대하모니 M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현대하모니 M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1800">
                                <a:latin typeface="현대하모니 M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>
                                    <a:latin typeface="현대하모니 M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>
                                    <a:latin typeface="현대하모니 M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altLang="ko-KR" sz="1800">
                            <a:latin typeface="현대하모니 M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현대하모니 M"/>
                          </a:rPr>
                          <m:t>360</m:t>
                        </m:r>
                      </m:num>
                      <m:den>
                        <m:r>
                          <a:rPr lang="en-US" altLang="ko-KR" sz="1800">
                            <a:latin typeface="현대하모니 M"/>
                          </a:rPr>
                          <m:t>2</m:t>
                        </m:r>
                        <m:r>
                          <a:rPr lang="ko-KR" altLang="en-US" sz="1800">
                            <a:latin typeface="현대하모니 M"/>
                          </a:rPr>
                          <m:t>𝜋</m:t>
                        </m:r>
                      </m:den>
                    </m:f>
                    <m:r>
                      <a:rPr lang="en-US" altLang="ko-KR" sz="1800">
                        <a:latin typeface="현대하모니 M"/>
                      </a:rPr>
                      <m:t>&lt;30°</m:t>
                    </m:r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</m:t>
                        </m:r>
                        <m:r>
                          <a:rPr lang="en-US" altLang="ko-KR" sz="1800">
                            <a:latin typeface="현대하모니 M"/>
                          </a:rPr>
                          <m:t>−</m:t>
                        </m:r>
                        <m:r>
                          <a:rPr lang="en-US" altLang="ko-KR" sz="1800">
                            <a:latin typeface="현대하모니 M"/>
                          </a:rPr>
                          <m:t>𝑇𝑦𝑝𝑒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=</m:t>
                    </m:r>
                    <m:r>
                      <a:rPr lang="en-US" altLang="ko-KR" sz="1800">
                        <a:latin typeface="현대하모니 M"/>
                      </a:rPr>
                      <m:t>𝑢𝑟𝑏𝑎𝑛</m:t>
                    </m:r>
                  </m:oMath>
                </a14:m>
                <a:r>
                  <a:rPr lang="en-US" altLang="ko-KR" sz="1800" dirty="0">
                    <a:latin typeface="현대하모니 M"/>
                  </a:rPr>
                  <a:t> 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급정거 판단 방법 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800">
                            <a:latin typeface="현대하모니 M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현대하모니 M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>
                                <a:latin typeface="현대하모니 M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800">
                        <a:latin typeface="현대하모니 M"/>
                      </a:rPr>
                      <m:t>&gt;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𝑚𝑖𝑛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&amp;&amp;</m:t>
                    </m:r>
                    <m:r>
                      <a:rPr lang="ko-KR" altLang="en-US" sz="1800">
                        <a:latin typeface="현대하모니 M"/>
                      </a:rPr>
                      <m:t>∆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𝑛𝑜𝑤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&gt;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𝑡h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&amp;&amp; ∆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𝑛𝑜𝑤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&gt;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𝑟𝑎𝑡𝑒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ko-KR" sz="1800">
                            <a:latin typeface="현대하모니 M"/>
                          </a:rPr>
                        </m:ctrlPr>
                      </m:accPr>
                      <m:e>
                        <m:r>
                          <a:rPr lang="en-US" altLang="ko-KR" sz="1800">
                            <a:latin typeface="현대하모니 M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현대하모니 M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>
                                <a:latin typeface="현대하모니 M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800">
                        <a:latin typeface="현대하모니 M"/>
                      </a:rPr>
                      <m:t>+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𝑡h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=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</m:t>
                        </m:r>
                        <m:r>
                          <a:rPr lang="en-US" altLang="ko-KR" sz="1800">
                            <a:latin typeface="현대하모니 M"/>
                          </a:rPr>
                          <m:t>−</m:t>
                        </m:r>
                        <m:r>
                          <a:rPr lang="en-US" altLang="ko-KR" sz="1800">
                            <a:latin typeface="현대하모니 M"/>
                          </a:rPr>
                          <m:t>𝑇𝑦𝑝𝑒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×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</m:t>
                        </m:r>
                        <m:r>
                          <a:rPr lang="en-US" altLang="ko-KR" sz="1800">
                            <a:latin typeface="현대하모니 M"/>
                          </a:rPr>
                          <m:t>−</m:t>
                        </m:r>
                        <m:r>
                          <a:rPr lang="en-US" altLang="ko-KR" sz="1800">
                            <a:latin typeface="현대하모니 M"/>
                          </a:rPr>
                          <m:t>𝐷𝑒𝑔𝑟𝑒𝑒</m:t>
                        </m:r>
                      </m:sub>
                    </m:sSub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사고</a:t>
                </a:r>
                <a:r>
                  <a:rPr lang="en-US" altLang="ko-KR" sz="1800" dirty="0">
                    <a:latin typeface="현대하모니 M"/>
                  </a:rPr>
                  <a:t> </a:t>
                </a:r>
                <a:r>
                  <a:rPr lang="ko-KR" altLang="en-US" sz="1800" dirty="0">
                    <a:latin typeface="현대하모니 M"/>
                  </a:rPr>
                  <a:t>판단 방법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Break=false</a:t>
                </a:r>
                <a:r>
                  <a:rPr lang="ko-KR" altLang="en-US" sz="1800" dirty="0">
                    <a:latin typeface="현대하모니 M"/>
                  </a:rPr>
                  <a:t> </a:t>
                </a:r>
                <a:r>
                  <a:rPr lang="en-US" altLang="ko-KR" sz="1800" dirty="0">
                    <a:latin typeface="현대하모니 M"/>
                  </a:rPr>
                  <a:t>&amp; Sudden Stop</a:t>
                </a: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Heartrate </a:t>
                </a:r>
                <a:r>
                  <a:rPr lang="en-US" altLang="ko-KR" sz="1800" dirty="0">
                    <a:latin typeface="현대하모니 M"/>
                  </a:rPr>
                  <a:t>&lt; 30 or </a:t>
                </a:r>
                <a:r>
                  <a:rPr lang="en-US" altLang="ko-KR" sz="1800" dirty="0">
                    <a:latin typeface="현대하모니 M"/>
                  </a:rPr>
                  <a:t>Heartrate </a:t>
                </a:r>
                <a:r>
                  <a:rPr lang="en-US" altLang="ko-KR" sz="1800" dirty="0">
                    <a:latin typeface="현대하모니 M"/>
                  </a:rPr>
                  <a:t>&gt; 180</a:t>
                </a:r>
              </a:p>
              <a:p>
                <a:pPr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800" dirty="0">
                    <a:latin typeface="현대하모니 M"/>
                  </a:rPr>
                  <a:t>(UI)</a:t>
                </a: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(</a:t>
                </a:r>
                <a:r>
                  <a:rPr lang="en-US" altLang="ko-KR" sz="1800" dirty="0" err="1">
                    <a:latin typeface="현대하모니 M"/>
                  </a:rPr>
                  <a:t>Car_Direction</a:t>
                </a:r>
                <a:r>
                  <a:rPr lang="en-US" altLang="ko-KR" sz="1800" dirty="0">
                    <a:latin typeface="현대하모니 M"/>
                  </a:rPr>
                  <a:t> – </a:t>
                </a:r>
                <a:r>
                  <a:rPr lang="en-US" altLang="ko-KR" sz="1800" dirty="0" err="1">
                    <a:latin typeface="현대하모니 M"/>
                  </a:rPr>
                  <a:t>Smartphone_Azimuth</a:t>
                </a:r>
                <a:r>
                  <a:rPr lang="ko-KR" altLang="en-US" sz="1800" dirty="0">
                    <a:latin typeface="현대하모니 M"/>
                  </a:rPr>
                  <a:t> </a:t>
                </a:r>
                <a:r>
                  <a:rPr lang="en-US" altLang="ko-KR" sz="1800" dirty="0">
                    <a:latin typeface="현대하모니 M"/>
                  </a:rPr>
                  <a:t>+ 360) % 360</a:t>
                </a:r>
                <a:endParaRPr lang="ko-KR" altLang="en-US" sz="1800" dirty="0">
                  <a:latin typeface="현대하모니 M"/>
                </a:endParaRPr>
              </a:p>
              <a:p>
                <a:pPr algn="just"/>
                <a:endParaRPr lang="ko-KR" altLang="en-US" sz="1600" dirty="0">
                  <a:latin typeface="현대하모니 M"/>
                </a:endParaRPr>
              </a:p>
            </p:txBody>
          </p:sp>
        </mc:Choice>
        <mc:Fallback>
          <p:sp>
            <p:nvSpPr>
              <p:cNvPr id="52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5090" y="707395"/>
                <a:ext cx="7079354" cy="5793507"/>
              </a:xfrm>
              <a:blipFill rotWithShape="0">
                <a:blip r:embed="rId11"/>
                <a:stretch>
                  <a:fillRect l="-517" t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0939" y="798049"/>
            <a:ext cx="1148637" cy="11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3.33333E-6 L -0.64006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3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2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63908" y="5357300"/>
            <a:ext cx="21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현대하모니 M"/>
              </a:rPr>
              <a:t>블루투스</a:t>
            </a:r>
            <a:r>
              <a:rPr lang="ko-KR" altLang="en-US" sz="1600" dirty="0" smtClean="0">
                <a:latin typeface="현대하모니 M"/>
              </a:rPr>
              <a:t> 신호 </a:t>
            </a:r>
            <a:r>
              <a:rPr lang="ko-KR" altLang="en-US" sz="1600" dirty="0">
                <a:latin typeface="현대하모니 M"/>
              </a:rPr>
              <a:t>송신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9175" y="4545898"/>
            <a:ext cx="456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현대하모니 M"/>
              </a:rPr>
              <a:t>블루투스</a:t>
            </a:r>
            <a:r>
              <a:rPr lang="ko-KR" altLang="en-US" sz="1600" dirty="0" smtClean="0">
                <a:latin typeface="현대하모니 M"/>
              </a:rPr>
              <a:t> </a:t>
            </a:r>
            <a:r>
              <a:rPr lang="ko-KR" altLang="en-US" sz="1600" dirty="0" smtClean="0">
                <a:latin typeface="현대하모니 M"/>
              </a:rPr>
              <a:t>신호 크기를 기반으로</a:t>
            </a:r>
            <a:endParaRPr lang="en-US" altLang="ko-KR" sz="1600" dirty="0">
              <a:latin typeface="현대하모니 M"/>
            </a:endParaRPr>
          </a:p>
          <a:p>
            <a:pPr algn="ctr"/>
            <a:r>
              <a:rPr lang="ko-KR" altLang="en-US" sz="1600" dirty="0" smtClean="0">
                <a:latin typeface="현대하모니 M"/>
              </a:rPr>
              <a:t>차량과의 </a:t>
            </a:r>
            <a:r>
              <a:rPr lang="ko-KR" altLang="en-US" sz="1600" dirty="0">
                <a:latin typeface="현대하모니 M"/>
              </a:rPr>
              <a:t>거리 </a:t>
            </a:r>
            <a:r>
              <a:rPr lang="ko-KR" altLang="en-US" sz="1600" dirty="0" smtClean="0">
                <a:latin typeface="현대하모니 M"/>
              </a:rPr>
              <a:t>계산 후 서버에 필요한 정보 요청</a:t>
            </a:r>
            <a:endParaRPr lang="ko-KR" altLang="en-US" sz="1600" dirty="0">
              <a:latin typeface="현대하모니 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5814" y="3443968"/>
            <a:ext cx="234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현대하모니 M"/>
              </a:rPr>
              <a:t>보행자와 운전자</a:t>
            </a:r>
            <a:r>
              <a:rPr lang="ko-KR" altLang="en-US" sz="1600" dirty="0" smtClean="0">
                <a:latin typeface="현대하모니 M"/>
              </a:rPr>
              <a:t>에게</a:t>
            </a:r>
            <a:endParaRPr lang="en-US" altLang="ko-KR" sz="1600" dirty="0" smtClean="0">
              <a:latin typeface="현대하모니 M"/>
            </a:endParaRPr>
          </a:p>
          <a:p>
            <a:pPr algn="ctr"/>
            <a:r>
              <a:rPr lang="ko-KR" altLang="en-US" sz="1600" dirty="0" smtClean="0">
                <a:latin typeface="현대하모니 M"/>
              </a:rPr>
              <a:t>화면 </a:t>
            </a:r>
            <a:r>
              <a:rPr lang="ko-KR" altLang="en-US" sz="1600" dirty="0">
                <a:latin typeface="현대하모니 M"/>
              </a:rPr>
              <a:t>및 소리로 </a:t>
            </a:r>
            <a:r>
              <a:rPr lang="ko-KR" altLang="en-US" sz="1600" dirty="0" smtClean="0">
                <a:latin typeface="현대하모니 M"/>
              </a:rPr>
              <a:t>알림</a:t>
            </a:r>
            <a:endParaRPr lang="en-US" altLang="ko-KR" sz="1600" dirty="0">
              <a:latin typeface="현대하모니 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438" y="2654436"/>
            <a:ext cx="4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현대하모니 M"/>
              </a:rPr>
              <a:t>H Drive Data(</a:t>
            </a:r>
            <a:r>
              <a:rPr lang="ko-KR" altLang="en-US" sz="1600" dirty="0" err="1" smtClean="0">
                <a:latin typeface="현대하모니 M"/>
              </a:rPr>
              <a:t>그룹키</a:t>
            </a:r>
            <a:r>
              <a:rPr lang="ko-KR" altLang="en-US" sz="1600" dirty="0" smtClean="0">
                <a:latin typeface="현대하모니 M"/>
              </a:rPr>
              <a:t> 값</a:t>
            </a:r>
            <a:r>
              <a:rPr lang="en-US" altLang="ko-KR" sz="1600" dirty="0" smtClean="0">
                <a:latin typeface="현대하모니 M"/>
              </a:rPr>
              <a:t>, x-y</a:t>
            </a:r>
            <a:r>
              <a:rPr lang="ko-KR" altLang="en-US" sz="1600" dirty="0" smtClean="0">
                <a:latin typeface="현대하모니 M"/>
              </a:rPr>
              <a:t>좌표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속도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브레이크 상태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도로 종류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경사도</a:t>
            </a:r>
            <a:r>
              <a:rPr lang="en-US" altLang="ko-KR" sz="1600" dirty="0" smtClean="0">
                <a:latin typeface="현대하모니 M"/>
              </a:rPr>
              <a:t>) </a:t>
            </a:r>
            <a:r>
              <a:rPr lang="ko-KR" altLang="en-US" sz="1600" dirty="0" smtClean="0">
                <a:latin typeface="현대하모니 M"/>
              </a:rPr>
              <a:t>및</a:t>
            </a:r>
            <a:endParaRPr lang="en-US" altLang="ko-KR" sz="1600" dirty="0" smtClean="0">
              <a:latin typeface="현대하모니 M"/>
            </a:endParaRPr>
          </a:p>
          <a:p>
            <a:pPr algn="ctr"/>
            <a:r>
              <a:rPr lang="en-US" altLang="ko-KR" sz="1600" dirty="0" smtClean="0">
                <a:latin typeface="현대하모니 M"/>
              </a:rPr>
              <a:t>GPS </a:t>
            </a:r>
            <a:r>
              <a:rPr lang="ko-KR" altLang="en-US" sz="1600" dirty="0" smtClean="0">
                <a:latin typeface="현대하모니 M"/>
              </a:rPr>
              <a:t>정보를 </a:t>
            </a:r>
            <a:r>
              <a:rPr lang="ko-KR" altLang="en-US" sz="1600" dirty="0" err="1" smtClean="0">
                <a:latin typeface="현대하모니 M"/>
              </a:rPr>
              <a:t>클라우드</a:t>
            </a:r>
            <a:r>
              <a:rPr lang="ko-KR" altLang="en-US" sz="1600" dirty="0" smtClean="0">
                <a:latin typeface="현대하모니 M"/>
              </a:rPr>
              <a:t> 서버에 전송</a:t>
            </a:r>
            <a:endParaRPr lang="en-US" altLang="ko-KR" sz="1600" dirty="0">
              <a:latin typeface="현대하모니 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6027" y="538894"/>
            <a:ext cx="4003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>
                <a:latin typeface="현대하모니 M"/>
              </a:rPr>
              <a:t>심박수</a:t>
            </a:r>
            <a:r>
              <a:rPr lang="ko-KR" altLang="en-US" sz="1600" dirty="0" smtClean="0">
                <a:latin typeface="현대하모니 M"/>
              </a:rPr>
              <a:t> </a:t>
            </a:r>
            <a:r>
              <a:rPr lang="ko-KR" altLang="en-US" sz="1600" dirty="0">
                <a:latin typeface="현대하모니 M"/>
              </a:rPr>
              <a:t>이상 시 </a:t>
            </a:r>
            <a:r>
              <a:rPr lang="en-US" altLang="ko-KR" sz="1600" dirty="0">
                <a:latin typeface="현대하모니 M"/>
              </a:rPr>
              <a:t>GPS</a:t>
            </a:r>
            <a:r>
              <a:rPr lang="ko-KR" altLang="en-US" sz="1600" dirty="0">
                <a:latin typeface="현대하모니 M"/>
              </a:rPr>
              <a:t>로 주소 변환 후 </a:t>
            </a:r>
            <a:endParaRPr lang="en-US" altLang="ko-KR" sz="1600" dirty="0">
              <a:latin typeface="현대하모니 M"/>
            </a:endParaRPr>
          </a:p>
          <a:p>
            <a:pPr algn="ctr"/>
            <a:r>
              <a:rPr lang="en-US" altLang="ko-KR" sz="1600" dirty="0">
                <a:latin typeface="현대하모니 M"/>
              </a:rPr>
              <a:t>119</a:t>
            </a:r>
            <a:r>
              <a:rPr lang="ko-KR" altLang="en-US" sz="1600" dirty="0">
                <a:latin typeface="현대하모니 M"/>
              </a:rPr>
              <a:t>에 </a:t>
            </a:r>
            <a:r>
              <a:rPr lang="ko-KR" altLang="en-US" sz="1600" dirty="0" err="1">
                <a:latin typeface="현대하모니 M"/>
              </a:rPr>
              <a:t>심박수</a:t>
            </a:r>
            <a:r>
              <a:rPr lang="ko-KR" altLang="en-US" sz="1600" dirty="0">
                <a:latin typeface="현대하모니 M"/>
              </a:rPr>
              <a:t> 포함 긴급 메시지 자동 송신</a:t>
            </a:r>
          </a:p>
        </p:txBody>
      </p:sp>
      <p:pic>
        <p:nvPicPr>
          <p:cNvPr id="1026" name="Picture 2" descr="http://findicons.com/files/icons/1322/world_of_aqua_5/128/bluetooth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1" y="5199757"/>
            <a:ext cx="459302" cy="4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315195" y="5492583"/>
            <a:ext cx="1602061" cy="626949"/>
            <a:chOff x="4540070" y="5216146"/>
            <a:chExt cx="1602061" cy="626949"/>
          </a:xfrm>
        </p:grpSpPr>
        <p:sp>
          <p:nvSpPr>
            <p:cNvPr id="9" name="TextBox 8"/>
            <p:cNvSpPr txBox="1"/>
            <p:nvPr/>
          </p:nvSpPr>
          <p:spPr>
            <a:xfrm>
              <a:off x="4629963" y="530120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/>
                <a:t>Beacon </a:t>
              </a:r>
              <a:endParaRPr lang="ko-KR" altLang="en-US" sz="1200" i="1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40070" y="5216146"/>
              <a:ext cx="897135" cy="626949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73" y="5492583"/>
            <a:ext cx="2017022" cy="129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500000">
            <a:off x="1775310" y="5119690"/>
            <a:ext cx="1053827" cy="745785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7058849" y="5186935"/>
            <a:ext cx="1351501" cy="1366097"/>
            <a:chOff x="5826759" y="4911842"/>
            <a:chExt cx="1865458" cy="18856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157923" y="4911842"/>
              <a:ext cx="1534294" cy="188560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26759" y="5144031"/>
              <a:ext cx="602241" cy="867227"/>
            </a:xfrm>
            <a:prstGeom prst="rect">
              <a:avLst/>
            </a:prstGeom>
          </p:spPr>
        </p:pic>
      </p:grpSp>
      <p:sp>
        <p:nvSpPr>
          <p:cNvPr id="29" name="오른쪽 화살표 28"/>
          <p:cNvSpPr/>
          <p:nvPr/>
        </p:nvSpPr>
        <p:spPr>
          <a:xfrm>
            <a:off x="3055031" y="5653960"/>
            <a:ext cx="3684015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0939" y="798049"/>
            <a:ext cx="1148637" cy="1119866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 rot="16200000">
            <a:off x="6787036" y="2988851"/>
            <a:ext cx="2213153" cy="318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9800000">
            <a:off x="1910857" y="3144062"/>
            <a:ext cx="4994927" cy="337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433" y="482173"/>
            <a:ext cx="2227722" cy="1567520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 rot="10800000">
            <a:off x="2865565" y="1110836"/>
            <a:ext cx="3719651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4323" y="154250"/>
            <a:ext cx="726859" cy="398376"/>
          </a:xfrm>
          <a:prstGeom prst="rect">
            <a:avLst/>
          </a:prstGeom>
        </p:spPr>
      </p:pic>
      <p:sp>
        <p:nvSpPr>
          <p:cNvPr id="40" name="오른쪽 화살표 39"/>
          <p:cNvSpPr/>
          <p:nvPr/>
        </p:nvSpPr>
        <p:spPr>
          <a:xfrm rot="9000000">
            <a:off x="2110737" y="3409377"/>
            <a:ext cx="4994927" cy="337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6469011" y="3000588"/>
            <a:ext cx="2213153" cy="318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9870" y="14968"/>
            <a:ext cx="9906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750" y="370240"/>
            <a:ext cx="1683640" cy="1641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95569" y="691908"/>
                <a:ext cx="7842076" cy="5793507"/>
              </a:xfrm>
              <a:solidFill>
                <a:schemeClr val="bg1">
                  <a:alpha val="80000"/>
                </a:schemeClr>
              </a:solidFill>
            </p:spPr>
            <p:txBody>
              <a:bodyPr/>
              <a:lstStyle/>
              <a:p>
                <a:pPr algn="just"/>
                <a:r>
                  <a:rPr lang="ko-KR" altLang="en-US" sz="1800" dirty="0">
                    <a:latin typeface="현대하모니 M"/>
                  </a:rPr>
                  <a:t>보행자에게 차량이 접근 중인지 판단을 위한 알고리즘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ko-KR" sz="1800">
                        <a:latin typeface="현대하모니 M"/>
                      </a:rPr>
                      <m:t>0&lt;</m:t>
                    </m:r>
                    <m:f>
                      <m:fPr>
                        <m:ctrlPr>
                          <a:rPr lang="en-US" altLang="ko-KR" sz="1800">
                            <a:latin typeface="현대하모니 M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현대하모니 M"/>
                          </a:rPr>
                          <m:t>1</m:t>
                        </m:r>
                      </m:num>
                      <m:den>
                        <m:r>
                          <a:rPr lang="en-US" altLang="ko-KR" sz="1800">
                            <a:latin typeface="현대하모니 M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>
                            <a:latin typeface="현대하모니 M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>
                            <a:latin typeface="현대하모니 M"/>
                          </a:rPr>
                          <m:t>𝑛</m:t>
                        </m:r>
                        <m:r>
                          <a:rPr lang="en-US" altLang="ko-KR" sz="1800">
                            <a:latin typeface="현대하모니 M"/>
                          </a:rPr>
                          <m:t>=1</m:t>
                        </m:r>
                      </m:sub>
                      <m:sup>
                        <m:r>
                          <a:rPr lang="en-US" altLang="ko-KR" sz="1800">
                            <a:latin typeface="현대하모니 M"/>
                          </a:rPr>
                          <m:t>3</m:t>
                        </m:r>
                      </m:sup>
                      <m:e>
                        <m:r>
                          <a:rPr lang="en-US" altLang="ko-KR" sz="1800">
                            <a:latin typeface="현대하모니 M"/>
                          </a:rPr>
                          <m:t>𝑉𝑛</m:t>
                        </m:r>
                        <m:r>
                          <a:rPr lang="en-US" altLang="ko-KR" sz="1800">
                            <a:latin typeface="현대하모니 M"/>
                          </a:rPr>
                          <m:t>&lt;60</m:t>
                        </m:r>
                      </m:e>
                    </m:nary>
                  </m:oMath>
                </a14:m>
                <a:r>
                  <a:rPr lang="en-US" altLang="ko-KR" sz="1800" dirty="0">
                    <a:latin typeface="현대하모니 M"/>
                  </a:rPr>
                  <a:t> (n=1, latest)</a:t>
                </a:r>
              </a:p>
              <a:p>
                <a:pPr lvl="1" algn="just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>
                            <a:latin typeface="현대하모니 M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현대하모니 M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1800">
                                <a:latin typeface="현대하모니 M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>
                                    <a:latin typeface="현대하모니 M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>
                                    <a:latin typeface="현대하모니 M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altLang="ko-KR" sz="1800">
                                        <a:latin typeface="현대하모니 M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1800">
                                        <a:latin typeface="현대하모니 M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800">
                                            <a:latin typeface="현대하모니 M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>
                                            <a:latin typeface="현대하모니 M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US" altLang="ko-KR" sz="1800">
                            <a:latin typeface="현대하모니 M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현대하모니 M"/>
                          </a:rPr>
                          <m:t>360</m:t>
                        </m:r>
                      </m:num>
                      <m:den>
                        <m:r>
                          <a:rPr lang="en-US" altLang="ko-KR" sz="1800">
                            <a:latin typeface="현대하모니 M"/>
                          </a:rPr>
                          <m:t>2</m:t>
                        </m:r>
                        <m:r>
                          <a:rPr lang="ko-KR" altLang="en-US" sz="1800">
                            <a:latin typeface="현대하모니 M"/>
                          </a:rPr>
                          <m:t>𝜋</m:t>
                        </m:r>
                      </m:den>
                    </m:f>
                    <m:r>
                      <a:rPr lang="en-US" altLang="ko-KR" sz="1800">
                        <a:latin typeface="현대하모니 M"/>
                      </a:rPr>
                      <m:t>&lt;30°</m:t>
                    </m:r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</m:t>
                        </m:r>
                        <m:r>
                          <a:rPr lang="en-US" altLang="ko-KR" sz="1800">
                            <a:latin typeface="현대하모니 M"/>
                          </a:rPr>
                          <m:t>−</m:t>
                        </m:r>
                        <m:r>
                          <a:rPr lang="en-US" altLang="ko-KR" sz="1800">
                            <a:latin typeface="현대하모니 M"/>
                          </a:rPr>
                          <m:t>𝑇𝑦𝑝𝑒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=</m:t>
                    </m:r>
                    <m:r>
                      <a:rPr lang="en-US" altLang="ko-KR" sz="1800">
                        <a:latin typeface="현대하모니 M"/>
                      </a:rPr>
                      <m:t>𝑢𝑟𝑏𝑎𝑛</m:t>
                    </m:r>
                  </m:oMath>
                </a14:m>
                <a:r>
                  <a:rPr lang="en-US" altLang="ko-KR" sz="1800" dirty="0">
                    <a:latin typeface="현대하모니 M"/>
                  </a:rPr>
                  <a:t> 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급정거 판단 방법 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800">
                            <a:latin typeface="현대하모니 M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현대하모니 M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>
                                <a:latin typeface="현대하모니 M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800">
                        <a:latin typeface="현대하모니 M"/>
                      </a:rPr>
                      <m:t>&gt;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𝑚𝑖𝑛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&amp;&amp;</m:t>
                    </m:r>
                    <m:r>
                      <a:rPr lang="ko-KR" altLang="en-US" sz="1800">
                        <a:latin typeface="현대하모니 M"/>
                      </a:rPr>
                      <m:t>∆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𝑛𝑜𝑤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&gt;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𝑡h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&amp;&amp; ∆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𝑉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𝑛𝑜𝑤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&gt;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𝑟𝑎𝑡𝑒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ko-KR" sz="1800">
                            <a:latin typeface="현대하모니 M"/>
                          </a:rPr>
                        </m:ctrlPr>
                      </m:accPr>
                      <m:e>
                        <m:r>
                          <a:rPr lang="en-US" altLang="ko-KR" sz="1800">
                            <a:latin typeface="현대하모니 M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1800">
                                <a:latin typeface="현대하모니 M"/>
                              </a:rPr>
                            </m:ctrlPr>
                          </m:sSubPr>
                          <m:e>
                            <m:r>
                              <a:rPr lang="en-US" altLang="ko-KR" sz="1800">
                                <a:latin typeface="현대하모니 M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>
                                <a:latin typeface="현대하모니 M"/>
                              </a:rPr>
                              <m:t>𝑝𝑟𝑒</m:t>
                            </m:r>
                          </m:sub>
                        </m:sSub>
                      </m:e>
                    </m:acc>
                    <m:r>
                      <a:rPr lang="en-US" altLang="ko-KR" sz="1800">
                        <a:latin typeface="현대하모니 M"/>
                      </a:rPr>
                      <m:t>+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𝑡h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=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</m:t>
                        </m:r>
                        <m:r>
                          <a:rPr lang="en-US" altLang="ko-KR" sz="1800">
                            <a:latin typeface="현대하모니 M"/>
                          </a:rPr>
                          <m:t>−</m:t>
                        </m:r>
                        <m:r>
                          <a:rPr lang="en-US" altLang="ko-KR" sz="1800">
                            <a:latin typeface="현대하모니 M"/>
                          </a:rPr>
                          <m:t>𝑇𝑦𝑝𝑒</m:t>
                        </m:r>
                      </m:sub>
                    </m:sSub>
                    <m:r>
                      <a:rPr lang="en-US" altLang="ko-KR" sz="1800">
                        <a:latin typeface="현대하모니 M"/>
                      </a:rPr>
                      <m:t>×</m:t>
                    </m:r>
                    <m:sSub>
                      <m:sSubPr>
                        <m:ctrlPr>
                          <a:rPr lang="en-US" altLang="ko-KR" sz="1800">
                            <a:latin typeface="현대하모니 M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현대하모니 M"/>
                          </a:rPr>
                          <m:t>𝐴</m:t>
                        </m:r>
                      </m:e>
                      <m:sub>
                        <m:r>
                          <a:rPr lang="en-US" altLang="ko-KR" sz="1800">
                            <a:latin typeface="현대하모니 M"/>
                          </a:rPr>
                          <m:t>𝑟</m:t>
                        </m:r>
                        <m:r>
                          <a:rPr lang="en-US" altLang="ko-KR" sz="1800">
                            <a:latin typeface="현대하모니 M"/>
                          </a:rPr>
                          <m:t>−</m:t>
                        </m:r>
                        <m:r>
                          <a:rPr lang="en-US" altLang="ko-KR" sz="1800">
                            <a:latin typeface="현대하모니 M"/>
                          </a:rPr>
                          <m:t>𝐷𝑒𝑔𝑟𝑒𝑒</m:t>
                        </m:r>
                      </m:sub>
                    </m:sSub>
                  </m:oMath>
                </a14:m>
                <a:endParaRPr lang="en-US" altLang="ko-KR" sz="1800" dirty="0">
                  <a:latin typeface="현대하모니 M"/>
                </a:endParaRPr>
              </a:p>
              <a:p>
                <a:pPr lvl="1"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사고</a:t>
                </a:r>
                <a:r>
                  <a:rPr lang="en-US" altLang="ko-KR" sz="1800" dirty="0">
                    <a:latin typeface="현대하모니 M"/>
                  </a:rPr>
                  <a:t> </a:t>
                </a:r>
                <a:r>
                  <a:rPr lang="ko-KR" altLang="en-US" sz="1800" dirty="0">
                    <a:latin typeface="현대하모니 M"/>
                  </a:rPr>
                  <a:t>판단 방법</a:t>
                </a:r>
                <a:endParaRPr lang="en-US" altLang="ko-KR" sz="1800" dirty="0">
                  <a:latin typeface="현대하모니 M"/>
                </a:endParaRP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Break=false</a:t>
                </a:r>
                <a:r>
                  <a:rPr lang="ko-KR" altLang="en-US" sz="1800" dirty="0">
                    <a:latin typeface="현대하모니 M"/>
                  </a:rPr>
                  <a:t> </a:t>
                </a:r>
                <a:r>
                  <a:rPr lang="en-US" altLang="ko-KR" sz="1800" dirty="0">
                    <a:latin typeface="현대하모니 M"/>
                  </a:rPr>
                  <a:t>&amp; Sudden Stop</a:t>
                </a: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Heartrate </a:t>
                </a:r>
                <a:r>
                  <a:rPr lang="en-US" altLang="ko-KR" sz="1800" dirty="0">
                    <a:latin typeface="현대하모니 M"/>
                  </a:rPr>
                  <a:t>&lt; 30 or </a:t>
                </a:r>
                <a:r>
                  <a:rPr lang="en-US" altLang="ko-KR" sz="1800" dirty="0">
                    <a:latin typeface="현대하모니 M"/>
                  </a:rPr>
                  <a:t>Heartrate </a:t>
                </a:r>
                <a:r>
                  <a:rPr lang="en-US" altLang="ko-KR" sz="1800" dirty="0">
                    <a:latin typeface="현대하모니 M"/>
                  </a:rPr>
                  <a:t>&gt; 180</a:t>
                </a:r>
              </a:p>
              <a:p>
                <a:pPr algn="just"/>
                <a:endParaRPr lang="en-US" altLang="ko-KR" sz="1800" dirty="0">
                  <a:latin typeface="현대하모니 M"/>
                </a:endParaRPr>
              </a:p>
              <a:p>
                <a:pPr algn="just"/>
                <a:r>
                  <a:rPr lang="ko-KR" altLang="en-US" sz="1800" dirty="0">
                    <a:latin typeface="현대하모니 M"/>
                  </a:rPr>
                  <a:t>사람이 인지하는 차량의 접근 방향 판단</a:t>
                </a:r>
                <a:r>
                  <a:rPr lang="en-US" altLang="ko-KR" sz="1800" dirty="0">
                    <a:latin typeface="현대하모니 M"/>
                  </a:rPr>
                  <a:t>(UI)</a:t>
                </a:r>
              </a:p>
              <a:p>
                <a:pPr lvl="1" algn="just"/>
                <a:r>
                  <a:rPr lang="en-US" altLang="ko-KR" sz="1800" dirty="0">
                    <a:latin typeface="현대하모니 M"/>
                  </a:rPr>
                  <a:t>(</a:t>
                </a:r>
                <a:r>
                  <a:rPr lang="en-US" altLang="ko-KR" sz="1800" dirty="0" err="1">
                    <a:latin typeface="현대하모니 M"/>
                  </a:rPr>
                  <a:t>Car_Direction</a:t>
                </a:r>
                <a:r>
                  <a:rPr lang="en-US" altLang="ko-KR" sz="1800" dirty="0">
                    <a:latin typeface="현대하모니 M"/>
                  </a:rPr>
                  <a:t> – </a:t>
                </a:r>
                <a:r>
                  <a:rPr lang="en-US" altLang="ko-KR" sz="1800" dirty="0" err="1">
                    <a:latin typeface="현대하모니 M"/>
                  </a:rPr>
                  <a:t>Smartphone_Azimuth</a:t>
                </a:r>
                <a:r>
                  <a:rPr lang="ko-KR" altLang="en-US" sz="1800" dirty="0">
                    <a:latin typeface="현대하모니 M"/>
                  </a:rPr>
                  <a:t> </a:t>
                </a:r>
                <a:r>
                  <a:rPr lang="en-US" altLang="ko-KR" sz="1800" dirty="0">
                    <a:latin typeface="현대하모니 M"/>
                  </a:rPr>
                  <a:t>+ 360) % 360</a:t>
                </a:r>
                <a:endParaRPr lang="ko-KR" altLang="en-US" sz="1800" dirty="0">
                  <a:latin typeface="현대하모니 M"/>
                </a:endParaRPr>
              </a:p>
              <a:p>
                <a:pPr algn="just"/>
                <a:endParaRPr lang="ko-KR" altLang="en-US" sz="1600" dirty="0">
                  <a:latin typeface="현대하모니 M"/>
                </a:endParaRPr>
              </a:p>
            </p:txBody>
          </p:sp>
        </mc:Choice>
        <mc:Fallback>
          <p:sp>
            <p:nvSpPr>
              <p:cNvPr id="52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569" y="691908"/>
                <a:ext cx="7842076" cy="5793507"/>
              </a:xfrm>
              <a:blipFill rotWithShape="0">
                <a:blip r:embed="rId12"/>
                <a:stretch>
                  <a:fillRect l="-389" t="-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0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63908" y="5357300"/>
            <a:ext cx="21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현대하모니 M"/>
              </a:rPr>
              <a:t>블루투스</a:t>
            </a:r>
            <a:r>
              <a:rPr lang="ko-KR" altLang="en-US" sz="1600" dirty="0" smtClean="0">
                <a:latin typeface="현대하모니 M"/>
              </a:rPr>
              <a:t> 신호 </a:t>
            </a:r>
            <a:r>
              <a:rPr lang="ko-KR" altLang="en-US" sz="1600" dirty="0">
                <a:latin typeface="현대하모니 M"/>
              </a:rPr>
              <a:t>송신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9175" y="4545898"/>
            <a:ext cx="456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현대하모니 M"/>
              </a:rPr>
              <a:t>블루투스</a:t>
            </a:r>
            <a:r>
              <a:rPr lang="ko-KR" altLang="en-US" sz="1600" dirty="0" smtClean="0">
                <a:latin typeface="현대하모니 M"/>
              </a:rPr>
              <a:t> </a:t>
            </a:r>
            <a:r>
              <a:rPr lang="ko-KR" altLang="en-US" sz="1600" dirty="0" smtClean="0">
                <a:latin typeface="현대하모니 M"/>
              </a:rPr>
              <a:t>신호 크기를 기반으로</a:t>
            </a:r>
            <a:endParaRPr lang="en-US" altLang="ko-KR" sz="1600" dirty="0">
              <a:latin typeface="현대하모니 M"/>
            </a:endParaRPr>
          </a:p>
          <a:p>
            <a:pPr algn="ctr"/>
            <a:r>
              <a:rPr lang="ko-KR" altLang="en-US" sz="1600" dirty="0" smtClean="0">
                <a:latin typeface="현대하모니 M"/>
              </a:rPr>
              <a:t>차량과의 </a:t>
            </a:r>
            <a:r>
              <a:rPr lang="ko-KR" altLang="en-US" sz="1600" dirty="0">
                <a:latin typeface="현대하모니 M"/>
              </a:rPr>
              <a:t>거리 </a:t>
            </a:r>
            <a:r>
              <a:rPr lang="ko-KR" altLang="en-US" sz="1600" dirty="0" smtClean="0">
                <a:latin typeface="현대하모니 M"/>
              </a:rPr>
              <a:t>계산 후 서버에 필요한 정보 요청</a:t>
            </a:r>
            <a:endParaRPr lang="ko-KR" altLang="en-US" sz="1600" dirty="0">
              <a:latin typeface="현대하모니 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5814" y="3443968"/>
            <a:ext cx="234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현대하모니 M"/>
              </a:rPr>
              <a:t>보행자와 운전자</a:t>
            </a:r>
            <a:r>
              <a:rPr lang="ko-KR" altLang="en-US" sz="1600" dirty="0" smtClean="0">
                <a:latin typeface="현대하모니 M"/>
              </a:rPr>
              <a:t>에게</a:t>
            </a:r>
            <a:endParaRPr lang="en-US" altLang="ko-KR" sz="1600" dirty="0" smtClean="0">
              <a:latin typeface="현대하모니 M"/>
            </a:endParaRPr>
          </a:p>
          <a:p>
            <a:pPr algn="ctr"/>
            <a:r>
              <a:rPr lang="ko-KR" altLang="en-US" sz="1600" dirty="0" smtClean="0">
                <a:latin typeface="현대하모니 M"/>
              </a:rPr>
              <a:t>화면 </a:t>
            </a:r>
            <a:r>
              <a:rPr lang="ko-KR" altLang="en-US" sz="1600" dirty="0">
                <a:latin typeface="현대하모니 M"/>
              </a:rPr>
              <a:t>및 소리로 </a:t>
            </a:r>
            <a:r>
              <a:rPr lang="ko-KR" altLang="en-US" sz="1600" dirty="0" smtClean="0">
                <a:latin typeface="현대하모니 M"/>
              </a:rPr>
              <a:t>알림</a:t>
            </a:r>
            <a:endParaRPr lang="en-US" altLang="ko-KR" sz="1600" dirty="0">
              <a:latin typeface="현대하모니 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438" y="2654436"/>
            <a:ext cx="4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현대하모니 M"/>
              </a:rPr>
              <a:t>H Drive Data(</a:t>
            </a:r>
            <a:r>
              <a:rPr lang="ko-KR" altLang="en-US" sz="1600" dirty="0" err="1" smtClean="0">
                <a:latin typeface="현대하모니 M"/>
              </a:rPr>
              <a:t>그룹키</a:t>
            </a:r>
            <a:r>
              <a:rPr lang="ko-KR" altLang="en-US" sz="1600" dirty="0" smtClean="0">
                <a:latin typeface="현대하모니 M"/>
              </a:rPr>
              <a:t> 값</a:t>
            </a:r>
            <a:r>
              <a:rPr lang="en-US" altLang="ko-KR" sz="1600" dirty="0" smtClean="0">
                <a:latin typeface="현대하모니 M"/>
              </a:rPr>
              <a:t>, x-y</a:t>
            </a:r>
            <a:r>
              <a:rPr lang="ko-KR" altLang="en-US" sz="1600" dirty="0" smtClean="0">
                <a:latin typeface="현대하모니 M"/>
              </a:rPr>
              <a:t>좌표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속도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브레이크 상태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도로 종류</a:t>
            </a:r>
            <a:r>
              <a:rPr lang="en-US" altLang="ko-KR" sz="1600" dirty="0" smtClean="0">
                <a:latin typeface="현대하모니 M"/>
              </a:rPr>
              <a:t>, </a:t>
            </a:r>
            <a:r>
              <a:rPr lang="ko-KR" altLang="en-US" sz="1600" dirty="0" smtClean="0">
                <a:latin typeface="현대하모니 M"/>
              </a:rPr>
              <a:t>경사도</a:t>
            </a:r>
            <a:r>
              <a:rPr lang="en-US" altLang="ko-KR" sz="1600" dirty="0" smtClean="0">
                <a:latin typeface="현대하모니 M"/>
              </a:rPr>
              <a:t>) </a:t>
            </a:r>
            <a:r>
              <a:rPr lang="ko-KR" altLang="en-US" sz="1600" dirty="0" smtClean="0">
                <a:latin typeface="현대하모니 M"/>
              </a:rPr>
              <a:t>및</a:t>
            </a:r>
            <a:endParaRPr lang="en-US" altLang="ko-KR" sz="1600" dirty="0" smtClean="0">
              <a:latin typeface="현대하모니 M"/>
            </a:endParaRPr>
          </a:p>
          <a:p>
            <a:pPr algn="ctr"/>
            <a:r>
              <a:rPr lang="en-US" altLang="ko-KR" sz="1600" dirty="0" smtClean="0">
                <a:latin typeface="현대하모니 M"/>
              </a:rPr>
              <a:t>GPS </a:t>
            </a:r>
            <a:r>
              <a:rPr lang="ko-KR" altLang="en-US" sz="1600" dirty="0" smtClean="0">
                <a:latin typeface="현대하모니 M"/>
              </a:rPr>
              <a:t>정보를 </a:t>
            </a:r>
            <a:r>
              <a:rPr lang="ko-KR" altLang="en-US" sz="1600" dirty="0" err="1" smtClean="0">
                <a:latin typeface="현대하모니 M"/>
              </a:rPr>
              <a:t>클라우드</a:t>
            </a:r>
            <a:r>
              <a:rPr lang="ko-KR" altLang="en-US" sz="1600" dirty="0" smtClean="0">
                <a:latin typeface="현대하모니 M"/>
              </a:rPr>
              <a:t> 서버에 전송</a:t>
            </a:r>
            <a:endParaRPr lang="en-US" altLang="ko-KR" sz="1600" dirty="0">
              <a:latin typeface="현대하모니 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6027" y="538894"/>
            <a:ext cx="4003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>
                <a:latin typeface="현대하모니 M"/>
              </a:rPr>
              <a:t>심박수</a:t>
            </a:r>
            <a:r>
              <a:rPr lang="ko-KR" altLang="en-US" sz="1600" dirty="0" smtClean="0">
                <a:latin typeface="현대하모니 M"/>
              </a:rPr>
              <a:t> </a:t>
            </a:r>
            <a:r>
              <a:rPr lang="ko-KR" altLang="en-US" sz="1600" dirty="0">
                <a:latin typeface="현대하모니 M"/>
              </a:rPr>
              <a:t>이상 시 </a:t>
            </a:r>
            <a:r>
              <a:rPr lang="en-US" altLang="ko-KR" sz="1600" dirty="0">
                <a:latin typeface="현대하모니 M"/>
              </a:rPr>
              <a:t>GPS</a:t>
            </a:r>
            <a:r>
              <a:rPr lang="ko-KR" altLang="en-US" sz="1600" dirty="0">
                <a:latin typeface="현대하모니 M"/>
              </a:rPr>
              <a:t>로 주소 변환 후 </a:t>
            </a:r>
            <a:endParaRPr lang="en-US" altLang="ko-KR" sz="1600" dirty="0">
              <a:latin typeface="현대하모니 M"/>
            </a:endParaRPr>
          </a:p>
          <a:p>
            <a:pPr algn="ctr"/>
            <a:r>
              <a:rPr lang="en-US" altLang="ko-KR" sz="1600" dirty="0">
                <a:latin typeface="현대하모니 M"/>
              </a:rPr>
              <a:t>119</a:t>
            </a:r>
            <a:r>
              <a:rPr lang="ko-KR" altLang="en-US" sz="1600" dirty="0">
                <a:latin typeface="현대하모니 M"/>
              </a:rPr>
              <a:t>에 </a:t>
            </a:r>
            <a:r>
              <a:rPr lang="ko-KR" altLang="en-US" sz="1600" dirty="0" err="1">
                <a:latin typeface="현대하모니 M"/>
              </a:rPr>
              <a:t>심박수</a:t>
            </a:r>
            <a:r>
              <a:rPr lang="ko-KR" altLang="en-US" sz="1600" dirty="0">
                <a:latin typeface="현대하모니 M"/>
              </a:rPr>
              <a:t> 포함 긴급 메시지 자동 송신</a:t>
            </a:r>
          </a:p>
        </p:txBody>
      </p:sp>
      <p:pic>
        <p:nvPicPr>
          <p:cNvPr id="1026" name="Picture 2" descr="http://findicons.com/files/icons/1322/world_of_aqua_5/128/bluetooth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1" y="5199757"/>
            <a:ext cx="459302" cy="4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315195" y="5492583"/>
            <a:ext cx="1602061" cy="626949"/>
            <a:chOff x="4540070" y="5216146"/>
            <a:chExt cx="1602061" cy="626949"/>
          </a:xfrm>
        </p:grpSpPr>
        <p:sp>
          <p:nvSpPr>
            <p:cNvPr id="9" name="TextBox 8"/>
            <p:cNvSpPr txBox="1"/>
            <p:nvPr/>
          </p:nvSpPr>
          <p:spPr>
            <a:xfrm>
              <a:off x="4629963" y="530120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/>
                <a:t>Beacon </a:t>
              </a:r>
              <a:endParaRPr lang="ko-KR" altLang="en-US" sz="1200" i="1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40070" y="5216146"/>
              <a:ext cx="897135" cy="626949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73" y="5492583"/>
            <a:ext cx="2017022" cy="129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500000">
            <a:off x="1775310" y="5119690"/>
            <a:ext cx="1053827" cy="745785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7058849" y="5186935"/>
            <a:ext cx="1351501" cy="1366097"/>
            <a:chOff x="5826759" y="4911842"/>
            <a:chExt cx="1865458" cy="18856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6157923" y="4911842"/>
              <a:ext cx="1534294" cy="188560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26759" y="5144031"/>
              <a:ext cx="602241" cy="867227"/>
            </a:xfrm>
            <a:prstGeom prst="rect">
              <a:avLst/>
            </a:prstGeom>
          </p:spPr>
        </p:pic>
      </p:grpSp>
      <p:sp>
        <p:nvSpPr>
          <p:cNvPr id="29" name="오른쪽 화살표 28"/>
          <p:cNvSpPr/>
          <p:nvPr/>
        </p:nvSpPr>
        <p:spPr>
          <a:xfrm>
            <a:off x="3055031" y="5653960"/>
            <a:ext cx="3684015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0939" y="798049"/>
            <a:ext cx="1148637" cy="1119866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 rot="16200000">
            <a:off x="6787036" y="2988851"/>
            <a:ext cx="2213153" cy="318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9800000">
            <a:off x="1910857" y="3144062"/>
            <a:ext cx="4994927" cy="337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433" y="482173"/>
            <a:ext cx="2227722" cy="1567520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 rot="10800000">
            <a:off x="2865565" y="1110836"/>
            <a:ext cx="3719651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4323" y="154250"/>
            <a:ext cx="726859" cy="398376"/>
          </a:xfrm>
          <a:prstGeom prst="rect">
            <a:avLst/>
          </a:prstGeom>
        </p:spPr>
      </p:pic>
      <p:sp>
        <p:nvSpPr>
          <p:cNvPr id="40" name="오른쪽 화살표 39"/>
          <p:cNvSpPr/>
          <p:nvPr/>
        </p:nvSpPr>
        <p:spPr>
          <a:xfrm rot="9000000">
            <a:off x="2110737" y="3409377"/>
            <a:ext cx="4994927" cy="3371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6469011" y="3000588"/>
            <a:ext cx="2213153" cy="318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0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560</Words>
  <Application>Microsoft Office PowerPoint</Application>
  <PresentationFormat>A4 용지(210x297mm)</PresentationFormat>
  <Paragraphs>171</Paragraphs>
  <Slides>6</Slides>
  <Notes>4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현대하모니 M</vt:lpstr>
      <vt:lpstr>Arial</vt:lpstr>
      <vt:lpstr>Cambria Math</vt:lpstr>
      <vt:lpstr>Wingdings</vt:lpstr>
      <vt:lpstr>Office 테마</vt:lpstr>
      <vt:lpstr>Safety System for Pedestrian &amp; Driver(CASS)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김해운</cp:lastModifiedBy>
  <cp:revision>212</cp:revision>
  <cp:lastPrinted>2016-08-18T08:31:27Z</cp:lastPrinted>
  <dcterms:created xsi:type="dcterms:W3CDTF">2012-06-03T16:57:30Z</dcterms:created>
  <dcterms:modified xsi:type="dcterms:W3CDTF">2016-08-23T05:03:25Z</dcterms:modified>
</cp:coreProperties>
</file>