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07" r:id="rId2"/>
    <p:sldId id="309" r:id="rId3"/>
  </p:sldIdLst>
  <p:sldSz cx="9906000" cy="6858000" type="A4"/>
  <p:notesSz cx="6797675" cy="9926638"/>
  <p:defaultTextStyle>
    <a:defPPr>
      <a:defRPr lang="ko-KR"/>
    </a:defPPr>
    <a:lvl1pPr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77838" indent="-57150"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57263" indent="-117475"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435100" indent="-176213"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914525" indent="-234950"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pos="172">
          <p15:clr>
            <a:srgbClr val="A4A3A4"/>
          </p15:clr>
        </p15:guide>
        <p15:guide id="4" pos="5842">
          <p15:clr>
            <a:srgbClr val="A4A3A4"/>
          </p15:clr>
        </p15:guide>
        <p15:guide id="5" pos="3120">
          <p15:clr>
            <a:srgbClr val="A4A3A4"/>
          </p15:clr>
        </p15:guide>
        <p15:guide id="6" pos="6068">
          <p15:clr>
            <a:srgbClr val="A4A3A4"/>
          </p15:clr>
        </p15:guide>
        <p15:guide id="7" pos="3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00"/>
    <a:srgbClr val="FF0000"/>
    <a:srgbClr val="DE0000"/>
    <a:srgbClr val="CC0000"/>
    <a:srgbClr val="003B83"/>
    <a:srgbClr val="F5F5F5"/>
    <a:srgbClr val="DADEDD"/>
    <a:srgbClr val="B3B7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26" autoAdjust="0"/>
    <p:restoredTop sz="86396" autoAdjust="0"/>
  </p:normalViewPr>
  <p:slideViewPr>
    <p:cSldViewPr>
      <p:cViewPr varScale="1">
        <p:scale>
          <a:sx n="65" d="100"/>
          <a:sy n="65" d="100"/>
        </p:scale>
        <p:origin x="1098" y="72"/>
      </p:cViewPr>
      <p:guideLst>
        <p:guide orient="horz" pos="618"/>
        <p:guide orient="horz" pos="3974"/>
        <p:guide pos="172"/>
        <p:guide pos="5842"/>
        <p:guide pos="3120"/>
        <p:guide pos="6068"/>
        <p:guide pos="3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4086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3895A13-F782-424A-A256-3D60B1C501BF}" type="datetimeFigureOut">
              <a:rPr lang="ko-KR" altLang="en-US"/>
              <a:pPr>
                <a:defRPr/>
              </a:pPr>
              <a:t>2016-08-23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BAC240A-23CD-4B6F-9744-ECB32E412BA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614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09"/>
          </a:xfrm>
          <a:prstGeom prst="rect">
            <a:avLst/>
          </a:prstGeom>
        </p:spPr>
        <p:txBody>
          <a:bodyPr vert="horz" lIns="91422" tIns="45712" rIns="91422" bIns="45712" rtlCol="0"/>
          <a:lstStyle>
            <a:lvl1pPr algn="l" defTabSz="95777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09"/>
          </a:xfrm>
          <a:prstGeom prst="rect">
            <a:avLst/>
          </a:prstGeom>
        </p:spPr>
        <p:txBody>
          <a:bodyPr vert="horz" lIns="91422" tIns="45712" rIns="91422" bIns="45712" rtlCol="0"/>
          <a:lstStyle>
            <a:lvl1pPr algn="r" defTabSz="95777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A7E68C2-B2F7-4068-BEF7-1BDDC087CE5D}" type="datetimeFigureOut">
              <a:rPr lang="ko-KR" altLang="en-US"/>
              <a:pPr>
                <a:defRPr/>
              </a:pPr>
              <a:t>2016-08-23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2" rIns="91422" bIns="45712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5710"/>
            <a:ext cx="5438775" cy="4466511"/>
          </a:xfrm>
          <a:prstGeom prst="rect">
            <a:avLst/>
          </a:prstGeom>
        </p:spPr>
        <p:txBody>
          <a:bodyPr vert="horz" lIns="91422" tIns="45712" rIns="91422" bIns="45712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242"/>
            <a:ext cx="2946400" cy="496809"/>
          </a:xfrm>
          <a:prstGeom prst="rect">
            <a:avLst/>
          </a:prstGeom>
        </p:spPr>
        <p:txBody>
          <a:bodyPr vert="horz" lIns="91422" tIns="45712" rIns="91422" bIns="45712" rtlCol="0" anchor="b"/>
          <a:lstStyle>
            <a:lvl1pPr algn="l" defTabSz="95777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</p:spPr>
        <p:txBody>
          <a:bodyPr vert="horz" lIns="91422" tIns="45712" rIns="91422" bIns="45712" rtlCol="0" anchor="b"/>
          <a:lstStyle>
            <a:lvl1pPr algn="r" defTabSz="95777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71ED7D1-C710-4897-8140-1B2E29C95F6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207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19100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38200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58888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77988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99234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19081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38927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58774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 smtClean="0">
                    <a:latin typeface="현대하모니 M"/>
                  </a:rPr>
                  <a:t>사용된 </a:t>
                </a:r>
                <a:r>
                  <a:rPr lang="en-US" altLang="ko-KR" dirty="0" smtClean="0">
                    <a:latin typeface="현대하모니 M"/>
                  </a:rPr>
                  <a:t>H Drive Data</a:t>
                </a:r>
              </a:p>
              <a:p>
                <a:pPr marL="171450" indent="-171450">
                  <a:buFont typeface="Wingdings" panose="05000000000000000000" pitchFamily="2" charset="2"/>
                  <a:buChar char="à"/>
                </a:pPr>
                <a:r>
                  <a:rPr lang="ko-KR" altLang="en-US" dirty="0" err="1" smtClean="0">
                    <a:latin typeface="현대하모니 M"/>
                    <a:sym typeface="Wingdings" panose="05000000000000000000" pitchFamily="2" charset="2"/>
                  </a:rPr>
                  <a:t>그룹키</a:t>
                </a:r>
                <a:r>
                  <a:rPr lang="ko-KR" altLang="en-US" dirty="0" smtClean="0">
                    <a:latin typeface="현대하모니 M"/>
                    <a:sym typeface="Wingdings" panose="05000000000000000000" pitchFamily="2" charset="2"/>
                  </a:rPr>
                  <a:t> 값</a:t>
                </a:r>
                <a:r>
                  <a:rPr lang="en-US" altLang="ko-KR" dirty="0" smtClean="0">
                    <a:latin typeface="현대하모니 M"/>
                    <a:sym typeface="Wingdings" panose="05000000000000000000" pitchFamily="2" charset="2"/>
                  </a:rPr>
                  <a:t>, x</a:t>
                </a:r>
                <a:r>
                  <a:rPr lang="ko-KR" altLang="en-US" dirty="0" smtClean="0">
                    <a:latin typeface="현대하모니 M"/>
                    <a:sym typeface="Wingdings" panose="05000000000000000000" pitchFamily="2" charset="2"/>
                  </a:rPr>
                  <a:t>좌표</a:t>
                </a:r>
                <a:r>
                  <a:rPr lang="en-US" altLang="ko-KR" dirty="0" smtClean="0">
                    <a:latin typeface="현대하모니 M"/>
                    <a:sym typeface="Wingdings" panose="05000000000000000000" pitchFamily="2" charset="2"/>
                  </a:rPr>
                  <a:t>, y</a:t>
                </a:r>
                <a:r>
                  <a:rPr lang="ko-KR" altLang="en-US" dirty="0" smtClean="0">
                    <a:latin typeface="현대하모니 M"/>
                    <a:sym typeface="Wingdings" panose="05000000000000000000" pitchFamily="2" charset="2"/>
                  </a:rPr>
                  <a:t>좌표</a:t>
                </a:r>
                <a:r>
                  <a:rPr lang="en-US" altLang="ko-KR" dirty="0" smtClean="0">
                    <a:latin typeface="현대하모니 M"/>
                    <a:sym typeface="Wingdings" panose="05000000000000000000" pitchFamily="2" charset="2"/>
                  </a:rPr>
                  <a:t>, </a:t>
                </a:r>
                <a:r>
                  <a:rPr lang="ko-KR" altLang="en-US" dirty="0" smtClean="0">
                    <a:latin typeface="현대하모니 M"/>
                    <a:sym typeface="Wingdings" panose="05000000000000000000" pitchFamily="2" charset="2"/>
                  </a:rPr>
                  <a:t>속도</a:t>
                </a:r>
                <a:r>
                  <a:rPr lang="en-US" altLang="ko-KR" dirty="0" smtClean="0">
                    <a:latin typeface="현대하모니 M"/>
                    <a:sym typeface="Wingdings" panose="05000000000000000000" pitchFamily="2" charset="2"/>
                  </a:rPr>
                  <a:t>, </a:t>
                </a:r>
                <a:r>
                  <a:rPr lang="ko-KR" altLang="en-US" dirty="0" smtClean="0">
                    <a:latin typeface="현대하모니 M"/>
                    <a:sym typeface="Wingdings" panose="05000000000000000000" pitchFamily="2" charset="2"/>
                  </a:rPr>
                  <a:t>브레이크 상태</a:t>
                </a:r>
                <a:r>
                  <a:rPr lang="en-US" altLang="ko-KR" dirty="0" smtClean="0">
                    <a:latin typeface="현대하모니 M"/>
                    <a:sym typeface="Wingdings" panose="05000000000000000000" pitchFamily="2" charset="2"/>
                  </a:rPr>
                  <a:t>, </a:t>
                </a:r>
                <a:r>
                  <a:rPr lang="ko-KR" altLang="en-US" dirty="0" smtClean="0">
                    <a:latin typeface="현대하모니 M"/>
                    <a:sym typeface="Wingdings" panose="05000000000000000000" pitchFamily="2" charset="2"/>
                  </a:rPr>
                  <a:t>도로 종류</a:t>
                </a:r>
                <a:r>
                  <a:rPr lang="en-US" altLang="ko-KR" dirty="0" smtClean="0">
                    <a:latin typeface="현대하모니 M"/>
                    <a:sym typeface="Wingdings" panose="05000000000000000000" pitchFamily="2" charset="2"/>
                  </a:rPr>
                  <a:t>, </a:t>
                </a:r>
                <a:r>
                  <a:rPr lang="ko-KR" altLang="en-US" dirty="0" smtClean="0">
                    <a:latin typeface="현대하모니 M"/>
                    <a:sym typeface="Wingdings" panose="05000000000000000000" pitchFamily="2" charset="2"/>
                  </a:rPr>
                  <a:t>도로 경사도</a:t>
                </a:r>
                <a:endParaRPr lang="en-US" altLang="ko-KR" dirty="0" smtClean="0">
                  <a:latin typeface="현대하모니 M"/>
                  <a:sym typeface="Wingdings" panose="05000000000000000000" pitchFamily="2" charset="2"/>
                </a:endParaRPr>
              </a:p>
              <a:p>
                <a:pPr marL="171450" indent="-171450">
                  <a:buFont typeface="Wingdings" panose="05000000000000000000" pitchFamily="2" charset="2"/>
                  <a:buChar char="à"/>
                </a:pPr>
                <a:endParaRPr lang="en-US" altLang="ko-KR" dirty="0" smtClean="0">
                  <a:latin typeface="현대하모니 M"/>
                  <a:sym typeface="Wingdings" panose="05000000000000000000" pitchFamily="2" charset="2"/>
                </a:endParaRPr>
              </a:p>
              <a:p>
                <a:pPr algn="ctr"/>
                <a:r>
                  <a:rPr lang="ko-KR" altLang="en-US" sz="1100" dirty="0" smtClean="0">
                    <a:latin typeface="현대하모니 M"/>
                  </a:rPr>
                  <a:t>보행자에게 차량이 접근 </a:t>
                </a:r>
                <a:r>
                  <a:rPr lang="ko-KR" altLang="en-US" sz="1100" dirty="0">
                    <a:latin typeface="현대하모니 M"/>
                  </a:rPr>
                  <a:t>중인지 </a:t>
                </a:r>
                <a:r>
                  <a:rPr lang="ko-KR" altLang="en-US" sz="1100" dirty="0" smtClean="0">
                    <a:latin typeface="현대하모니 M"/>
                  </a:rPr>
                  <a:t>판단을 위한 알고리즘</a:t>
                </a:r>
                <a:endParaRPr lang="en-US" altLang="ko-KR" sz="1100" dirty="0">
                  <a:latin typeface="현대하모니 M"/>
                </a:endParaRPr>
              </a:p>
              <a:p>
                <a:r>
                  <a:rPr lang="en-US" altLang="ko-KR" sz="1100" dirty="0">
                    <a:latin typeface="현대하모니 M"/>
                  </a:rPr>
                  <a:t>1. </a:t>
                </a:r>
                <a:r>
                  <a:rPr lang="en-US" altLang="ko-KR" sz="1100" i="0">
                    <a:latin typeface="Cambria Math" panose="02040503050406030204" pitchFamily="18" charset="0"/>
                  </a:rPr>
                  <a:t>0&lt;1/3 ∑_(𝑛=1)^3▒〖𝑉𝑛&lt;60〗</a:t>
                </a:r>
                <a:r>
                  <a:rPr lang="en-US" altLang="ko-KR" sz="1100" dirty="0">
                    <a:latin typeface="현대하모니 M"/>
                  </a:rPr>
                  <a:t> (n=1, latest)</a:t>
                </a:r>
              </a:p>
              <a:p>
                <a:r>
                  <a:rPr lang="en-US" altLang="ko-KR" sz="1100" dirty="0">
                    <a:latin typeface="현대하모니 M"/>
                  </a:rPr>
                  <a:t>2. </a:t>
                </a:r>
                <a:r>
                  <a:rPr lang="en-US" altLang="ko-KR" sz="1100" i="0">
                    <a:latin typeface="Cambria Math" panose="02040503050406030204" pitchFamily="18" charset="0"/>
                  </a:rPr>
                  <a:t>cos^(−1)⁡((𝑥_1 𝑥_2+𝑦_1 𝑦_2)/(√(𝑥_1^2 〖+𝑦〗_1^2 ) √(𝑥_2^2+𝑦_2^2 )))  360/2</a:t>
                </a:r>
                <a:r>
                  <a:rPr lang="ko-KR" altLang="en-US" sz="1100" i="0">
                    <a:latin typeface="Cambria Math" panose="02040503050406030204" pitchFamily="18" charset="0"/>
                  </a:rPr>
                  <a:t>𝜋</a:t>
                </a:r>
                <a:r>
                  <a:rPr lang="en-US" altLang="ko-KR" sz="1100" i="0">
                    <a:latin typeface="Cambria Math" panose="02040503050406030204" pitchFamily="18" charset="0"/>
                  </a:rPr>
                  <a:t>&lt;30</a:t>
                </a:r>
                <a:r>
                  <a:rPr lang="en-US" altLang="ko-KR" sz="1100" i="0">
                    <a:latin typeface="Cambria Math" panose="02040503050406030204" pitchFamily="18" charset="0"/>
                    <a:ea typeface="Cambria Math"/>
                  </a:rPr>
                  <a:t>°</a:t>
                </a:r>
                <a:endParaRPr lang="en-US" altLang="ko-KR" sz="1100" dirty="0">
                  <a:latin typeface="현대하모니 M"/>
                </a:endParaRPr>
              </a:p>
              <a:p>
                <a:r>
                  <a:rPr lang="en-US" altLang="ko-KR" sz="1100" dirty="0">
                    <a:latin typeface="현대하모니 M"/>
                  </a:rPr>
                  <a:t>3. </a:t>
                </a:r>
                <a:r>
                  <a:rPr lang="en-US" altLang="ko-KR" sz="1100" i="0">
                    <a:latin typeface="Cambria Math" panose="02040503050406030204" pitchFamily="18" charset="0"/>
                  </a:rPr>
                  <a:t>𝐴_(𝑟−𝑇𝑦𝑝𝑒)=𝑢𝑟𝑏𝑎𝑛</a:t>
                </a:r>
                <a:r>
                  <a:rPr lang="en-US" altLang="ko-KR" sz="1100" dirty="0">
                    <a:latin typeface="현대하모니 M"/>
                  </a:rPr>
                  <a:t> </a:t>
                </a:r>
              </a:p>
              <a:p>
                <a:pPr algn="ctr"/>
                <a:r>
                  <a:rPr lang="ko-KR" altLang="en-US" sz="1100" dirty="0">
                    <a:latin typeface="현대하모니 M"/>
                  </a:rPr>
                  <a:t>급정거 판단 방법 </a:t>
                </a:r>
                <a:endParaRPr lang="en-US" altLang="ko-KR" sz="1100" dirty="0">
                  <a:latin typeface="현대하모니 M"/>
                </a:endParaRPr>
              </a:p>
              <a:p>
                <a:r>
                  <a:rPr lang="en-US" altLang="ko-KR" sz="1100" dirty="0">
                    <a:latin typeface="현대하모니 M"/>
                  </a:rPr>
                  <a:t>1. </a:t>
                </a:r>
                <a:r>
                  <a:rPr lang="ko-KR" altLang="en-US" sz="1100" i="0">
                    <a:latin typeface="Cambria Math" panose="02040503050406030204" pitchFamily="18" charset="0"/>
                  </a:rPr>
                  <a:t>(</a:t>
                </a:r>
                <a:r>
                  <a:rPr lang="en-US" altLang="ko-KR" sz="1100" i="0">
                    <a:latin typeface="Cambria Math" panose="02040503050406030204" pitchFamily="18" charset="0"/>
                  </a:rPr>
                  <a:t>𝑉_𝑝𝑟𝑒 </a:t>
                </a:r>
                <a:r>
                  <a:rPr lang="ko-KR" altLang="en-US" sz="1100" i="0">
                    <a:latin typeface="Cambria Math" panose="02040503050406030204" pitchFamily="18" charset="0"/>
                  </a:rPr>
                  <a:t>) ̅</a:t>
                </a:r>
                <a:r>
                  <a:rPr lang="en-US" altLang="ko-KR" sz="1100" i="0">
                    <a:latin typeface="Cambria Math" panose="02040503050406030204" pitchFamily="18" charset="0"/>
                  </a:rPr>
                  <a:t>&gt;𝑉_𝑚𝑖𝑛&amp;&amp;</a:t>
                </a:r>
                <a:r>
                  <a:rPr lang="ko-KR" altLang="en-US" sz="1100" i="0">
                    <a:latin typeface="Cambria Math" panose="02040503050406030204" pitchFamily="18" charset="0"/>
                  </a:rPr>
                  <a:t>∆</a:t>
                </a:r>
                <a:r>
                  <a:rPr lang="en-US" altLang="ko-KR" sz="1100" i="0">
                    <a:latin typeface="Cambria Math" panose="02040503050406030204" pitchFamily="18" charset="0"/>
                  </a:rPr>
                  <a:t>𝑉_𝑛𝑜𝑤&gt;𝐴_𝑡ℎ&amp;&amp; ∆𝑉_𝑛𝑜𝑤&gt;𝐴_𝑟𝑎𝑡𝑒</a:t>
                </a:r>
                <a:r>
                  <a:rPr lang="en-US" altLang="ko-KR" sz="11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×</a:t>
                </a:r>
                <a:r>
                  <a:rPr lang="en-US" altLang="ko-KR" sz="1100" i="0">
                    <a:latin typeface="Cambria Math" panose="02040503050406030204" pitchFamily="18" charset="0"/>
                  </a:rPr>
                  <a:t>(∆𝑉_𝑝𝑟𝑒 ) ̅+𝐴_𝑚𝑖𝑛</a:t>
                </a:r>
                <a:endParaRPr lang="en-US" altLang="ko-KR" sz="1100" dirty="0">
                  <a:latin typeface="현대하모니 M"/>
                </a:endParaRPr>
              </a:p>
              <a:p>
                <a:r>
                  <a:rPr lang="en-US" altLang="ko-KR" sz="1100" dirty="0">
                    <a:latin typeface="현대하모니 M"/>
                  </a:rPr>
                  <a:t>2. </a:t>
                </a:r>
                <a:r>
                  <a:rPr lang="en-US" altLang="ko-KR" sz="1100" i="0">
                    <a:latin typeface="Cambria Math" panose="02040503050406030204" pitchFamily="18" charset="0"/>
                  </a:rPr>
                  <a:t>𝐴_𝑡ℎ=𝐴_(𝑟−𝑇𝑦𝑝𝑒)</a:t>
                </a:r>
                <a:r>
                  <a:rPr lang="en-US" altLang="ko-KR" sz="11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×𝐴_(𝑟−𝐷𝑒𝑔𝑟𝑒𝑒)</a:t>
                </a:r>
                <a:endParaRPr lang="en-US" altLang="ko-KR" sz="1100" dirty="0">
                  <a:latin typeface="현대하모니 M"/>
                </a:endParaRPr>
              </a:p>
              <a:p>
                <a:pPr marL="171450" indent="-171450">
                  <a:buFont typeface="Wingdings" panose="05000000000000000000" pitchFamily="2" charset="2"/>
                  <a:buChar char="à"/>
                </a:pPr>
                <a:endParaRPr lang="en-US" altLang="ko-KR" dirty="0" smtClean="0">
                  <a:latin typeface="현대하모니 M"/>
                </a:endParaRPr>
              </a:p>
              <a:p>
                <a:pPr algn="ctr"/>
                <a:r>
                  <a:rPr lang="ko-KR" altLang="en-US" sz="1100" dirty="0" smtClean="0">
                    <a:latin typeface="현대하모니 M"/>
                  </a:rPr>
                  <a:t>사고</a:t>
                </a:r>
                <a:r>
                  <a:rPr lang="en-US" altLang="ko-KR" sz="1100" dirty="0" smtClean="0">
                    <a:latin typeface="현대하모니 M"/>
                  </a:rPr>
                  <a:t> </a:t>
                </a:r>
                <a:r>
                  <a:rPr lang="ko-KR" altLang="en-US" sz="1100" dirty="0" smtClean="0">
                    <a:latin typeface="현대하모니 M"/>
                  </a:rPr>
                  <a:t>판단 방법</a:t>
                </a:r>
                <a:endParaRPr lang="en-US" altLang="ko-KR" sz="1100" dirty="0" smtClean="0">
                  <a:latin typeface="현대하모니 M"/>
                </a:endParaRPr>
              </a:p>
              <a:p>
                <a:r>
                  <a:rPr lang="en-US" altLang="ko-KR" sz="1100" dirty="0" smtClean="0">
                    <a:latin typeface="현대하모니 M"/>
                  </a:rPr>
                  <a:t>1. Break=false</a:t>
                </a:r>
                <a:r>
                  <a:rPr lang="ko-KR" altLang="en-US" sz="1100" dirty="0" smtClean="0">
                    <a:latin typeface="현대하모니 M"/>
                  </a:rPr>
                  <a:t> </a:t>
                </a:r>
                <a:r>
                  <a:rPr lang="en-US" altLang="ko-KR" sz="1100" dirty="0" smtClean="0">
                    <a:latin typeface="현대하모니 M"/>
                  </a:rPr>
                  <a:t>&amp; Sudden Stop</a:t>
                </a:r>
              </a:p>
              <a:p>
                <a:r>
                  <a:rPr lang="en-US" altLang="ko-KR" sz="1100" dirty="0" smtClean="0">
                    <a:latin typeface="현대하모니 M"/>
                  </a:rPr>
                  <a:t>2. Heartrate &lt; 30 or Heartrate &gt; 180</a:t>
                </a:r>
              </a:p>
              <a:p>
                <a:endParaRPr lang="en-US" altLang="ko-KR" sz="800" dirty="0" smtClean="0">
                  <a:latin typeface="현대하모니 M"/>
                </a:endParaRPr>
              </a:p>
              <a:p>
                <a:pPr algn="ctr"/>
                <a:r>
                  <a:rPr lang="ko-KR" altLang="en-US" sz="1100" dirty="0" smtClean="0">
                    <a:latin typeface="현대하모니 M"/>
                  </a:rPr>
                  <a:t>사람이 인지하는 차량의 접근 방향 판단</a:t>
                </a:r>
                <a:r>
                  <a:rPr lang="en-US" altLang="ko-KR" sz="1100" dirty="0" smtClean="0">
                    <a:latin typeface="현대하모니 M"/>
                  </a:rPr>
                  <a:t>(UI)</a:t>
                </a:r>
              </a:p>
              <a:p>
                <a:r>
                  <a:rPr lang="en-US" altLang="ko-KR" sz="1100" dirty="0" smtClean="0">
                    <a:latin typeface="현대하모니 M"/>
                  </a:rPr>
                  <a:t>(</a:t>
                </a:r>
                <a:r>
                  <a:rPr lang="en-US" altLang="ko-KR" sz="1100" dirty="0" err="1" smtClean="0">
                    <a:latin typeface="현대하모니 M"/>
                  </a:rPr>
                  <a:t>Car_Direction</a:t>
                </a:r>
                <a:r>
                  <a:rPr lang="en-US" altLang="ko-KR" sz="1100" dirty="0" smtClean="0">
                    <a:latin typeface="현대하모니 M"/>
                  </a:rPr>
                  <a:t> – </a:t>
                </a:r>
                <a:r>
                  <a:rPr lang="en-US" altLang="ko-KR" sz="1100" dirty="0" err="1" smtClean="0">
                    <a:latin typeface="현대하모니 M"/>
                  </a:rPr>
                  <a:t>Smartphone_Azimuth</a:t>
                </a:r>
                <a:r>
                  <a:rPr lang="ko-KR" altLang="en-US" sz="1100" dirty="0" smtClean="0">
                    <a:latin typeface="현대하모니 M"/>
                  </a:rPr>
                  <a:t> </a:t>
                </a:r>
                <a:r>
                  <a:rPr lang="en-US" altLang="ko-KR" sz="1100" dirty="0" smtClean="0">
                    <a:latin typeface="현대하모니 M"/>
                  </a:rPr>
                  <a:t>+ 360) % 360</a:t>
                </a:r>
                <a:endParaRPr lang="ko-KR" altLang="en-US" sz="1100" smtClean="0">
                  <a:latin typeface="현대하모니 M"/>
                </a:endParaRPr>
              </a:p>
              <a:p>
                <a:pPr marL="171450" indent="-171450">
                  <a:buFont typeface="Wingdings" panose="05000000000000000000" pitchFamily="2" charset="2"/>
                  <a:buChar char="à"/>
                </a:pPr>
                <a:endParaRPr lang="en-US" altLang="ko-KR" smtClean="0">
                  <a:latin typeface="현대하모니 M"/>
                </a:endParaRPr>
              </a:p>
              <a:p>
                <a:pPr marL="171450" indent="-171450">
                  <a:buFont typeface="Wingdings" panose="05000000000000000000" pitchFamily="2" charset="2"/>
                  <a:buChar char="à"/>
                </a:pPr>
                <a:endParaRPr lang="ko-KR" altLang="en-US" dirty="0" smtClean="0">
                  <a:latin typeface="현대하모니 M"/>
                </a:endParaRPr>
              </a:p>
              <a:p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1ED7D1-C710-4897-8140-1B2E29C95F61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766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 userDrawn="1"/>
        </p:nvGrpSpPr>
        <p:grpSpPr bwMode="auto">
          <a:xfrm>
            <a:off x="269875" y="2689225"/>
            <a:ext cx="9363075" cy="230188"/>
            <a:chOff x="329" y="1821"/>
            <a:chExt cx="6071" cy="0"/>
          </a:xfrm>
        </p:grpSpPr>
        <p:sp>
          <p:nvSpPr>
            <p:cNvPr id="3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5" name="Picture 46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113" y="5899150"/>
            <a:ext cx="1366837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17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 userDrawn="1"/>
        </p:nvGrpSpPr>
        <p:grpSpPr bwMode="auto">
          <a:xfrm>
            <a:off x="273050" y="703263"/>
            <a:ext cx="9359900" cy="277812"/>
            <a:chOff x="329" y="1821"/>
            <a:chExt cx="6071" cy="0"/>
          </a:xfrm>
        </p:grpSpPr>
        <p:sp>
          <p:nvSpPr>
            <p:cNvPr id="5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7" name="Picture 14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25" y="6559550"/>
            <a:ext cx="809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6730330" cy="506486"/>
          </a:xfrm>
        </p:spPr>
        <p:txBody>
          <a:bodyPr/>
          <a:lstStyle>
            <a:lvl1pPr algn="l">
              <a:defRPr sz="26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90550" y="980728"/>
            <a:ext cx="3146274" cy="36004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7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129713" y="328613"/>
            <a:ext cx="495300" cy="363537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AFAE8344-62E5-4F10-A229-68E7FA915FA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125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4C80-1088-476C-8259-6C5CE8609E55}" type="datetimeFigureOut">
              <a:rPr lang="ko-KR" altLang="en-US" smtClean="0"/>
              <a:t>2016-08-23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2BBC-D2AF-4D09-8E84-A8193B8FCC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81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l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6A7E843-567E-4F0E-8A38-B96FAA155F26}" type="datetime1">
              <a:rPr lang="ko-KR" altLang="en-US"/>
              <a:pPr>
                <a:defRPr/>
              </a:pPr>
              <a:t>2016-08-23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>
            <a:lvl1pPr algn="ctr">
              <a:defRPr kumimoji="0" sz="13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r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4115ABD-A6DD-4060-B873-8863DBCF92D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57263" rtl="0" eaLnBrk="0" fontAlgn="base" latinLnBrk="1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19847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839694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259540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679387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57188" indent="-357188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6288" indent="-298450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5388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4813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238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05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7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94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813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19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38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5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7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96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515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434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353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hyperlink" Target="http://www.google.co.kr/url?sa=i&amp;rct=j&amp;q=&amp;esrc=s&amp;source=images&amp;cd=&amp;cad=rja&amp;uact=8&amp;ved=0ahUKEwilqYylwtbOAhXBFJQKHRj_AJ4QjRwIBw&amp;url=http://www.yonhapnews.co.kr/bulletin/2016/06/13/0200000000AKR20160613117800797.HTML&amp;bvm=bv.129759880,d.dGo&amp;psig=AFQjCNGMtCpaqlFCm6NLSD_oTkeodB4pMA&amp;ust=1472006542052117" TargetMode="Externa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31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</a:pPr>
            <a:fld id="{73421BCB-16E2-420A-B627-7CFE8F43FC8E}" type="slidenum">
              <a:rPr lang="ko-KR" altLang="en-US" smtClean="0">
                <a:solidFill>
                  <a:srgbClr val="000000"/>
                </a:solidFill>
              </a:rPr>
              <a:pPr defTabSz="957263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9219" name="제목 1"/>
          <p:cNvSpPr>
            <a:spLocks noGrp="1"/>
          </p:cNvSpPr>
          <p:nvPr>
            <p:ph type="ctrTitle"/>
          </p:nvPr>
        </p:nvSpPr>
        <p:spPr>
          <a:xfrm>
            <a:off x="200472" y="184696"/>
            <a:ext cx="7593732" cy="508000"/>
          </a:xfrm>
        </p:spPr>
        <p:txBody>
          <a:bodyPr/>
          <a:lstStyle/>
          <a:p>
            <a:r>
              <a:rPr lang="en-US" altLang="ko-KR" dirty="0" smtClean="0"/>
              <a:t>Safety System for Pedestrian &amp; Driver(CASS)</a:t>
            </a:r>
            <a:endParaRPr lang="ko-KR" altLang="en-US" dirty="0" smtClean="0"/>
          </a:p>
        </p:txBody>
      </p:sp>
      <p:sp>
        <p:nvSpPr>
          <p:cNvPr id="7" name="모서리가 둥근 직사각형 63"/>
          <p:cNvSpPr/>
          <p:nvPr/>
        </p:nvSpPr>
        <p:spPr bwMode="auto">
          <a:xfrm>
            <a:off x="3556000" y="908051"/>
            <a:ext cx="2966740" cy="915287"/>
          </a:xfrm>
          <a:prstGeom prst="roundRect">
            <a:avLst>
              <a:gd name="adj" fmla="val 5428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56000" y="981075"/>
            <a:ext cx="14690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CASS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27276" y="1365694"/>
            <a:ext cx="29954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(/</a:t>
            </a: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HackathonHD-CASS/CASS)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모서리가 둥근 직사각형 63"/>
          <p:cNvSpPr/>
          <p:nvPr/>
        </p:nvSpPr>
        <p:spPr bwMode="auto">
          <a:xfrm>
            <a:off x="6796088" y="908051"/>
            <a:ext cx="2808287" cy="915287"/>
          </a:xfrm>
          <a:prstGeom prst="roundRect">
            <a:avLst>
              <a:gd name="adj" fmla="val 5428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40550" y="981075"/>
            <a:ext cx="25915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People 	– Android</a:t>
            </a:r>
            <a:br>
              <a:rPr lang="en-US" altLang="ko-KR" sz="16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lang="en-US" altLang="ko-KR" sz="16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Car 	- Python</a:t>
            </a:r>
            <a:br>
              <a:rPr lang="en-US" altLang="ko-KR" sz="16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lang="en-US" altLang="ko-KR" sz="16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Server 	- Python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모서리가 둥근 직사각형 63"/>
          <p:cNvSpPr/>
          <p:nvPr/>
        </p:nvSpPr>
        <p:spPr bwMode="auto">
          <a:xfrm>
            <a:off x="344488" y="908051"/>
            <a:ext cx="2808287" cy="915287"/>
          </a:xfrm>
          <a:prstGeom prst="roundRect">
            <a:avLst>
              <a:gd name="adj" fmla="val 5428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4487" y="981075"/>
            <a:ext cx="27885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0" dirty="0" smtClean="0">
                <a:solidFill>
                  <a:schemeClr val="bg1">
                    <a:lumMod val="50000"/>
                  </a:schemeClr>
                </a:solidFill>
                <a:ea typeface="현대하모니 M" panose="02020603020101020101" pitchFamily="18" charset="-127"/>
              </a:rPr>
              <a:t>보행자와 차량 운전자 모두의</a:t>
            </a:r>
            <a:r>
              <a:rPr lang="en-US" altLang="ko-KR" sz="1600" b="0" dirty="0" smtClean="0">
                <a:solidFill>
                  <a:schemeClr val="bg1">
                    <a:lumMod val="50000"/>
                  </a:schemeClr>
                </a:solidFill>
                <a:ea typeface="현대하모니 M" panose="02020603020101020101" pitchFamily="18" charset="-127"/>
              </a:rPr>
              <a:t> </a:t>
            </a:r>
            <a:r>
              <a:rPr lang="ko-KR" altLang="en-US" sz="1600" b="0" dirty="0" smtClean="0">
                <a:solidFill>
                  <a:schemeClr val="bg1">
                    <a:lumMod val="50000"/>
                  </a:schemeClr>
                </a:solidFill>
                <a:ea typeface="현대하모니 M" panose="02020603020101020101" pitchFamily="18" charset="-127"/>
              </a:rPr>
              <a:t>안전을 위한 </a:t>
            </a:r>
            <a:r>
              <a:rPr lang="ko-KR" altLang="en-US" sz="1600" b="0" dirty="0" err="1" smtClean="0">
                <a:solidFill>
                  <a:schemeClr val="bg1">
                    <a:lumMod val="50000"/>
                  </a:schemeClr>
                </a:solidFill>
                <a:ea typeface="현대하모니 M" panose="02020603020101020101" pitchFamily="18" charset="-127"/>
              </a:rPr>
              <a:t>커넥티드</a:t>
            </a:r>
            <a:r>
              <a:rPr lang="ko-KR" altLang="en-US" sz="1600" b="0" dirty="0" smtClean="0">
                <a:solidFill>
                  <a:schemeClr val="bg1">
                    <a:lumMod val="50000"/>
                  </a:schemeClr>
                </a:solidFill>
                <a:ea typeface="현대하모니 M" panose="02020603020101020101" pitchFamily="18" charset="-127"/>
              </a:rPr>
              <a:t> 카 시스템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모서리가 둥근 직사각형 63"/>
          <p:cNvSpPr/>
          <p:nvPr/>
        </p:nvSpPr>
        <p:spPr bwMode="auto">
          <a:xfrm>
            <a:off x="344488" y="1988840"/>
            <a:ext cx="9259887" cy="648072"/>
          </a:xfrm>
          <a:prstGeom prst="roundRect">
            <a:avLst>
              <a:gd name="adj" fmla="val 5428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4013" y="2012028"/>
            <a:ext cx="91195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6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보행자와 차량간의 통신을 통한 시각</a:t>
            </a:r>
            <a:r>
              <a:rPr lang="en-US" altLang="ko-KR" sz="16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lang="ko-KR" altLang="en-US" sz="16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청각적 안전경고를 보행자에게 제공</a:t>
            </a:r>
            <a:endParaRPr lang="en-US" altLang="ko-KR" sz="1600" b="0" dirty="0" smtClean="0">
              <a:solidFill>
                <a:schemeClr val="bg1">
                  <a:lumMod val="50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6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비상상황 발생시 운전자 및 보행자의 건강상태 체크 및 구조신고</a:t>
            </a:r>
            <a:endParaRPr lang="en-US" altLang="ko-KR" sz="1600" b="0" dirty="0" smtClean="0">
              <a:solidFill>
                <a:schemeClr val="bg1">
                  <a:lumMod val="50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88144" y="2684165"/>
            <a:ext cx="9144000" cy="3880019"/>
            <a:chOff x="1" y="1556792"/>
            <a:chExt cx="9144000" cy="4286643"/>
          </a:xfrm>
        </p:grpSpPr>
        <p:grpSp>
          <p:nvGrpSpPr>
            <p:cNvPr id="26" name="그룹 25"/>
            <p:cNvGrpSpPr/>
            <p:nvPr/>
          </p:nvGrpSpPr>
          <p:grpSpPr>
            <a:xfrm>
              <a:off x="1" y="1556792"/>
              <a:ext cx="9144000" cy="4251475"/>
              <a:chOff x="755576" y="1700808"/>
              <a:chExt cx="8388424" cy="5241871"/>
            </a:xfrm>
          </p:grpSpPr>
          <p:pic>
            <p:nvPicPr>
              <p:cNvPr id="29" name="Picture 2" descr="http://img.yonhapnews.co.kr/etc/inner/KR/2016/06/13/AKR20160613117800797_09_i.jpg">
                <a:hlinkClick r:id="rId2"/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15118" y="3048250"/>
                <a:ext cx="3828882" cy="38944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https://encrypted-tbn3.gstatic.com/images?q=tbn:ANd9GcRsqhpUZhGOYGZDtWaQdw0HK4iO8zUXi0DPQUWFr-QpnEygFK6xaA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15118" y="1700808"/>
                <a:ext cx="3828881" cy="13750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576" y="1700808"/>
                <a:ext cx="4559542" cy="2987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2" name="Picture 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577" y="4686331"/>
                <a:ext cx="4559542" cy="2141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7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6033" y="3973227"/>
              <a:ext cx="3073759" cy="1870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3991472"/>
              <a:ext cx="1896032" cy="1816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6" name="그림 10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8589" y="2692675"/>
            <a:ext cx="8849202" cy="4032448"/>
          </a:xfrm>
          <a:prstGeom prst="rect">
            <a:avLst/>
          </a:prstGeom>
        </p:spPr>
      </p:pic>
      <p:grpSp>
        <p:nvGrpSpPr>
          <p:cNvPr id="107" name="그룹 106"/>
          <p:cNvGrpSpPr/>
          <p:nvPr/>
        </p:nvGrpSpPr>
        <p:grpSpPr>
          <a:xfrm>
            <a:off x="-847714" y="3196731"/>
            <a:ext cx="4192709" cy="4192709"/>
            <a:chOff x="-1276893" y="3012806"/>
            <a:chExt cx="4192709" cy="4192709"/>
          </a:xfrm>
        </p:grpSpPr>
        <p:sp>
          <p:nvSpPr>
            <p:cNvPr id="108" name="타원 107"/>
            <p:cNvSpPr/>
            <p:nvPr/>
          </p:nvSpPr>
          <p:spPr>
            <a:xfrm>
              <a:off x="-1276893" y="3012806"/>
              <a:ext cx="4192709" cy="4192709"/>
            </a:xfrm>
            <a:prstGeom prst="ellipse">
              <a:avLst/>
            </a:prstGeom>
            <a:solidFill>
              <a:schemeClr val="tx2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9" name="그림 108"/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0766" y="4665737"/>
              <a:ext cx="1232445" cy="792088"/>
            </a:xfrm>
            <a:prstGeom prst="rect">
              <a:avLst/>
            </a:prstGeom>
          </p:spPr>
        </p:pic>
      </p:grpSp>
      <p:grpSp>
        <p:nvGrpSpPr>
          <p:cNvPr id="110" name="그룹 109"/>
          <p:cNvGrpSpPr/>
          <p:nvPr/>
        </p:nvGrpSpPr>
        <p:grpSpPr>
          <a:xfrm>
            <a:off x="1441755" y="5486904"/>
            <a:ext cx="1935228" cy="896233"/>
            <a:chOff x="1600558" y="5527940"/>
            <a:chExt cx="1935228" cy="896233"/>
          </a:xfrm>
        </p:grpSpPr>
        <p:cxnSp>
          <p:nvCxnSpPr>
            <p:cNvPr id="111" name="직선 연결선 110"/>
            <p:cNvCxnSpPr>
              <a:endCxn id="119" idx="2"/>
            </p:cNvCxnSpPr>
            <p:nvPr/>
          </p:nvCxnSpPr>
          <p:spPr>
            <a:xfrm>
              <a:off x="1600558" y="5527940"/>
              <a:ext cx="1935228" cy="8962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1778643" y="5848246"/>
              <a:ext cx="787533" cy="377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20m</a:t>
              </a:r>
              <a:endParaRPr lang="ko-KR" altLang="en-US" b="1" dirty="0"/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1890867" y="5345270"/>
            <a:ext cx="1615445" cy="822442"/>
            <a:chOff x="1512060" y="5022827"/>
            <a:chExt cx="1615445" cy="822442"/>
          </a:xfrm>
        </p:grpSpPr>
        <p:cxnSp>
          <p:nvCxnSpPr>
            <p:cNvPr id="114" name="직선 연결선 113"/>
            <p:cNvCxnSpPr/>
            <p:nvPr/>
          </p:nvCxnSpPr>
          <p:spPr>
            <a:xfrm>
              <a:off x="1512060" y="5022827"/>
              <a:ext cx="1615445" cy="8224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1918289" y="5467247"/>
              <a:ext cx="952829" cy="372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15m</a:t>
              </a:r>
              <a:endParaRPr lang="ko-KR" altLang="en-US" b="1" dirty="0"/>
            </a:p>
          </p:txBody>
        </p:sp>
      </p:grpSp>
      <p:cxnSp>
        <p:nvCxnSpPr>
          <p:cNvPr id="116" name="직선 연결선 115"/>
          <p:cNvCxnSpPr/>
          <p:nvPr/>
        </p:nvCxnSpPr>
        <p:spPr>
          <a:xfrm>
            <a:off x="2248453" y="5228221"/>
            <a:ext cx="1220571" cy="6274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248453" y="5444740"/>
            <a:ext cx="952829" cy="37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10m</a:t>
            </a:r>
            <a:endParaRPr lang="ko-KR" altLang="en-US" b="1" dirty="0"/>
          </a:p>
        </p:txBody>
      </p:sp>
      <p:grpSp>
        <p:nvGrpSpPr>
          <p:cNvPr id="118" name="그룹 117"/>
          <p:cNvGrpSpPr/>
          <p:nvPr/>
        </p:nvGrpSpPr>
        <p:grpSpPr>
          <a:xfrm>
            <a:off x="3400758" y="5861027"/>
            <a:ext cx="793339" cy="757271"/>
            <a:chOff x="2615656" y="4687953"/>
            <a:chExt cx="793339" cy="757271"/>
          </a:xfrm>
        </p:grpSpPr>
        <p:pic>
          <p:nvPicPr>
            <p:cNvPr id="119" name="그림 118"/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15656" y="4872463"/>
              <a:ext cx="270056" cy="378636"/>
            </a:xfrm>
            <a:prstGeom prst="rect">
              <a:avLst/>
            </a:prstGeom>
          </p:spPr>
        </p:pic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2885712" y="4687953"/>
              <a:ext cx="523283" cy="757271"/>
            </a:xfrm>
            <a:prstGeom prst="rect">
              <a:avLst/>
            </a:prstGeom>
          </p:spPr>
        </p:pic>
      </p:grpSp>
      <p:pic>
        <p:nvPicPr>
          <p:cNvPr id="121" name="그림 120"/>
          <p:cNvPicPr>
            <a:picLocks noChangeAspect="1"/>
          </p:cNvPicPr>
          <p:nvPr/>
        </p:nvPicPr>
        <p:blipFill>
          <a:blip r:embed="rId1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572" y="4882400"/>
            <a:ext cx="474662" cy="322705"/>
          </a:xfrm>
          <a:prstGeom prst="rect">
            <a:avLst/>
          </a:prstGeom>
        </p:spPr>
      </p:pic>
      <p:pic>
        <p:nvPicPr>
          <p:cNvPr id="122" name="그림 121"/>
          <p:cNvPicPr>
            <a:picLocks noChangeAspect="1"/>
          </p:cNvPicPr>
          <p:nvPr/>
        </p:nvPicPr>
        <p:blipFill>
          <a:blip r:embed="rId1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203" y="4986235"/>
            <a:ext cx="474662" cy="322705"/>
          </a:xfrm>
          <a:prstGeom prst="rect">
            <a:avLst/>
          </a:prstGeom>
        </p:spPr>
      </p:pic>
      <p:cxnSp>
        <p:nvCxnSpPr>
          <p:cNvPr id="123" name="직선 연결선 122"/>
          <p:cNvCxnSpPr/>
          <p:nvPr/>
        </p:nvCxnSpPr>
        <p:spPr>
          <a:xfrm>
            <a:off x="2996874" y="4986235"/>
            <a:ext cx="490794" cy="865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991456" y="535990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θ</a:t>
            </a:r>
            <a:endParaRPr lang="ko-KR" altLang="en-US" dirty="0"/>
          </a:p>
        </p:txBody>
      </p:sp>
      <p:pic>
        <p:nvPicPr>
          <p:cNvPr id="125" name="그림 124"/>
          <p:cNvPicPr>
            <a:picLocks noChangeAspect="1"/>
          </p:cNvPicPr>
          <p:nvPr/>
        </p:nvPicPr>
        <p:blipFill>
          <a:blip r:embed="rId1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67" y="5125393"/>
            <a:ext cx="474662" cy="322705"/>
          </a:xfrm>
          <a:prstGeom prst="rect">
            <a:avLst/>
          </a:prstGeom>
        </p:spPr>
      </p:pic>
      <p:grpSp>
        <p:nvGrpSpPr>
          <p:cNvPr id="126" name="그룹 125"/>
          <p:cNvGrpSpPr/>
          <p:nvPr/>
        </p:nvGrpSpPr>
        <p:grpSpPr>
          <a:xfrm>
            <a:off x="5849030" y="4798850"/>
            <a:ext cx="3491880" cy="1964183"/>
            <a:chOff x="5436096" y="4748417"/>
            <a:chExt cx="3491880" cy="1964183"/>
          </a:xfrm>
        </p:grpSpPr>
        <p:pic>
          <p:nvPicPr>
            <p:cNvPr id="127" name="그림 12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096" y="4748417"/>
              <a:ext cx="3491880" cy="1964183"/>
            </a:xfrm>
            <a:prstGeom prst="rect">
              <a:avLst/>
            </a:prstGeom>
          </p:spPr>
        </p:pic>
        <p:sp>
          <p:nvSpPr>
            <p:cNvPr id="128" name="모서리가 둥근 직사각형 127"/>
            <p:cNvSpPr/>
            <p:nvPr/>
          </p:nvSpPr>
          <p:spPr>
            <a:xfrm>
              <a:off x="5436096" y="5845758"/>
              <a:ext cx="3491880" cy="866842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560125" y="5109161"/>
              <a:ext cx="32373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rgbClr val="FFC000"/>
                  </a:solidFill>
                </a:rPr>
                <a:t>사용자 화면에 경고 및</a:t>
              </a:r>
              <a:endParaRPr lang="en-US" altLang="ko-KR" b="1" dirty="0" smtClean="0">
                <a:solidFill>
                  <a:srgbClr val="FFC000"/>
                </a:solidFill>
              </a:endParaRPr>
            </a:p>
            <a:p>
              <a:pPr algn="ctr"/>
              <a:r>
                <a:rPr lang="ko-KR" altLang="en-US" b="1" dirty="0" smtClean="0">
                  <a:solidFill>
                    <a:srgbClr val="FFC000"/>
                  </a:solidFill>
                </a:rPr>
                <a:t>사운드 재생</a:t>
              </a:r>
              <a:endParaRPr lang="ko-KR" altLang="en-US" b="1" dirty="0">
                <a:solidFill>
                  <a:srgbClr val="FFC000"/>
                </a:solidFill>
              </a:endParaRPr>
            </a:p>
          </p:txBody>
        </p:sp>
      </p:grpSp>
      <p:cxnSp>
        <p:nvCxnSpPr>
          <p:cNvPr id="130" name="직선 연결선 129"/>
          <p:cNvCxnSpPr/>
          <p:nvPr/>
        </p:nvCxnSpPr>
        <p:spPr>
          <a:xfrm>
            <a:off x="3285237" y="4910392"/>
            <a:ext cx="207849" cy="9222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3132999" y="513265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θ</a:t>
            </a:r>
            <a:endParaRPr lang="ko-KR" altLang="en-US" dirty="0"/>
          </a:p>
        </p:txBody>
      </p:sp>
      <p:cxnSp>
        <p:nvCxnSpPr>
          <p:cNvPr id="132" name="직선 연결선 131"/>
          <p:cNvCxnSpPr>
            <a:stCxn id="121" idx="0"/>
          </p:cNvCxnSpPr>
          <p:nvPr/>
        </p:nvCxnSpPr>
        <p:spPr>
          <a:xfrm flipH="1">
            <a:off x="3504181" y="4882400"/>
            <a:ext cx="138722" cy="9502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3319396" y="514461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θ</a:t>
            </a:r>
            <a:endParaRPr lang="ko-KR" altLang="en-US" dirty="0"/>
          </a:p>
        </p:txBody>
      </p:sp>
      <p:pic>
        <p:nvPicPr>
          <p:cNvPr id="134" name="그림 13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030" y="4805978"/>
            <a:ext cx="3491880" cy="1964183"/>
          </a:xfrm>
          <a:prstGeom prst="rect">
            <a:avLst/>
          </a:prstGeom>
        </p:spPr>
      </p:pic>
      <p:grpSp>
        <p:nvGrpSpPr>
          <p:cNvPr id="135" name="그룹 134"/>
          <p:cNvGrpSpPr/>
          <p:nvPr/>
        </p:nvGrpSpPr>
        <p:grpSpPr>
          <a:xfrm flipH="1">
            <a:off x="4740270" y="2042146"/>
            <a:ext cx="4192709" cy="4192709"/>
            <a:chOff x="-1276893" y="3012806"/>
            <a:chExt cx="4192709" cy="4192709"/>
          </a:xfrm>
        </p:grpSpPr>
        <p:sp>
          <p:nvSpPr>
            <p:cNvPr id="136" name="타원 135"/>
            <p:cNvSpPr/>
            <p:nvPr/>
          </p:nvSpPr>
          <p:spPr>
            <a:xfrm>
              <a:off x="-1276893" y="3012806"/>
              <a:ext cx="4192709" cy="4192709"/>
            </a:xfrm>
            <a:prstGeom prst="ellipse">
              <a:avLst/>
            </a:prstGeom>
            <a:solidFill>
              <a:schemeClr val="tx2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7" name="그림 136"/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0766" y="4665737"/>
              <a:ext cx="1232445" cy="792088"/>
            </a:xfrm>
            <a:prstGeom prst="rect">
              <a:avLst/>
            </a:prstGeom>
          </p:spPr>
        </p:pic>
      </p:grpSp>
      <p:pic>
        <p:nvPicPr>
          <p:cNvPr id="138" name="그림 137"/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3510661" y="4172639"/>
            <a:ext cx="1574718" cy="1011918"/>
          </a:xfrm>
          <a:prstGeom prst="rect">
            <a:avLst/>
          </a:prstGeom>
        </p:spPr>
      </p:pic>
      <p:sp>
        <p:nvSpPr>
          <p:cNvPr id="139" name="TextBox 138"/>
          <p:cNvSpPr txBox="1"/>
          <p:nvPr/>
        </p:nvSpPr>
        <p:spPr>
          <a:xfrm>
            <a:off x="559945" y="3441194"/>
            <a:ext cx="6364531" cy="707886"/>
          </a:xfrm>
          <a:prstGeom prst="rect">
            <a:avLst/>
          </a:prstGeom>
          <a:solidFill>
            <a:schemeClr val="bg1">
              <a:lumMod val="65000"/>
              <a:alpha val="75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0070C0"/>
                </a:solidFill>
                <a:ea typeface="현대하모니 M" panose="02020603020101020101"/>
              </a:rPr>
              <a:t>급 정거 감지 시</a:t>
            </a:r>
            <a:endParaRPr lang="en-US" altLang="ko-KR" sz="2000" b="1" dirty="0" smtClean="0">
              <a:solidFill>
                <a:srgbClr val="0070C0"/>
              </a:solidFill>
              <a:ea typeface="현대하모니 M" panose="02020603020101020101"/>
            </a:endParaRPr>
          </a:p>
          <a:p>
            <a:pPr algn="ctr"/>
            <a:r>
              <a:rPr lang="ko-KR" altLang="en-US" sz="2000" b="1" dirty="0" smtClean="0">
                <a:solidFill>
                  <a:srgbClr val="0070C0"/>
                </a:solidFill>
                <a:ea typeface="현대하모니 M" panose="02020603020101020101"/>
              </a:rPr>
              <a:t>운전자와 주변 보행자에게 사고 여부 확인</a:t>
            </a:r>
            <a:endParaRPr lang="ko-KR" altLang="en-US" sz="2000" b="1" dirty="0">
              <a:solidFill>
                <a:srgbClr val="0070C0"/>
              </a:solidFill>
              <a:ea typeface="현대하모니 M" panose="02020603020101020101"/>
            </a:endParaRPr>
          </a:p>
        </p:txBody>
      </p:sp>
      <p:pic>
        <p:nvPicPr>
          <p:cNvPr id="140" name="그림 139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1" r="-400" b="44750"/>
          <a:stretch/>
        </p:blipFill>
        <p:spPr>
          <a:xfrm>
            <a:off x="6279583" y="3950765"/>
            <a:ext cx="3050002" cy="2778601"/>
          </a:xfrm>
          <a:prstGeom prst="rect">
            <a:avLst/>
          </a:prstGeom>
        </p:spPr>
      </p:pic>
      <p:pic>
        <p:nvPicPr>
          <p:cNvPr id="141" name="Picture 2" descr="http://images.mioglobal.com/i/346M_2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339" y="4086508"/>
            <a:ext cx="26765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TextBox 141"/>
          <p:cNvSpPr txBox="1"/>
          <p:nvPr/>
        </p:nvSpPr>
        <p:spPr>
          <a:xfrm>
            <a:off x="4595237" y="3140968"/>
            <a:ext cx="5182299" cy="707886"/>
          </a:xfrm>
          <a:prstGeom prst="rect">
            <a:avLst/>
          </a:prstGeom>
          <a:solidFill>
            <a:schemeClr val="bg1">
              <a:lumMod val="65000"/>
              <a:alpha val="75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ko-KR" altLang="en-US" dirty="0">
                <a:solidFill>
                  <a:srgbClr val="FF0000"/>
                </a:solidFill>
                <a:ea typeface="현대하모니 M" panose="02020603020101020101"/>
              </a:rPr>
              <a:t>사용자의 응답이 없을 경우</a:t>
            </a:r>
            <a:endParaRPr lang="en-US" altLang="ko-KR" dirty="0">
              <a:solidFill>
                <a:srgbClr val="FF0000"/>
              </a:solidFill>
              <a:ea typeface="현대하모니 M" panose="02020603020101020101"/>
            </a:endParaRPr>
          </a:p>
          <a:p>
            <a:r>
              <a:rPr lang="ko-KR" altLang="en-US" dirty="0" err="1">
                <a:solidFill>
                  <a:srgbClr val="FF0000"/>
                </a:solidFill>
                <a:ea typeface="현대하모니 M" panose="02020603020101020101"/>
              </a:rPr>
              <a:t>심박수</a:t>
            </a:r>
            <a:r>
              <a:rPr lang="ko-KR" altLang="en-US" dirty="0">
                <a:solidFill>
                  <a:srgbClr val="FF0000"/>
                </a:solidFill>
                <a:ea typeface="현대하모니 M" panose="02020603020101020101"/>
              </a:rPr>
              <a:t> 체크 후 이상 발견 시 구조 연락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54 0.01505 L -0.02676 -0.07176 " pathEditMode="relative" rAng="0" ptsTypes="AA">
                                      <p:cBhvr>
                                        <p:cTn id="24" dur="20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3" y="-435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433 0.00532 L 0.06202 -0.0122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5" y="-88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0.05978 -0.01065 L 0.10433 -0.0296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8" y="-94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Motion origin="layout" path="M 0.09904 -0.02523 L 0.17708 -0.04977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4" y="-1227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6" presetClass="emph" presetSubtype="0" repeatCount="200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1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Motion origin="layout" path="M 0.17628 -0.0463 L 0.22164 -0.06296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0" y="-833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6" presetClass="emph" presetSubtype="0" repeatCount="200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animMotion origin="layout" path="M 0.22116 -0.06042 L 0.2601 -0.07407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9" y="-694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6" presetClass="emph" presetSubtype="0" repeatCount="200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0" presetClass="path" presetSubtype="0" accel="50000" decel="5000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animMotion origin="layout" path="M 0.25866 -0.0713 L 0.59904 -0.17407 " pathEditMode="relative" rAng="0" ptsTypes="AA">
                                      <p:cBhvr>
                                        <p:cTn id="103" dur="5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19" y="-5139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0" presetClass="path" presetSubtype="0" accel="48000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animMotion origin="layout" path="M -0.00673 -0.00625 L -0.32644 0.08657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94" y="4630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2000"/>
                            </p:stCondLst>
                            <p:childTnLst>
                              <p:par>
                                <p:cTn id="1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2000"/>
                            </p:stCondLst>
                            <p:childTnLst>
                              <p:par>
                                <p:cTn id="116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57 0.01064 L -0.08333 0.01967 " pathEditMode="relative" rAng="0" ptsTypes="AA">
                                      <p:cBhvr>
                                        <p:cTn id="11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6" y="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2500"/>
                            </p:stCondLst>
                            <p:childTnLst>
                              <p:par>
                                <p:cTn id="1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6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3000" tmFilter="0, 0; .2, .5; .8, .5; 1, 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1500" autoRev="1" fill="hold"/>
                                        <p:tgtEl>
                                          <p:spTgt spid="1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8500"/>
                            </p:stCondLst>
                            <p:childTnLst>
                              <p:par>
                                <p:cTn id="12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85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117" grpId="1"/>
      <p:bldP spid="124" grpId="0"/>
      <p:bldP spid="124" grpId="1"/>
      <p:bldP spid="131" grpId="0"/>
      <p:bldP spid="131" grpId="1"/>
      <p:bldP spid="133" grpId="0"/>
      <p:bldP spid="133" grpId="1"/>
      <p:bldP spid="139" grpId="0" animBg="1"/>
      <p:bldP spid="139" grpId="1" animBg="1"/>
      <p:bldP spid="139" grpId="2" animBg="1"/>
      <p:bldP spid="14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663908" y="5357300"/>
            <a:ext cx="2197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현대하모니 M"/>
              </a:rPr>
              <a:t>블루투스</a:t>
            </a:r>
            <a:r>
              <a:rPr lang="ko-KR" altLang="en-US" sz="1600" dirty="0" smtClean="0">
                <a:latin typeface="현대하모니 M"/>
              </a:rPr>
              <a:t> 신호 </a:t>
            </a:r>
            <a:r>
              <a:rPr lang="ko-KR" altLang="en-US" sz="1600" dirty="0">
                <a:latin typeface="현대하모니 M"/>
              </a:rPr>
              <a:t>송신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9175" y="4545898"/>
            <a:ext cx="4566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>
                <a:latin typeface="현대하모니 M"/>
              </a:rPr>
              <a:t>블루투스</a:t>
            </a:r>
            <a:r>
              <a:rPr lang="ko-KR" altLang="en-US" sz="1600" dirty="0" smtClean="0">
                <a:latin typeface="현대하모니 M"/>
              </a:rPr>
              <a:t> 신호 크기를 기반으로</a:t>
            </a:r>
            <a:endParaRPr lang="en-US" altLang="ko-KR" sz="1600" dirty="0">
              <a:latin typeface="현대하모니 M"/>
            </a:endParaRPr>
          </a:p>
          <a:p>
            <a:pPr algn="ctr"/>
            <a:r>
              <a:rPr lang="ko-KR" altLang="en-US" sz="1600" dirty="0" smtClean="0">
                <a:latin typeface="현대하모니 M"/>
              </a:rPr>
              <a:t>차량과의 </a:t>
            </a:r>
            <a:r>
              <a:rPr lang="ko-KR" altLang="en-US" sz="1600" dirty="0">
                <a:latin typeface="현대하모니 M"/>
              </a:rPr>
              <a:t>거리 </a:t>
            </a:r>
            <a:r>
              <a:rPr lang="ko-KR" altLang="en-US" sz="1600" dirty="0" smtClean="0">
                <a:latin typeface="현대하모니 M"/>
              </a:rPr>
              <a:t>계산 후 서버에 필요한 정보 요청</a:t>
            </a:r>
            <a:endParaRPr lang="ko-KR" altLang="en-US" sz="1600" dirty="0">
              <a:latin typeface="현대하모니 M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05814" y="3443968"/>
            <a:ext cx="2341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현대하모니 M"/>
              </a:rPr>
              <a:t>보행자와 운전자에게</a:t>
            </a:r>
            <a:endParaRPr lang="en-US" altLang="ko-KR" sz="1600" dirty="0" smtClean="0">
              <a:latin typeface="현대하모니 M"/>
            </a:endParaRPr>
          </a:p>
          <a:p>
            <a:pPr algn="ctr"/>
            <a:r>
              <a:rPr lang="ko-KR" altLang="en-US" sz="1600" dirty="0" smtClean="0">
                <a:latin typeface="현대하모니 M"/>
              </a:rPr>
              <a:t>화면 </a:t>
            </a:r>
            <a:r>
              <a:rPr lang="ko-KR" altLang="en-US" sz="1600" dirty="0">
                <a:latin typeface="현대하모니 M"/>
              </a:rPr>
              <a:t>및 소리로 </a:t>
            </a:r>
            <a:r>
              <a:rPr lang="ko-KR" altLang="en-US" sz="1600" dirty="0" smtClean="0">
                <a:latin typeface="현대하모니 M"/>
              </a:rPr>
              <a:t>알림</a:t>
            </a:r>
            <a:endParaRPr lang="en-US" altLang="ko-KR" sz="1600" dirty="0">
              <a:latin typeface="현대하모니 M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6438" y="2654436"/>
            <a:ext cx="4309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현대하모니 M"/>
              </a:rPr>
              <a:t>H Drive Data(</a:t>
            </a:r>
            <a:r>
              <a:rPr lang="ko-KR" altLang="en-US" sz="1600" dirty="0" err="1" smtClean="0">
                <a:latin typeface="현대하모니 M"/>
              </a:rPr>
              <a:t>그룹키</a:t>
            </a:r>
            <a:r>
              <a:rPr lang="ko-KR" altLang="en-US" sz="1600" dirty="0" smtClean="0">
                <a:latin typeface="현대하모니 M"/>
              </a:rPr>
              <a:t> 값</a:t>
            </a:r>
            <a:r>
              <a:rPr lang="en-US" altLang="ko-KR" sz="1600" dirty="0" smtClean="0">
                <a:latin typeface="현대하모니 M"/>
              </a:rPr>
              <a:t>, x-y</a:t>
            </a:r>
            <a:r>
              <a:rPr lang="ko-KR" altLang="en-US" sz="1600" dirty="0" smtClean="0">
                <a:latin typeface="현대하모니 M"/>
              </a:rPr>
              <a:t>좌표</a:t>
            </a:r>
            <a:r>
              <a:rPr lang="en-US" altLang="ko-KR" sz="1600" dirty="0" smtClean="0">
                <a:latin typeface="현대하모니 M"/>
              </a:rPr>
              <a:t>, </a:t>
            </a:r>
            <a:r>
              <a:rPr lang="ko-KR" altLang="en-US" sz="1600" dirty="0" smtClean="0">
                <a:latin typeface="현대하모니 M"/>
              </a:rPr>
              <a:t>속도</a:t>
            </a:r>
            <a:r>
              <a:rPr lang="en-US" altLang="ko-KR" sz="1600" dirty="0" smtClean="0">
                <a:latin typeface="현대하모니 M"/>
              </a:rPr>
              <a:t>, </a:t>
            </a:r>
            <a:r>
              <a:rPr lang="ko-KR" altLang="en-US" sz="1600" dirty="0" smtClean="0">
                <a:latin typeface="현대하모니 M"/>
              </a:rPr>
              <a:t>브레이크 상태</a:t>
            </a:r>
            <a:r>
              <a:rPr lang="en-US" altLang="ko-KR" sz="1600" dirty="0" smtClean="0">
                <a:latin typeface="현대하모니 M"/>
              </a:rPr>
              <a:t>, </a:t>
            </a:r>
            <a:r>
              <a:rPr lang="ko-KR" altLang="en-US" sz="1600" dirty="0" smtClean="0">
                <a:latin typeface="현대하모니 M"/>
              </a:rPr>
              <a:t>도로 종류</a:t>
            </a:r>
            <a:r>
              <a:rPr lang="en-US" altLang="ko-KR" sz="1600" dirty="0" smtClean="0">
                <a:latin typeface="현대하모니 M"/>
              </a:rPr>
              <a:t>, </a:t>
            </a:r>
            <a:r>
              <a:rPr lang="ko-KR" altLang="en-US" sz="1600" dirty="0" smtClean="0">
                <a:latin typeface="현대하모니 M"/>
              </a:rPr>
              <a:t>경사도</a:t>
            </a:r>
            <a:r>
              <a:rPr lang="en-US" altLang="ko-KR" sz="1600" dirty="0" smtClean="0">
                <a:latin typeface="현대하모니 M"/>
              </a:rPr>
              <a:t>) </a:t>
            </a:r>
            <a:r>
              <a:rPr lang="ko-KR" altLang="en-US" sz="1600" dirty="0" smtClean="0">
                <a:latin typeface="현대하모니 M"/>
              </a:rPr>
              <a:t>및</a:t>
            </a:r>
            <a:endParaRPr lang="en-US" altLang="ko-KR" sz="1600" dirty="0" smtClean="0">
              <a:latin typeface="현대하모니 M"/>
            </a:endParaRPr>
          </a:p>
          <a:p>
            <a:pPr algn="ctr"/>
            <a:r>
              <a:rPr lang="en-US" altLang="ko-KR" sz="1600" dirty="0" smtClean="0">
                <a:latin typeface="현대하모니 M"/>
              </a:rPr>
              <a:t>GPS </a:t>
            </a:r>
            <a:r>
              <a:rPr lang="ko-KR" altLang="en-US" sz="1600" dirty="0" smtClean="0">
                <a:latin typeface="현대하모니 M"/>
              </a:rPr>
              <a:t>정보를 </a:t>
            </a:r>
            <a:r>
              <a:rPr lang="ko-KR" altLang="en-US" sz="1600" dirty="0" err="1" smtClean="0">
                <a:latin typeface="현대하모니 M"/>
              </a:rPr>
              <a:t>클라우드</a:t>
            </a:r>
            <a:r>
              <a:rPr lang="ko-KR" altLang="en-US" sz="1600" dirty="0" smtClean="0">
                <a:latin typeface="현대하모니 M"/>
              </a:rPr>
              <a:t> 서버에 전송</a:t>
            </a:r>
            <a:endParaRPr lang="en-US" altLang="ko-KR" sz="1600" dirty="0">
              <a:latin typeface="현대하모니 M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36027" y="538894"/>
            <a:ext cx="40030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err="1" smtClean="0">
                <a:latin typeface="현대하모니 M"/>
              </a:rPr>
              <a:t>심박수</a:t>
            </a:r>
            <a:r>
              <a:rPr lang="ko-KR" altLang="en-US" sz="1600" dirty="0" smtClean="0">
                <a:latin typeface="현대하모니 M"/>
              </a:rPr>
              <a:t> </a:t>
            </a:r>
            <a:r>
              <a:rPr lang="ko-KR" altLang="en-US" sz="1600" dirty="0">
                <a:latin typeface="현대하모니 M"/>
              </a:rPr>
              <a:t>이상 시 </a:t>
            </a:r>
            <a:r>
              <a:rPr lang="en-US" altLang="ko-KR" sz="1600" dirty="0">
                <a:latin typeface="현대하모니 M"/>
              </a:rPr>
              <a:t>GPS</a:t>
            </a:r>
            <a:r>
              <a:rPr lang="ko-KR" altLang="en-US" sz="1600" dirty="0">
                <a:latin typeface="현대하모니 M"/>
              </a:rPr>
              <a:t>로 주소 변환 후 </a:t>
            </a:r>
            <a:endParaRPr lang="en-US" altLang="ko-KR" sz="1600" dirty="0">
              <a:latin typeface="현대하모니 M"/>
            </a:endParaRPr>
          </a:p>
          <a:p>
            <a:pPr algn="ctr"/>
            <a:r>
              <a:rPr lang="en-US" altLang="ko-KR" sz="1600" dirty="0">
                <a:latin typeface="현대하모니 M"/>
              </a:rPr>
              <a:t>119</a:t>
            </a:r>
            <a:r>
              <a:rPr lang="ko-KR" altLang="en-US" sz="1600" dirty="0">
                <a:latin typeface="현대하모니 M"/>
              </a:rPr>
              <a:t>에 </a:t>
            </a:r>
            <a:r>
              <a:rPr lang="ko-KR" altLang="en-US" sz="1600" dirty="0" err="1">
                <a:latin typeface="현대하모니 M"/>
              </a:rPr>
              <a:t>심박수</a:t>
            </a:r>
            <a:r>
              <a:rPr lang="ko-KR" altLang="en-US" sz="1600" dirty="0">
                <a:latin typeface="현대하모니 M"/>
              </a:rPr>
              <a:t> 포함 긴급 메시지 자동 송신</a:t>
            </a:r>
          </a:p>
        </p:txBody>
      </p:sp>
      <p:pic>
        <p:nvPicPr>
          <p:cNvPr id="1026" name="Picture 2" descr="http://findicons.com/files/icons/1322/world_of_aqua_5/128/bluetooth.png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181" y="5199757"/>
            <a:ext cx="459302" cy="45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315195" y="5492583"/>
            <a:ext cx="1602061" cy="626949"/>
            <a:chOff x="4540070" y="5216146"/>
            <a:chExt cx="1602061" cy="626949"/>
          </a:xfrm>
        </p:grpSpPr>
        <p:sp>
          <p:nvSpPr>
            <p:cNvPr id="9" name="TextBox 8"/>
            <p:cNvSpPr txBox="1"/>
            <p:nvPr/>
          </p:nvSpPr>
          <p:spPr>
            <a:xfrm>
              <a:off x="4629963" y="5301208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i="1" dirty="0" smtClean="0"/>
                <a:t>Beacon </a:t>
              </a:r>
              <a:endParaRPr lang="ko-KR" altLang="en-US" sz="1200" i="1" dirty="0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40070" y="5216146"/>
              <a:ext cx="897135" cy="626949"/>
            </a:xfrm>
            <a:prstGeom prst="rect">
              <a:avLst/>
            </a:prstGeom>
          </p:spPr>
        </p:pic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473" y="5492583"/>
            <a:ext cx="2017022" cy="12961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3500000">
            <a:off x="1775310" y="5119690"/>
            <a:ext cx="1053827" cy="745785"/>
          </a:xfrm>
          <a:prstGeom prst="rect">
            <a:avLst/>
          </a:prstGeom>
        </p:spPr>
      </p:pic>
      <p:grpSp>
        <p:nvGrpSpPr>
          <p:cNvPr id="27" name="그룹 26"/>
          <p:cNvGrpSpPr/>
          <p:nvPr/>
        </p:nvGrpSpPr>
        <p:grpSpPr>
          <a:xfrm>
            <a:off x="7058849" y="5186935"/>
            <a:ext cx="1351501" cy="1366097"/>
            <a:chOff x="5826759" y="4911842"/>
            <a:chExt cx="1865458" cy="1885604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6157923" y="4911842"/>
              <a:ext cx="1534294" cy="1885604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826759" y="5144031"/>
              <a:ext cx="602241" cy="867227"/>
            </a:xfrm>
            <a:prstGeom prst="rect">
              <a:avLst/>
            </a:prstGeom>
          </p:spPr>
        </p:pic>
      </p:grpSp>
      <p:sp>
        <p:nvSpPr>
          <p:cNvPr id="29" name="오른쪽 화살표 28"/>
          <p:cNvSpPr/>
          <p:nvPr/>
        </p:nvSpPr>
        <p:spPr>
          <a:xfrm>
            <a:off x="3055031" y="5653960"/>
            <a:ext cx="3684015" cy="43204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화살표 34"/>
          <p:cNvSpPr/>
          <p:nvPr/>
        </p:nvSpPr>
        <p:spPr>
          <a:xfrm rot="16200000">
            <a:off x="6787036" y="2988851"/>
            <a:ext cx="2213153" cy="31802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 rot="19800000">
            <a:off x="1910857" y="3144062"/>
            <a:ext cx="4994927" cy="33713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9433" y="482173"/>
            <a:ext cx="2227722" cy="1567520"/>
          </a:xfrm>
          <a:prstGeom prst="rect">
            <a:avLst/>
          </a:prstGeom>
        </p:spPr>
      </p:pic>
      <p:sp>
        <p:nvSpPr>
          <p:cNvPr id="38" name="오른쪽 화살표 37"/>
          <p:cNvSpPr/>
          <p:nvPr/>
        </p:nvSpPr>
        <p:spPr>
          <a:xfrm rot="10800000">
            <a:off x="2865565" y="1110836"/>
            <a:ext cx="3719651" cy="43204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34323" y="154250"/>
            <a:ext cx="726859" cy="398376"/>
          </a:xfrm>
          <a:prstGeom prst="rect">
            <a:avLst/>
          </a:prstGeom>
        </p:spPr>
      </p:pic>
      <p:sp>
        <p:nvSpPr>
          <p:cNvPr id="40" name="오른쪽 화살표 39"/>
          <p:cNvSpPr/>
          <p:nvPr/>
        </p:nvSpPr>
        <p:spPr>
          <a:xfrm rot="9000000">
            <a:off x="2110737" y="3409377"/>
            <a:ext cx="4994927" cy="33713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 rot="5400000">
            <a:off x="6469011" y="3000588"/>
            <a:ext cx="2213153" cy="31802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403" y="-519"/>
            <a:ext cx="9906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305090" y="707395"/>
                <a:ext cx="7079354" cy="5793507"/>
              </a:xfrm>
              <a:solidFill>
                <a:schemeClr val="bg1">
                  <a:alpha val="80000"/>
                </a:schemeClr>
              </a:solidFill>
            </p:spPr>
            <p:txBody>
              <a:bodyPr/>
              <a:lstStyle/>
              <a:p>
                <a:pPr algn="just"/>
                <a:r>
                  <a:rPr lang="ko-KR" altLang="en-US" sz="1800" dirty="0">
                    <a:latin typeface="현대하모니 M"/>
                  </a:rPr>
                  <a:t>보행자에게 차량이 접근 중인지 판단을 위한 알고리즘</a:t>
                </a:r>
                <a:endParaRPr lang="en-US" altLang="ko-KR" sz="1800" dirty="0">
                  <a:latin typeface="현대하모니 M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n-US" altLang="ko-KR" sz="1800">
                        <a:latin typeface="Cambria Math" panose="02040503050406030204" pitchFamily="18" charset="0"/>
                      </a:rPr>
                      <m:t>0&lt;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𝑉𝑛</m:t>
                        </m:r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&lt;60</m:t>
                        </m:r>
                      </m:e>
                    </m:nary>
                  </m:oMath>
                </a14:m>
                <a:r>
                  <a:rPr lang="en-US" altLang="ko-KR" sz="1800" dirty="0">
                    <a:latin typeface="현대하모니 M"/>
                  </a:rPr>
                  <a:t> (n=1, latest)</a:t>
                </a:r>
              </a:p>
              <a:p>
                <a:pPr lvl="1" algn="just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8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8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Sup>
                                      <m:sSubSupPr>
                                        <m:ctrlP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80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ko-KR" sz="18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80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80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ko-KR" sz="18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rad>
                                <m:rad>
                                  <m:radPr>
                                    <m:degHide m:val="on"/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Sup>
                                      <m:sSubSupPr>
                                        <m:ctrlP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80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8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ko-KR" sz="18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altLang="ko-KR" sz="18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80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8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ko-KR" sz="18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rad>
                              </m:den>
                            </m:f>
                          </m:e>
                        </m:d>
                      </m:e>
                    </m:func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360</m:t>
                        </m:r>
                      </m:num>
                      <m:den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sz="180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altLang="ko-KR" sz="1800">
                        <a:latin typeface="Cambria Math" panose="02040503050406030204" pitchFamily="18" charset="0"/>
                      </a:rPr>
                      <m:t>&lt;30°</m:t>
                    </m:r>
                  </m:oMath>
                </a14:m>
                <a:endParaRPr lang="en-US" altLang="ko-KR" sz="1800" dirty="0">
                  <a:latin typeface="현대하모니 M"/>
                </a:endParaRP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𝑇𝑦𝑝𝑒</m:t>
                        </m:r>
                      </m:sub>
                    </m:sSub>
                    <m:r>
                      <a:rPr lang="en-US" altLang="ko-KR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𝑢𝑟𝑏𝑎𝑛</m:t>
                    </m:r>
                  </m:oMath>
                </a14:m>
                <a:r>
                  <a:rPr lang="en-US" altLang="ko-KR" sz="1800" dirty="0">
                    <a:latin typeface="현대하모니 M"/>
                  </a:rPr>
                  <a:t> </a:t>
                </a:r>
              </a:p>
              <a:p>
                <a:pPr lvl="1" algn="just"/>
                <a:endParaRPr lang="en-US" altLang="ko-KR" sz="1800" dirty="0">
                  <a:latin typeface="현대하모니 M"/>
                </a:endParaRPr>
              </a:p>
              <a:p>
                <a:pPr algn="just"/>
                <a:r>
                  <a:rPr lang="ko-KR" altLang="en-US" sz="1800" dirty="0">
                    <a:latin typeface="현대하모니 M"/>
                  </a:rPr>
                  <a:t>급정거 판단 방법 </a:t>
                </a:r>
                <a:endParaRPr lang="en-US" altLang="ko-KR" sz="1800" dirty="0">
                  <a:latin typeface="현대하모니 M"/>
                </a:endParaRPr>
              </a:p>
              <a:p>
                <a:pPr lvl="1" algn="just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𝑝𝑟𝑒</m:t>
                            </m:r>
                          </m:sub>
                        </m:sSub>
                      </m:e>
                    </m:acc>
                    <m:r>
                      <a:rPr lang="en-US" altLang="ko-KR" sz="180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ko-KR" sz="1800">
                        <a:latin typeface="Cambria Math" panose="02040503050406030204" pitchFamily="18" charset="0"/>
                      </a:rPr>
                      <m:t>&amp;&amp;</m:t>
                    </m:r>
                    <m:r>
                      <a:rPr lang="ko-KR" altLang="en-US" sz="1800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𝑛𝑜𝑤</m:t>
                        </m:r>
                      </m:sub>
                    </m:sSub>
                    <m:r>
                      <a:rPr lang="en-US" altLang="ko-KR" sz="180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ko-KR" sz="1800">
                        <a:latin typeface="Cambria Math" panose="02040503050406030204" pitchFamily="18" charset="0"/>
                      </a:rPr>
                      <m:t>&amp;&amp; ∆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𝑛𝑜𝑤</m:t>
                        </m:r>
                      </m:sub>
                    </m:sSub>
                    <m:r>
                      <a:rPr lang="en-US" altLang="ko-KR" sz="180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𝑟𝑎𝑡𝑒</m:t>
                        </m:r>
                      </m:sub>
                    </m:sSub>
                    <m:r>
                      <a:rPr lang="en-US" altLang="ko-KR" sz="1800"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̅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𝑝𝑟𝑒</m:t>
                            </m:r>
                          </m:sub>
                        </m:sSub>
                      </m:e>
                    </m:acc>
                    <m:r>
                      <a:rPr lang="en-US" altLang="ko-KR" sz="18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en-US" altLang="ko-KR" sz="1800" dirty="0">
                  <a:latin typeface="현대하모니 M"/>
                </a:endParaRP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ko-KR" sz="18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𝑇𝑦𝑝𝑒</m:t>
                        </m:r>
                      </m:sub>
                    </m:sSub>
                    <m:r>
                      <a:rPr lang="en-US" altLang="ko-KR" sz="180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𝐷𝑒𝑔𝑟𝑒𝑒</m:t>
                        </m:r>
                      </m:sub>
                    </m:sSub>
                  </m:oMath>
                </a14:m>
                <a:endParaRPr lang="en-US" altLang="ko-KR" sz="1800" dirty="0">
                  <a:latin typeface="현대하모니 M"/>
                </a:endParaRPr>
              </a:p>
              <a:p>
                <a:pPr lvl="1" algn="just"/>
                <a:endParaRPr lang="en-US" altLang="ko-KR" sz="1800" dirty="0">
                  <a:latin typeface="현대하모니 M"/>
                </a:endParaRPr>
              </a:p>
              <a:p>
                <a:pPr algn="just"/>
                <a:r>
                  <a:rPr lang="ko-KR" altLang="en-US" sz="1800" dirty="0">
                    <a:latin typeface="현대하모니 M"/>
                  </a:rPr>
                  <a:t>사고</a:t>
                </a:r>
                <a:r>
                  <a:rPr lang="en-US" altLang="ko-KR" sz="1800" dirty="0">
                    <a:latin typeface="현대하모니 M"/>
                  </a:rPr>
                  <a:t> </a:t>
                </a:r>
                <a:r>
                  <a:rPr lang="ko-KR" altLang="en-US" sz="1800" dirty="0">
                    <a:latin typeface="현대하모니 M"/>
                  </a:rPr>
                  <a:t>판단 방법</a:t>
                </a:r>
                <a:endParaRPr lang="en-US" altLang="ko-KR" sz="1800" dirty="0">
                  <a:latin typeface="현대하모니 M"/>
                </a:endParaRPr>
              </a:p>
              <a:p>
                <a:pPr lvl="1" algn="just"/>
                <a:r>
                  <a:rPr lang="en-US" altLang="ko-KR" sz="1800" dirty="0">
                    <a:latin typeface="현대하모니 M"/>
                  </a:rPr>
                  <a:t>Break=false</a:t>
                </a:r>
                <a:r>
                  <a:rPr lang="ko-KR" altLang="en-US" sz="1800" dirty="0">
                    <a:latin typeface="현대하모니 M"/>
                  </a:rPr>
                  <a:t> </a:t>
                </a:r>
                <a:r>
                  <a:rPr lang="en-US" altLang="ko-KR" sz="1800" dirty="0">
                    <a:latin typeface="현대하모니 M"/>
                  </a:rPr>
                  <a:t>&amp; Sudden Stop</a:t>
                </a:r>
              </a:p>
              <a:p>
                <a:pPr lvl="1" algn="just"/>
                <a:r>
                  <a:rPr lang="en-US" altLang="ko-KR" sz="1800" dirty="0">
                    <a:latin typeface="현대하모니 M"/>
                  </a:rPr>
                  <a:t>Heartrate &lt; 30 or Heartrate &gt; 180</a:t>
                </a:r>
              </a:p>
              <a:p>
                <a:pPr algn="just"/>
                <a:endParaRPr lang="en-US" altLang="ko-KR" sz="1800" dirty="0">
                  <a:latin typeface="현대하모니 M"/>
                </a:endParaRPr>
              </a:p>
              <a:p>
                <a:pPr algn="just"/>
                <a:r>
                  <a:rPr lang="ko-KR" altLang="en-US" sz="1800" dirty="0">
                    <a:latin typeface="현대하모니 M"/>
                  </a:rPr>
                  <a:t>사람이 인지하는 차량의 접근 방향 판단</a:t>
                </a:r>
                <a:r>
                  <a:rPr lang="en-US" altLang="ko-KR" sz="1800" dirty="0">
                    <a:latin typeface="현대하모니 M"/>
                  </a:rPr>
                  <a:t>(UI)</a:t>
                </a:r>
              </a:p>
              <a:p>
                <a:pPr lvl="1" algn="just"/>
                <a:r>
                  <a:rPr lang="en-US" altLang="ko-KR" sz="1800" dirty="0">
                    <a:latin typeface="현대하모니 M"/>
                  </a:rPr>
                  <a:t>(</a:t>
                </a:r>
                <a:r>
                  <a:rPr lang="en-US" altLang="ko-KR" sz="1800" dirty="0" err="1">
                    <a:latin typeface="현대하모니 M"/>
                  </a:rPr>
                  <a:t>Car_Direction</a:t>
                </a:r>
                <a:r>
                  <a:rPr lang="en-US" altLang="ko-KR" sz="1800" dirty="0">
                    <a:latin typeface="현대하모니 M"/>
                  </a:rPr>
                  <a:t> – </a:t>
                </a:r>
                <a:r>
                  <a:rPr lang="en-US" altLang="ko-KR" sz="1800" dirty="0" err="1">
                    <a:latin typeface="현대하모니 M"/>
                  </a:rPr>
                  <a:t>Smartphone_Azimuth</a:t>
                </a:r>
                <a:r>
                  <a:rPr lang="ko-KR" altLang="en-US" sz="1800" dirty="0">
                    <a:latin typeface="현대하모니 M"/>
                  </a:rPr>
                  <a:t> </a:t>
                </a:r>
                <a:r>
                  <a:rPr lang="en-US" altLang="ko-KR" sz="1800" dirty="0">
                    <a:latin typeface="현대하모니 M"/>
                  </a:rPr>
                  <a:t>+ 360) % 360</a:t>
                </a:r>
                <a:endParaRPr lang="ko-KR" altLang="en-US" sz="1800" dirty="0">
                  <a:latin typeface="현대하모니 M"/>
                </a:endParaRPr>
              </a:p>
              <a:p>
                <a:pPr algn="just"/>
                <a:endParaRPr lang="ko-KR" altLang="en-US" sz="1600" dirty="0">
                  <a:latin typeface="현대하모니 M"/>
                </a:endParaRPr>
              </a:p>
            </p:txBody>
          </p:sp>
        </mc:Choice>
        <mc:Fallback xmlns="">
          <p:sp>
            <p:nvSpPr>
              <p:cNvPr id="52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5090" y="707395"/>
                <a:ext cx="7079354" cy="5793507"/>
              </a:xfrm>
              <a:blipFill rotWithShape="0">
                <a:blip r:embed="rId11"/>
                <a:stretch>
                  <a:fillRect l="-517" t="-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그림 30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70939" y="798049"/>
            <a:ext cx="1148637" cy="111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6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2564E-6 3.33333E-6 L -0.64006 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03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52" grpId="0" uiExpand="1" build="p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7446</TotalTime>
  <Words>151</Words>
  <Application>Microsoft Office PowerPoint</Application>
  <PresentationFormat>A4 용지(210x297mm)</PresentationFormat>
  <Paragraphs>46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굴림</vt:lpstr>
      <vt:lpstr>맑은 고딕</vt:lpstr>
      <vt:lpstr>현대하모니 M</vt:lpstr>
      <vt:lpstr>Arial</vt:lpstr>
      <vt:lpstr>Cambria Math</vt:lpstr>
      <vt:lpstr>Office 테마</vt:lpstr>
      <vt:lpstr>Safety System for Pedestrian &amp; Driver(CASS)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Junsick</dc:creator>
  <cp:lastModifiedBy>taesoo lee</cp:lastModifiedBy>
  <cp:revision>214</cp:revision>
  <cp:lastPrinted>2016-08-18T08:31:27Z</cp:lastPrinted>
  <dcterms:created xsi:type="dcterms:W3CDTF">2012-06-03T16:57:30Z</dcterms:created>
  <dcterms:modified xsi:type="dcterms:W3CDTF">2016-08-23T05:51:09Z</dcterms:modified>
</cp:coreProperties>
</file>