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0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6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808080"/>
            </a:solidFill>
            <a:ln w="12700" cap="flat">
              <a:noFill/>
              <a:miter lim="400000"/>
            </a:ln>
            <a:effectLst/>
          </c:spPr>
          <c:explosion val="1"/>
          <c:dPt>
            <c:idx val="0"/>
            <c:bubble3D val="0"/>
            <c:spPr>
              <a:solidFill>
                <a:srgbClr val="0C62CA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0710-41CA-9856-206C02444C63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0710-41CA-9856-206C02444C6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0710-41CA-9856-206C02444C63}"/>
              </c:ext>
            </c:extLst>
          </c:dPt>
          <c:cat>
            <c:strRef>
              <c:f>Sheet1!$B$1:$D$1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10-41CA-9856-206C02444C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1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CF98-1AA8-4770-95BA-5902A2723E16}" type="datetimeFigureOut">
              <a:rPr lang="es-NI" smtClean="0"/>
              <a:t>9/11/2019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992-157F-44A6-82D3-9F77C7864C8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61986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CF98-1AA8-4770-95BA-5902A2723E16}" type="datetimeFigureOut">
              <a:rPr lang="es-NI" smtClean="0"/>
              <a:t>9/11/2019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992-157F-44A6-82D3-9F77C7864C8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34205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CF98-1AA8-4770-95BA-5902A2723E16}" type="datetimeFigureOut">
              <a:rPr lang="es-NI" smtClean="0"/>
              <a:t>9/11/2019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992-157F-44A6-82D3-9F77C7864C80}" type="slidenum">
              <a:rPr lang="es-NI" smtClean="0"/>
              <a:t>‹Nº›</a:t>
            </a:fld>
            <a:endParaRPr lang="es-N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10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CF98-1AA8-4770-95BA-5902A2723E16}" type="datetimeFigureOut">
              <a:rPr lang="es-NI" smtClean="0"/>
              <a:t>9/11/2019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992-157F-44A6-82D3-9F77C7864C8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819411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CF98-1AA8-4770-95BA-5902A2723E16}" type="datetimeFigureOut">
              <a:rPr lang="es-NI" smtClean="0"/>
              <a:t>9/11/2019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992-157F-44A6-82D3-9F77C7864C80}" type="slidenum">
              <a:rPr lang="es-NI" smtClean="0"/>
              <a:t>‹Nº›</a:t>
            </a:fld>
            <a:endParaRPr lang="es-N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249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CF98-1AA8-4770-95BA-5902A2723E16}" type="datetimeFigureOut">
              <a:rPr lang="es-NI" smtClean="0"/>
              <a:t>9/11/2019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992-157F-44A6-82D3-9F77C7864C8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618446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CF98-1AA8-4770-95BA-5902A2723E16}" type="datetimeFigureOut">
              <a:rPr lang="es-NI" smtClean="0"/>
              <a:t>9/11/2019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992-157F-44A6-82D3-9F77C7864C8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5672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CF98-1AA8-4770-95BA-5902A2723E16}" type="datetimeFigureOut">
              <a:rPr lang="es-NI" smtClean="0"/>
              <a:t>9/11/2019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992-157F-44A6-82D3-9F77C7864C8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91324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CF98-1AA8-4770-95BA-5902A2723E16}" type="datetimeFigureOut">
              <a:rPr lang="es-NI" smtClean="0"/>
              <a:t>9/11/2019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992-157F-44A6-82D3-9F77C7864C8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65210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CF98-1AA8-4770-95BA-5902A2723E16}" type="datetimeFigureOut">
              <a:rPr lang="es-NI" smtClean="0"/>
              <a:t>9/11/2019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992-157F-44A6-82D3-9F77C7864C8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04776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CF98-1AA8-4770-95BA-5902A2723E16}" type="datetimeFigureOut">
              <a:rPr lang="es-NI" smtClean="0"/>
              <a:t>9/11/2019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992-157F-44A6-82D3-9F77C7864C8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22744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CF98-1AA8-4770-95BA-5902A2723E16}" type="datetimeFigureOut">
              <a:rPr lang="es-NI" smtClean="0"/>
              <a:t>9/11/2019</a:t>
            </a:fld>
            <a:endParaRPr lang="es-N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992-157F-44A6-82D3-9F77C7864C8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1986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CF98-1AA8-4770-95BA-5902A2723E16}" type="datetimeFigureOut">
              <a:rPr lang="es-NI" smtClean="0"/>
              <a:t>9/11/2019</a:t>
            </a:fld>
            <a:endParaRPr lang="es-N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992-157F-44A6-82D3-9F77C7864C8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89566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CF98-1AA8-4770-95BA-5902A2723E16}" type="datetimeFigureOut">
              <a:rPr lang="es-NI" smtClean="0"/>
              <a:t>9/11/2019</a:t>
            </a:fld>
            <a:endParaRPr lang="es-N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992-157F-44A6-82D3-9F77C7864C8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80721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CF98-1AA8-4770-95BA-5902A2723E16}" type="datetimeFigureOut">
              <a:rPr lang="es-NI" smtClean="0"/>
              <a:t>9/11/2019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992-157F-44A6-82D3-9F77C7864C8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14186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CF98-1AA8-4770-95BA-5902A2723E16}" type="datetimeFigureOut">
              <a:rPr lang="es-NI" smtClean="0"/>
              <a:t>9/11/2019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D992-157F-44A6-82D3-9F77C7864C8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41242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7CF98-1AA8-4770-95BA-5902A2723E16}" type="datetimeFigureOut">
              <a:rPr lang="es-NI" smtClean="0"/>
              <a:t>9/11/2019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51D992-157F-44A6-82D3-9F77C7864C8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82116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65967" y="3014875"/>
            <a:ext cx="6824133" cy="990136"/>
          </a:xfrm>
        </p:spPr>
        <p:txBody>
          <a:bodyPr>
            <a:noAutofit/>
          </a:bodyPr>
          <a:lstStyle/>
          <a:p>
            <a:pPr algn="ctr"/>
            <a:r>
              <a:rPr lang="es-NI" sz="9600" dirty="0" smtClean="0">
                <a:solidFill>
                  <a:srgbClr val="0070C0"/>
                </a:solidFill>
              </a:rPr>
              <a:t>CRIS</a:t>
            </a:r>
            <a:r>
              <a:rPr lang="es-NI" sz="9600" dirty="0" smtClean="0">
                <a:solidFill>
                  <a:srgbClr val="FFC000"/>
                </a:solidFill>
              </a:rPr>
              <a:t>PROD</a:t>
            </a:r>
            <a:endParaRPr lang="es-NI" sz="9600" dirty="0">
              <a:solidFill>
                <a:srgbClr val="FFC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793" y="2493711"/>
            <a:ext cx="1797308" cy="162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6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a de sectores 2D"/>
          <p:cNvGraphicFramePr/>
          <p:nvPr>
            <p:extLst>
              <p:ext uri="{D42A27DB-BD31-4B8C-83A1-F6EECF244321}">
                <p14:modId xmlns:p14="http://schemas.microsoft.com/office/powerpoint/2010/main" val="3166147483"/>
              </p:ext>
            </p:extLst>
          </p:nvPr>
        </p:nvGraphicFramePr>
        <p:xfrm>
          <a:off x="2290072" y="1832858"/>
          <a:ext cx="2778238" cy="27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írculo"/>
          <p:cNvSpPr/>
          <p:nvPr/>
        </p:nvSpPr>
        <p:spPr>
          <a:xfrm>
            <a:off x="2783394" y="2326180"/>
            <a:ext cx="1791595" cy="179159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" name="Figura"/>
          <p:cNvSpPr/>
          <p:nvPr/>
        </p:nvSpPr>
        <p:spPr>
          <a:xfrm>
            <a:off x="3217529" y="2852647"/>
            <a:ext cx="923326" cy="738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38"/>
                </a:moveTo>
                <a:lnTo>
                  <a:pt x="21600" y="21263"/>
                </a:lnTo>
                <a:cubicBezTo>
                  <a:pt x="21600" y="21487"/>
                  <a:pt x="21510" y="21600"/>
                  <a:pt x="21330" y="21600"/>
                </a:cubicBezTo>
                <a:cubicBezTo>
                  <a:pt x="21150" y="21600"/>
                  <a:pt x="21060" y="21487"/>
                  <a:pt x="21060" y="21263"/>
                </a:cubicBezTo>
                <a:lnTo>
                  <a:pt x="21060" y="338"/>
                </a:lnTo>
                <a:cubicBezTo>
                  <a:pt x="21060" y="113"/>
                  <a:pt x="21150" y="0"/>
                  <a:pt x="21330" y="0"/>
                </a:cubicBezTo>
                <a:cubicBezTo>
                  <a:pt x="21510" y="0"/>
                  <a:pt x="21600" y="113"/>
                  <a:pt x="21600" y="338"/>
                </a:cubicBezTo>
                <a:close/>
                <a:moveTo>
                  <a:pt x="19980" y="1814"/>
                </a:moveTo>
                <a:cubicBezTo>
                  <a:pt x="19417" y="2377"/>
                  <a:pt x="18905" y="2841"/>
                  <a:pt x="18444" y="3206"/>
                </a:cubicBezTo>
                <a:cubicBezTo>
                  <a:pt x="17983" y="3572"/>
                  <a:pt x="17331" y="4008"/>
                  <a:pt x="16487" y="4514"/>
                </a:cubicBezTo>
                <a:cubicBezTo>
                  <a:pt x="15643" y="5020"/>
                  <a:pt x="14675" y="5407"/>
                  <a:pt x="13584" y="5674"/>
                </a:cubicBezTo>
                <a:cubicBezTo>
                  <a:pt x="12493" y="5942"/>
                  <a:pt x="11295" y="6075"/>
                  <a:pt x="9990" y="6075"/>
                </a:cubicBezTo>
                <a:lnTo>
                  <a:pt x="4860" y="6075"/>
                </a:lnTo>
                <a:lnTo>
                  <a:pt x="4860" y="15525"/>
                </a:lnTo>
                <a:lnTo>
                  <a:pt x="6649" y="15525"/>
                </a:lnTo>
                <a:cubicBezTo>
                  <a:pt x="6694" y="15525"/>
                  <a:pt x="6727" y="15525"/>
                  <a:pt x="6750" y="15525"/>
                </a:cubicBezTo>
                <a:cubicBezTo>
                  <a:pt x="6772" y="15525"/>
                  <a:pt x="6795" y="15525"/>
                  <a:pt x="6817" y="15525"/>
                </a:cubicBezTo>
                <a:lnTo>
                  <a:pt x="9956" y="15525"/>
                </a:lnTo>
                <a:cubicBezTo>
                  <a:pt x="11261" y="15525"/>
                  <a:pt x="12465" y="15659"/>
                  <a:pt x="13568" y="15926"/>
                </a:cubicBezTo>
                <a:cubicBezTo>
                  <a:pt x="14670" y="16193"/>
                  <a:pt x="15637" y="16573"/>
                  <a:pt x="16470" y="17065"/>
                </a:cubicBezTo>
                <a:cubicBezTo>
                  <a:pt x="17302" y="17557"/>
                  <a:pt x="17955" y="17993"/>
                  <a:pt x="18428" y="18373"/>
                </a:cubicBezTo>
                <a:cubicBezTo>
                  <a:pt x="18900" y="18752"/>
                  <a:pt x="19417" y="19224"/>
                  <a:pt x="19980" y="19786"/>
                </a:cubicBezTo>
                <a:cubicBezTo>
                  <a:pt x="19980" y="19786"/>
                  <a:pt x="19980" y="1814"/>
                  <a:pt x="19980" y="1814"/>
                </a:cubicBezTo>
                <a:close/>
                <a:moveTo>
                  <a:pt x="1873" y="15209"/>
                </a:moveTo>
                <a:cubicBezTo>
                  <a:pt x="2042" y="15420"/>
                  <a:pt x="2250" y="15525"/>
                  <a:pt x="2497" y="15525"/>
                </a:cubicBezTo>
                <a:lnTo>
                  <a:pt x="4320" y="15525"/>
                </a:lnTo>
                <a:lnTo>
                  <a:pt x="4320" y="6075"/>
                </a:lnTo>
                <a:lnTo>
                  <a:pt x="2497" y="6075"/>
                </a:lnTo>
                <a:cubicBezTo>
                  <a:pt x="2250" y="6075"/>
                  <a:pt x="2042" y="6188"/>
                  <a:pt x="1873" y="6413"/>
                </a:cubicBezTo>
                <a:cubicBezTo>
                  <a:pt x="1704" y="6638"/>
                  <a:pt x="1620" y="6905"/>
                  <a:pt x="1620" y="7214"/>
                </a:cubicBezTo>
                <a:lnTo>
                  <a:pt x="1620" y="14428"/>
                </a:lnTo>
                <a:cubicBezTo>
                  <a:pt x="1620" y="14738"/>
                  <a:pt x="1704" y="14998"/>
                  <a:pt x="1873" y="15209"/>
                </a:cubicBezTo>
                <a:close/>
                <a:moveTo>
                  <a:pt x="20520" y="1097"/>
                </a:moveTo>
                <a:lnTo>
                  <a:pt x="20520" y="20503"/>
                </a:lnTo>
                <a:cubicBezTo>
                  <a:pt x="20520" y="20644"/>
                  <a:pt x="20464" y="20742"/>
                  <a:pt x="20351" y="20798"/>
                </a:cubicBezTo>
                <a:cubicBezTo>
                  <a:pt x="20329" y="20826"/>
                  <a:pt x="20295" y="20841"/>
                  <a:pt x="20250" y="20841"/>
                </a:cubicBezTo>
                <a:cubicBezTo>
                  <a:pt x="20182" y="20841"/>
                  <a:pt x="20126" y="20812"/>
                  <a:pt x="20081" y="20756"/>
                </a:cubicBezTo>
                <a:lnTo>
                  <a:pt x="19811" y="20461"/>
                </a:lnTo>
                <a:cubicBezTo>
                  <a:pt x="19226" y="19899"/>
                  <a:pt x="18720" y="19442"/>
                  <a:pt x="18293" y="19090"/>
                </a:cubicBezTo>
                <a:cubicBezTo>
                  <a:pt x="17865" y="18739"/>
                  <a:pt x="17235" y="18303"/>
                  <a:pt x="16403" y="17782"/>
                </a:cubicBezTo>
                <a:cubicBezTo>
                  <a:pt x="15570" y="17262"/>
                  <a:pt x="14608" y="16868"/>
                  <a:pt x="13517" y="16601"/>
                </a:cubicBezTo>
                <a:cubicBezTo>
                  <a:pt x="12425" y="16334"/>
                  <a:pt x="11239" y="16200"/>
                  <a:pt x="9956" y="16200"/>
                </a:cubicBezTo>
                <a:lnTo>
                  <a:pt x="7054" y="16200"/>
                </a:lnTo>
                <a:cubicBezTo>
                  <a:pt x="7121" y="16791"/>
                  <a:pt x="7290" y="17269"/>
                  <a:pt x="7560" y="17634"/>
                </a:cubicBezTo>
                <a:cubicBezTo>
                  <a:pt x="7898" y="18029"/>
                  <a:pt x="8347" y="18225"/>
                  <a:pt x="8910" y="18225"/>
                </a:cubicBezTo>
                <a:cubicBezTo>
                  <a:pt x="9090" y="18225"/>
                  <a:pt x="9180" y="18338"/>
                  <a:pt x="9180" y="18562"/>
                </a:cubicBezTo>
                <a:cubicBezTo>
                  <a:pt x="9180" y="18788"/>
                  <a:pt x="9090" y="18900"/>
                  <a:pt x="8910" y="18900"/>
                </a:cubicBezTo>
                <a:cubicBezTo>
                  <a:pt x="8190" y="18900"/>
                  <a:pt x="7616" y="18633"/>
                  <a:pt x="7189" y="18098"/>
                </a:cubicBezTo>
                <a:cubicBezTo>
                  <a:pt x="6806" y="17621"/>
                  <a:pt x="6570" y="16988"/>
                  <a:pt x="6480" y="16200"/>
                </a:cubicBezTo>
                <a:lnTo>
                  <a:pt x="4860" y="16200"/>
                </a:lnTo>
                <a:cubicBezTo>
                  <a:pt x="4972" y="17634"/>
                  <a:pt x="5366" y="18773"/>
                  <a:pt x="6041" y="19617"/>
                </a:cubicBezTo>
                <a:cubicBezTo>
                  <a:pt x="6738" y="20489"/>
                  <a:pt x="7695" y="20925"/>
                  <a:pt x="8910" y="20925"/>
                </a:cubicBezTo>
                <a:cubicBezTo>
                  <a:pt x="9090" y="20925"/>
                  <a:pt x="9180" y="21037"/>
                  <a:pt x="9180" y="21263"/>
                </a:cubicBezTo>
                <a:cubicBezTo>
                  <a:pt x="9180" y="21487"/>
                  <a:pt x="9090" y="21600"/>
                  <a:pt x="8910" y="21600"/>
                </a:cubicBezTo>
                <a:cubicBezTo>
                  <a:pt x="7537" y="21600"/>
                  <a:pt x="6457" y="21094"/>
                  <a:pt x="5670" y="20081"/>
                </a:cubicBezTo>
                <a:cubicBezTo>
                  <a:pt x="4882" y="19097"/>
                  <a:pt x="4432" y="17803"/>
                  <a:pt x="4320" y="16200"/>
                </a:cubicBezTo>
                <a:lnTo>
                  <a:pt x="2497" y="16200"/>
                </a:lnTo>
                <a:cubicBezTo>
                  <a:pt x="2115" y="16200"/>
                  <a:pt x="1783" y="16025"/>
                  <a:pt x="1502" y="15673"/>
                </a:cubicBezTo>
                <a:cubicBezTo>
                  <a:pt x="1220" y="15321"/>
                  <a:pt x="1080" y="14907"/>
                  <a:pt x="1080" y="14428"/>
                </a:cubicBezTo>
                <a:lnTo>
                  <a:pt x="1080" y="7214"/>
                </a:lnTo>
                <a:cubicBezTo>
                  <a:pt x="1080" y="6708"/>
                  <a:pt x="1220" y="6279"/>
                  <a:pt x="1502" y="5927"/>
                </a:cubicBezTo>
                <a:cubicBezTo>
                  <a:pt x="1783" y="5576"/>
                  <a:pt x="2115" y="5400"/>
                  <a:pt x="2497" y="5400"/>
                </a:cubicBezTo>
                <a:lnTo>
                  <a:pt x="9990" y="5400"/>
                </a:lnTo>
                <a:cubicBezTo>
                  <a:pt x="11273" y="5400"/>
                  <a:pt x="12454" y="5267"/>
                  <a:pt x="13534" y="4999"/>
                </a:cubicBezTo>
                <a:cubicBezTo>
                  <a:pt x="14614" y="4732"/>
                  <a:pt x="15570" y="4339"/>
                  <a:pt x="16403" y="3818"/>
                </a:cubicBezTo>
                <a:cubicBezTo>
                  <a:pt x="17235" y="3298"/>
                  <a:pt x="17859" y="2869"/>
                  <a:pt x="18276" y="2531"/>
                </a:cubicBezTo>
                <a:cubicBezTo>
                  <a:pt x="18692" y="2194"/>
                  <a:pt x="19192" y="1730"/>
                  <a:pt x="19777" y="1139"/>
                </a:cubicBezTo>
                <a:lnTo>
                  <a:pt x="20081" y="844"/>
                </a:lnTo>
                <a:cubicBezTo>
                  <a:pt x="20171" y="759"/>
                  <a:pt x="20267" y="746"/>
                  <a:pt x="20368" y="802"/>
                </a:cubicBezTo>
                <a:cubicBezTo>
                  <a:pt x="20469" y="858"/>
                  <a:pt x="20520" y="956"/>
                  <a:pt x="20520" y="1097"/>
                </a:cubicBezTo>
                <a:close/>
                <a:moveTo>
                  <a:pt x="0" y="14428"/>
                </a:moveTo>
                <a:lnTo>
                  <a:pt x="0" y="7172"/>
                </a:lnTo>
                <a:cubicBezTo>
                  <a:pt x="0" y="6947"/>
                  <a:pt x="90" y="6834"/>
                  <a:pt x="270" y="6834"/>
                </a:cubicBezTo>
                <a:cubicBezTo>
                  <a:pt x="450" y="6834"/>
                  <a:pt x="540" y="6947"/>
                  <a:pt x="540" y="7172"/>
                </a:cubicBezTo>
                <a:lnTo>
                  <a:pt x="540" y="14428"/>
                </a:lnTo>
                <a:cubicBezTo>
                  <a:pt x="540" y="14654"/>
                  <a:pt x="450" y="14766"/>
                  <a:pt x="270" y="14766"/>
                </a:cubicBezTo>
                <a:cubicBezTo>
                  <a:pt x="90" y="14766"/>
                  <a:pt x="0" y="14654"/>
                  <a:pt x="0" y="14428"/>
                </a:cubicBezTo>
                <a:close/>
              </a:path>
            </a:pathLst>
          </a:custGeom>
          <a:solidFill>
            <a:srgbClr val="4678AF"/>
          </a:solidFill>
          <a:ln w="63500">
            <a:solidFill>
              <a:srgbClr val="23477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/>
          </a:p>
        </p:txBody>
      </p:sp>
      <p:sp>
        <p:nvSpPr>
          <p:cNvPr id="5" name="Línea"/>
          <p:cNvSpPr/>
          <p:nvPr/>
        </p:nvSpPr>
        <p:spPr>
          <a:xfrm>
            <a:off x="3534294" y="1326210"/>
            <a:ext cx="3104101" cy="2451"/>
          </a:xfrm>
          <a:prstGeom prst="line">
            <a:avLst/>
          </a:prstGeom>
          <a:ln w="63500">
            <a:solidFill>
              <a:srgbClr val="234770"/>
            </a:solidFill>
            <a:miter lim="400000"/>
          </a:ln>
        </p:spPr>
        <p:txBody>
          <a:bodyPr lIns="121919" tIns="121919" rIns="121919" bIns="121919"/>
          <a:lstStyle/>
          <a:p>
            <a:pPr algn="l" defTabSz="4572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Línea"/>
          <p:cNvSpPr/>
          <p:nvPr/>
        </p:nvSpPr>
        <p:spPr>
          <a:xfrm>
            <a:off x="3534294" y="5083889"/>
            <a:ext cx="3104101" cy="2451"/>
          </a:xfrm>
          <a:prstGeom prst="line">
            <a:avLst/>
          </a:prstGeom>
          <a:ln w="63500">
            <a:solidFill>
              <a:srgbClr val="234770"/>
            </a:solidFill>
            <a:miter lim="400000"/>
          </a:ln>
        </p:spPr>
        <p:txBody>
          <a:bodyPr lIns="121919" tIns="121919" rIns="121919" bIns="121919"/>
          <a:lstStyle/>
          <a:p>
            <a:pPr algn="l" defTabSz="4572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Línea"/>
          <p:cNvSpPr/>
          <p:nvPr/>
        </p:nvSpPr>
        <p:spPr>
          <a:xfrm>
            <a:off x="5297695" y="3205277"/>
            <a:ext cx="1340699" cy="7124"/>
          </a:xfrm>
          <a:prstGeom prst="line">
            <a:avLst/>
          </a:prstGeom>
          <a:ln w="63500">
            <a:solidFill>
              <a:srgbClr val="234770"/>
            </a:solidFill>
            <a:miter lim="400000"/>
            <a:headEnd type="oval"/>
          </a:ln>
        </p:spPr>
        <p:txBody>
          <a:bodyPr lIns="121919" tIns="121919" rIns="121919" bIns="121919"/>
          <a:lstStyle/>
          <a:p>
            <a:pPr algn="l" defTabSz="4572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Línea"/>
          <p:cNvSpPr/>
          <p:nvPr/>
        </p:nvSpPr>
        <p:spPr>
          <a:xfrm>
            <a:off x="3543090" y="1330433"/>
            <a:ext cx="1190" cy="384559"/>
          </a:xfrm>
          <a:prstGeom prst="line">
            <a:avLst/>
          </a:prstGeom>
          <a:ln w="25400">
            <a:solidFill>
              <a:srgbClr val="808080"/>
            </a:solidFill>
            <a:prstDash val="sysDash"/>
            <a:bevel/>
            <a:tailEnd type="oval"/>
          </a:ln>
        </p:spPr>
        <p:txBody>
          <a:bodyPr lIns="121919" tIns="121919" rIns="121919" bIns="121919"/>
          <a:lstStyle/>
          <a:p>
            <a:pPr algn="l" defTabSz="4572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Línea"/>
          <p:cNvSpPr/>
          <p:nvPr/>
        </p:nvSpPr>
        <p:spPr>
          <a:xfrm flipH="1">
            <a:off x="3543091" y="4724492"/>
            <a:ext cx="2376" cy="342231"/>
          </a:xfrm>
          <a:prstGeom prst="line">
            <a:avLst/>
          </a:prstGeom>
          <a:ln w="25400">
            <a:solidFill>
              <a:srgbClr val="808080"/>
            </a:solidFill>
            <a:prstDash val="sysDash"/>
            <a:bevel/>
            <a:headEnd type="oval"/>
          </a:ln>
        </p:spPr>
        <p:txBody>
          <a:bodyPr lIns="121919" tIns="121919" rIns="121919" bIns="121919"/>
          <a:lstStyle/>
          <a:p>
            <a:pPr algn="l" defTabSz="4572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" name="Elipse 19"/>
          <p:cNvSpPr/>
          <p:nvPr/>
        </p:nvSpPr>
        <p:spPr>
          <a:xfrm>
            <a:off x="6791285" y="642634"/>
            <a:ext cx="1367148" cy="13671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2" name="1"/>
          <p:cNvSpPr txBox="1"/>
          <p:nvPr/>
        </p:nvSpPr>
        <p:spPr>
          <a:xfrm>
            <a:off x="6831253" y="1028691"/>
            <a:ext cx="128721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defTabSz="914400">
              <a:defRPr sz="6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lang="es-NI" sz="3200" dirty="0" smtClean="0">
                <a:solidFill>
                  <a:srgbClr val="FFC000"/>
                </a:solidFill>
              </a:rPr>
              <a:t>Misión</a:t>
            </a:r>
            <a:endParaRPr sz="4800" dirty="0">
              <a:solidFill>
                <a:srgbClr val="FFC000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6846724" y="2609403"/>
            <a:ext cx="1248324" cy="11917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22" name="1"/>
          <p:cNvSpPr txBox="1"/>
          <p:nvPr/>
        </p:nvSpPr>
        <p:spPr>
          <a:xfrm>
            <a:off x="6864662" y="2914883"/>
            <a:ext cx="121244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defTabSz="914400">
              <a:defRPr sz="6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lang="es-NI" sz="3200" dirty="0" smtClean="0">
                <a:solidFill>
                  <a:srgbClr val="0070C0"/>
                </a:solidFill>
              </a:rPr>
              <a:t>Visión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6751317" y="4383149"/>
            <a:ext cx="1367148" cy="13671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24" name="1"/>
          <p:cNvSpPr txBox="1"/>
          <p:nvPr/>
        </p:nvSpPr>
        <p:spPr>
          <a:xfrm>
            <a:off x="6791285" y="4799984"/>
            <a:ext cx="129580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defTabSz="914400">
              <a:defRPr sz="6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lang="es-NI" sz="2800" dirty="0" smtClean="0">
                <a:solidFill>
                  <a:schemeClr val="accent1"/>
                </a:solidFill>
              </a:rPr>
              <a:t>Valores</a:t>
            </a:r>
            <a:endParaRPr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4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 rot="1814180">
            <a:off x="6497174" y="1023852"/>
            <a:ext cx="4762347" cy="4772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11" y="1170771"/>
            <a:ext cx="2655349" cy="1493634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584200" y="2055355"/>
            <a:ext cx="4833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NI" sz="2000" dirty="0" smtClean="0"/>
              <a:t>CRISPROD</a:t>
            </a:r>
            <a:r>
              <a:rPr lang="es-NI" sz="2000" dirty="0" smtClean="0"/>
              <a:t> es una empresa enfocada en brindar asistencia técnica especializada  en el ámbito agropecuario a través  de la </a:t>
            </a:r>
            <a:r>
              <a:rPr lang="es-NI" sz="2000" dirty="0" smtClean="0"/>
              <a:t>formación de los </a:t>
            </a:r>
            <a:r>
              <a:rPr lang="es-NI" sz="2000" dirty="0" smtClean="0"/>
              <a:t>usuarios</a:t>
            </a:r>
            <a:r>
              <a:rPr lang="es-NI" sz="2000" dirty="0" smtClean="0"/>
              <a:t> emprendedores,</a:t>
            </a:r>
            <a:r>
              <a:rPr lang="es-NI" sz="2000" dirty="0" smtClean="0"/>
              <a:t> con el propósito de incrementar la seguridad alimentaria y los niveles de ingreso de los usuarios.</a:t>
            </a:r>
            <a:endParaRPr lang="es-NI" sz="2000" dirty="0" smtClean="0"/>
          </a:p>
          <a:p>
            <a:pPr algn="just"/>
            <a:endParaRPr lang="es-NI" sz="2000" dirty="0" smtClean="0"/>
          </a:p>
          <a:p>
            <a:pPr algn="just"/>
            <a:r>
              <a:rPr lang="es-NI" sz="2000" dirty="0" smtClean="0"/>
              <a:t> </a:t>
            </a:r>
            <a:endParaRPr lang="es-NI" sz="2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84200" y="389955"/>
            <a:ext cx="2578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6600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Misión</a:t>
            </a:r>
            <a:r>
              <a:rPr lang="es-NI" sz="4800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 </a:t>
            </a:r>
            <a:endParaRPr lang="es-NI" sz="4800" dirty="0">
              <a:solidFill>
                <a:srgbClr val="FFC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9" name="Arco de bloque 18"/>
          <p:cNvSpPr/>
          <p:nvPr/>
        </p:nvSpPr>
        <p:spPr>
          <a:xfrm>
            <a:off x="8000465" y="2824469"/>
            <a:ext cx="2093208" cy="2093208"/>
          </a:xfrm>
          <a:prstGeom prst="blockArc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solidFill>
                <a:schemeClr val="tx1"/>
              </a:solidFill>
            </a:endParaRPr>
          </a:p>
        </p:txBody>
      </p:sp>
      <p:grpSp>
        <p:nvGrpSpPr>
          <p:cNvPr id="15" name="Grupo"/>
          <p:cNvGrpSpPr/>
          <p:nvPr/>
        </p:nvGrpSpPr>
        <p:grpSpPr>
          <a:xfrm>
            <a:off x="7951121" y="2594832"/>
            <a:ext cx="2191897" cy="2211955"/>
            <a:chOff x="0" y="0"/>
            <a:chExt cx="7786882" cy="7858141"/>
          </a:xfrm>
        </p:grpSpPr>
        <p:sp>
          <p:nvSpPr>
            <p:cNvPr id="16" name="Óvalo"/>
            <p:cNvSpPr/>
            <p:nvPr/>
          </p:nvSpPr>
          <p:spPr>
            <a:xfrm rot="16200000">
              <a:off x="-35630" y="35629"/>
              <a:ext cx="7858142" cy="7786883"/>
            </a:xfrm>
            <a:prstGeom prst="ellipse">
              <a:avLst/>
            </a:prstGeom>
            <a:solidFill>
              <a:srgbClr val="D9D9D9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696" tIns="45696" rIns="45696" bIns="45696" numCol="1" anchor="t">
              <a:noAutofit/>
            </a:bodyPr>
            <a:lstStyle/>
            <a:p>
              <a:pPr algn="l" defTabSz="914400">
                <a:defRPr sz="1800">
                  <a:latin typeface="Fira Sans Light"/>
                  <a:ea typeface="Fira Sans Light"/>
                  <a:cs typeface="Fira Sans Light"/>
                  <a:sym typeface="Fira Sans Light"/>
                </a:defRPr>
              </a:pPr>
              <a:endParaRPr/>
            </a:p>
          </p:txBody>
        </p:sp>
        <p:sp>
          <p:nvSpPr>
            <p:cNvPr id="17" name="Óvalo"/>
            <p:cNvSpPr/>
            <p:nvPr/>
          </p:nvSpPr>
          <p:spPr>
            <a:xfrm rot="16200000">
              <a:off x="3288567" y="3329679"/>
              <a:ext cx="1209750" cy="1198783"/>
            </a:xfrm>
            <a:prstGeom prst="ellipse">
              <a:avLst/>
            </a:pr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696" tIns="45696" rIns="45696" bIns="45696" numCol="1" anchor="t">
              <a:noAutofit/>
            </a:bodyPr>
            <a:lstStyle/>
            <a:p>
              <a:pPr algn="l" defTabSz="914400">
                <a:defRPr sz="1800">
                  <a:latin typeface="Fira Sans Light"/>
                  <a:ea typeface="Fira Sans Light"/>
                  <a:cs typeface="Fira Sans Light"/>
                  <a:sym typeface="Fira Sans Light"/>
                </a:defRPr>
              </a:pPr>
              <a:endParaRPr/>
            </a:p>
          </p:txBody>
        </p:sp>
        <p:sp>
          <p:nvSpPr>
            <p:cNvPr id="18" name="Figura"/>
            <p:cNvSpPr/>
            <p:nvPr/>
          </p:nvSpPr>
          <p:spPr>
            <a:xfrm rot="16200000">
              <a:off x="1107080" y="1201922"/>
              <a:ext cx="2389727" cy="3389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49"/>
                  </a:moveTo>
                  <a:lnTo>
                    <a:pt x="3994" y="21600"/>
                  </a:lnTo>
                  <a:lnTo>
                    <a:pt x="0" y="19743"/>
                  </a:lnTo>
                  <a:lnTo>
                    <a:pt x="19999" y="0"/>
                  </a:lnTo>
                  <a:lnTo>
                    <a:pt x="21600" y="749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45696" tIns="45696" rIns="45696" bIns="45696" numCol="1" anchor="t">
              <a:noAutofit/>
            </a:bodyPr>
            <a:lstStyle/>
            <a:p>
              <a:pPr algn="l" defTabSz="914400">
                <a:defRPr sz="1800">
                  <a:latin typeface="Fira Sans Light"/>
                  <a:ea typeface="Fira Sans Light"/>
                  <a:cs typeface="Fira Sans Light"/>
                  <a:sym typeface="Fira Sans Light"/>
                </a:defRPr>
              </a:pPr>
              <a:endParaRPr/>
            </a:p>
          </p:txBody>
        </p:sp>
      </p:grpSp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67" y="2142342"/>
            <a:ext cx="1863047" cy="1863047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135" y="4205208"/>
            <a:ext cx="2333750" cy="131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6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dvAuto="0"/>
      <p:bldP spid="15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23247" y="461874"/>
            <a:ext cx="2578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6600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Visión</a:t>
            </a:r>
            <a:r>
              <a:rPr lang="es-NI" sz="4800" dirty="0" smtClean="0">
                <a:solidFill>
                  <a:schemeClr val="accent1"/>
                </a:solidFill>
                <a:latin typeface="Baskerville Old Face" panose="02020602080505020303" pitchFamily="18" charset="0"/>
              </a:rPr>
              <a:t> </a:t>
            </a:r>
            <a:endParaRPr lang="es-NI" sz="4800" dirty="0">
              <a:solidFill>
                <a:schemeClr val="accen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 rot="1821202">
            <a:off x="6924328" y="1000714"/>
            <a:ext cx="4004976" cy="41738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4" name="CuadroTexto 3"/>
          <p:cNvSpPr txBox="1"/>
          <p:nvPr/>
        </p:nvSpPr>
        <p:spPr>
          <a:xfrm>
            <a:off x="527227" y="1569870"/>
            <a:ext cx="5373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NI" sz="2000" dirty="0" smtClean="0"/>
              <a:t>CRISPORD es una empresa que </a:t>
            </a:r>
            <a:r>
              <a:rPr lang="es-NI" sz="2000" dirty="0"/>
              <a:t>se caracteriza por el pleno </a:t>
            </a:r>
            <a:r>
              <a:rPr lang="es-NI" sz="2000" dirty="0" smtClean="0"/>
              <a:t>liderazgo a nivel nacional en el ámbito agropecuario, </a:t>
            </a:r>
            <a:r>
              <a:rPr lang="es-NI" sz="2000" dirty="0"/>
              <a:t>por </a:t>
            </a:r>
            <a:r>
              <a:rPr lang="es-NI" sz="2000" dirty="0" smtClean="0"/>
              <a:t>proveer la ayuda necesaria, conservando </a:t>
            </a:r>
            <a:r>
              <a:rPr lang="es-NI" sz="2000" dirty="0"/>
              <a:t>y </a:t>
            </a:r>
            <a:r>
              <a:rPr lang="es-NI" sz="2000" dirty="0" smtClean="0"/>
              <a:t>difundiendo los mejores métodos,  consejos humanistas y  de gran seguridad siendo una empresa </a:t>
            </a:r>
            <a:r>
              <a:rPr lang="es-NI" sz="2000" dirty="0"/>
              <a:t>orientada a contribuir al desarrollo </a:t>
            </a:r>
            <a:r>
              <a:rPr lang="es-NI" sz="2000" dirty="0" smtClean="0"/>
              <a:t>humano </a:t>
            </a:r>
            <a:r>
              <a:rPr lang="es-NI" sz="2000" dirty="0"/>
              <a:t>sostenible del </a:t>
            </a:r>
            <a:r>
              <a:rPr lang="es-NI" sz="2000" dirty="0" smtClean="0"/>
              <a:t>país.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23" y="1015872"/>
            <a:ext cx="2857500" cy="1600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23" y="3272523"/>
            <a:ext cx="3028950" cy="17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23246" y="461874"/>
            <a:ext cx="29121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6600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Valores</a:t>
            </a:r>
            <a:r>
              <a:rPr lang="es-NI" sz="4800" dirty="0" smtClean="0">
                <a:solidFill>
                  <a:schemeClr val="accent1"/>
                </a:solidFill>
                <a:latin typeface="Baskerville Old Face" panose="02020602080505020303" pitchFamily="18" charset="0"/>
              </a:rPr>
              <a:t> </a:t>
            </a:r>
            <a:endParaRPr lang="es-NI" sz="4800" dirty="0">
              <a:solidFill>
                <a:schemeClr val="accent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71494" y="1540002"/>
            <a:ext cx="5321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NI" dirty="0" smtClean="0">
                <a:latin typeface="Arial" panose="020B0604020202020204" pitchFamily="34" charset="0"/>
                <a:cs typeface="Arial" panose="020B0604020202020204" pitchFamily="34" charset="0"/>
              </a:rPr>
              <a:t>Nuestra empresa CRISPROD tiene como valores: </a:t>
            </a:r>
          </a:p>
          <a:p>
            <a:pPr algn="just"/>
            <a:endParaRPr lang="es-NI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NI" dirty="0" smtClean="0">
                <a:latin typeface="Arial" panose="020B0604020202020204" pitchFamily="34" charset="0"/>
                <a:cs typeface="Arial" panose="020B0604020202020204" pitchFamily="34" charset="0"/>
              </a:rPr>
              <a:t>Emprendimiento.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NI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NI" dirty="0" smtClean="0">
                <a:latin typeface="Arial" panose="020B0604020202020204" pitchFamily="34" charset="0"/>
                <a:cs typeface="Arial" panose="020B0604020202020204" pitchFamily="34" charset="0"/>
              </a:rPr>
              <a:t>Responsabilidad.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NI" dirty="0" smtClean="0">
                <a:latin typeface="Arial" panose="020B0604020202020204" pitchFamily="34" charset="0"/>
                <a:cs typeface="Arial" panose="020B0604020202020204" pitchFamily="34" charset="0"/>
              </a:rPr>
              <a:t>Confianza.</a:t>
            </a:r>
          </a:p>
        </p:txBody>
      </p:sp>
      <p:sp>
        <p:nvSpPr>
          <p:cNvPr id="8" name="Rectángulo 7"/>
          <p:cNvSpPr/>
          <p:nvPr/>
        </p:nvSpPr>
        <p:spPr>
          <a:xfrm rot="2567464">
            <a:off x="6894073" y="762951"/>
            <a:ext cx="2548811" cy="18760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03" y="689807"/>
            <a:ext cx="3060700" cy="1700389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 rot="2383927">
            <a:off x="8565850" y="2410032"/>
            <a:ext cx="2782211" cy="402339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55" y="2853981"/>
            <a:ext cx="4591050" cy="189732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563" y="3934045"/>
            <a:ext cx="2000731" cy="129237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03" y="4923007"/>
            <a:ext cx="27432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845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418</TotalTime>
  <Words>115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Baskerville Old Face</vt:lpstr>
      <vt:lpstr>Fira Sans Light</vt:lpstr>
      <vt:lpstr>Helvetica</vt:lpstr>
      <vt:lpstr>Montserrat</vt:lpstr>
      <vt:lpstr>Trebuchet MS</vt:lpstr>
      <vt:lpstr>Wingdings 3</vt:lpstr>
      <vt:lpstr>Faceta</vt:lpstr>
      <vt:lpstr>CRISPROD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CRISPROD</dc:title>
  <dc:creator>Riemann L</dc:creator>
  <cp:lastModifiedBy>Riemann L</cp:lastModifiedBy>
  <cp:revision>32</cp:revision>
  <dcterms:created xsi:type="dcterms:W3CDTF">2019-11-09T15:59:59Z</dcterms:created>
  <dcterms:modified xsi:type="dcterms:W3CDTF">2019-11-09T23:32:11Z</dcterms:modified>
</cp:coreProperties>
</file>